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D3CE"/>
    <a:srgbClr val="3AF4EB"/>
    <a:srgbClr val="13D7D2"/>
    <a:srgbClr val="38AC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2808E-C5E3-4ED9-B4F9-B5489D24AA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Modal </a:t>
            </a:r>
            <a:r>
              <a:rPr lang="es-ES" dirty="0" err="1"/>
              <a:t>verbs</a:t>
            </a:r>
            <a:r>
              <a:rPr lang="es-ES" dirty="0"/>
              <a:t> and modal </a:t>
            </a:r>
            <a:r>
              <a:rPr lang="es-ES" dirty="0" err="1"/>
              <a:t>perfects</a:t>
            </a:r>
            <a:endParaRPr lang="en-GB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5C9899-0E27-41A0-8737-AD909D99F5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use </a:t>
            </a:r>
            <a:r>
              <a:rPr lang="es-ES" dirty="0" err="1"/>
              <a:t>them</a:t>
            </a:r>
            <a:r>
              <a:rPr lang="es-ES" dirty="0"/>
              <a:t> </a:t>
            </a:r>
            <a:r>
              <a:rPr lang="es-ES" dirty="0" err="1"/>
              <a:t>properly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304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50585-ED8D-441A-82E7-8901651A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33926"/>
          </a:xfrm>
        </p:spPr>
        <p:txBody>
          <a:bodyPr/>
          <a:lstStyle/>
          <a:p>
            <a:r>
              <a:rPr lang="es-ES" dirty="0" err="1"/>
              <a:t>Characteristics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DF4279-4142-4FC1-8565-49940644B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19726"/>
            <a:ext cx="9601200" cy="5029200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Modal verbs are auxiliary verbs (also called helping verbs) like </a:t>
            </a:r>
            <a:r>
              <a:rPr lang="en-GB" i="1" dirty="0"/>
              <a:t>can, will, could, shall, must, would, might,</a:t>
            </a:r>
            <a:r>
              <a:rPr lang="en-GB" dirty="0"/>
              <a:t> and </a:t>
            </a:r>
            <a:r>
              <a:rPr lang="en-GB" i="1" dirty="0"/>
              <a:t>should</a:t>
            </a:r>
            <a:r>
              <a:rPr lang="en-GB" dirty="0"/>
              <a:t>. They are also called anomalous verbs since they behave differently in comparison to the rest of verbs:</a:t>
            </a:r>
          </a:p>
          <a:p>
            <a:pPr marL="1080000">
              <a:buFontTx/>
              <a:buChar char="-"/>
            </a:pPr>
            <a:r>
              <a:rPr lang="en-GB" dirty="0"/>
              <a:t>They </a:t>
            </a:r>
            <a:r>
              <a:rPr lang="en-GB" b="1" dirty="0">
                <a:solidFill>
                  <a:schemeClr val="tx1"/>
                </a:solidFill>
              </a:rPr>
              <a:t>do not use auxiliaries </a:t>
            </a:r>
            <a:r>
              <a:rPr lang="en-GB" dirty="0"/>
              <a:t>to make negative and interrogative sentences: do/does/did/will….</a:t>
            </a:r>
          </a:p>
          <a:p>
            <a:pPr marL="1080000">
              <a:buFontTx/>
              <a:buChar char="-"/>
            </a:pPr>
            <a:r>
              <a:rPr lang="en-GB" dirty="0"/>
              <a:t>They never change their form. You can't add "s", "ed", "</a:t>
            </a:r>
            <a:r>
              <a:rPr lang="en-GB" dirty="0" err="1"/>
              <a:t>ing</a:t>
            </a:r>
            <a:r>
              <a:rPr lang="en-GB" dirty="0"/>
              <a:t>"...</a:t>
            </a:r>
          </a:p>
          <a:p>
            <a:pPr marL="1080000">
              <a:buFontTx/>
              <a:buChar char="-"/>
            </a:pPr>
            <a:r>
              <a:rPr lang="en-GB" dirty="0"/>
              <a:t>A modal verb is always followed by another verb in its </a:t>
            </a:r>
            <a:r>
              <a:rPr lang="en-GB" b="1" dirty="0">
                <a:solidFill>
                  <a:schemeClr val="tx1"/>
                </a:solidFill>
              </a:rPr>
              <a:t>base form</a:t>
            </a:r>
            <a:r>
              <a:rPr lang="en-GB" dirty="0"/>
              <a:t>: It might rain, She could go, I must leave…</a:t>
            </a:r>
          </a:p>
          <a:p>
            <a:pPr marL="1080000">
              <a:buFontTx/>
              <a:buChar char="-"/>
            </a:pPr>
            <a:r>
              <a:rPr lang="en-GB" dirty="0"/>
              <a:t>The preposition </a:t>
            </a:r>
            <a:r>
              <a:rPr lang="en-GB" b="1" dirty="0">
                <a:solidFill>
                  <a:schemeClr val="tx1"/>
                </a:solidFill>
              </a:rPr>
              <a:t>“</a:t>
            </a:r>
            <a:r>
              <a:rPr lang="en-GB" b="1" i="1" dirty="0">
                <a:solidFill>
                  <a:schemeClr val="tx1"/>
                </a:solidFill>
              </a:rPr>
              <a:t>to”</a:t>
            </a:r>
            <a:r>
              <a:rPr lang="en-GB" dirty="0">
                <a:solidFill>
                  <a:schemeClr val="tx1"/>
                </a:solidFill>
              </a:rPr>
              <a:t> </a:t>
            </a:r>
            <a:r>
              <a:rPr lang="en-GB" b="1" dirty="0"/>
              <a:t>should not </a:t>
            </a:r>
            <a:r>
              <a:rPr lang="en-GB" dirty="0"/>
              <a:t>appear neither before a modal verb nor after. (have to and </a:t>
            </a:r>
            <a:r>
              <a:rPr lang="en-GB" i="1" dirty="0"/>
              <a:t>ought to are considered exceptions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38394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EFB04-65AD-4D52-BA0E-419259464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1947"/>
          </a:xfrm>
        </p:spPr>
        <p:txBody>
          <a:bodyPr/>
          <a:lstStyle/>
          <a:p>
            <a:r>
              <a:rPr lang="es-ES" dirty="0"/>
              <a:t>Can/</a:t>
            </a:r>
            <a:r>
              <a:rPr lang="es-ES" dirty="0" err="1"/>
              <a:t>Could</a:t>
            </a:r>
            <a:r>
              <a:rPr lang="es-ES" dirty="0"/>
              <a:t>				May/</a:t>
            </a:r>
            <a:r>
              <a:rPr lang="es-ES" dirty="0" err="1"/>
              <a:t>Might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EBBCC4-4940-4414-8E01-20E3F10033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1620253"/>
            <a:ext cx="4724400" cy="4884821"/>
          </a:xfrm>
        </p:spPr>
        <p:txBody>
          <a:bodyPr/>
          <a:lstStyle/>
          <a:p>
            <a:endParaRPr lang="es-ES" dirty="0"/>
          </a:p>
          <a:p>
            <a:endParaRPr lang="en-GB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B33F9D88-754B-4BFC-9626-ABDB8E5718E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05218214"/>
              </p:ext>
            </p:extLst>
          </p:nvPr>
        </p:nvGraphicFramePr>
        <p:xfrm>
          <a:off x="954505" y="1772653"/>
          <a:ext cx="5293895" cy="4800954"/>
        </p:xfrm>
        <a:graphic>
          <a:graphicData uri="http://schemas.openxmlformats.org/drawingml/2006/table">
            <a:tbl>
              <a:tblPr/>
              <a:tblGrid>
                <a:gridCol w="1914272">
                  <a:extLst>
                    <a:ext uri="{9D8B030D-6E8A-4147-A177-3AD203B41FA5}">
                      <a16:colId xmlns:a16="http://schemas.microsoft.com/office/drawing/2014/main" val="1479395132"/>
                    </a:ext>
                  </a:extLst>
                </a:gridCol>
                <a:gridCol w="1614991">
                  <a:extLst>
                    <a:ext uri="{9D8B030D-6E8A-4147-A177-3AD203B41FA5}">
                      <a16:colId xmlns:a16="http://schemas.microsoft.com/office/drawing/2014/main" val="3886559792"/>
                    </a:ext>
                  </a:extLst>
                </a:gridCol>
                <a:gridCol w="1764632">
                  <a:extLst>
                    <a:ext uri="{9D8B030D-6E8A-4147-A177-3AD203B41FA5}">
                      <a16:colId xmlns:a16="http://schemas.microsoft.com/office/drawing/2014/main" val="3814076575"/>
                    </a:ext>
                  </a:extLst>
                </a:gridCol>
              </a:tblGrid>
              <a:tr h="525778">
                <a:tc rowSpan="3">
                  <a:txBody>
                    <a:bodyPr/>
                    <a:lstStyle/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can</a:t>
                      </a:r>
                    </a:p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can’t</a:t>
                      </a:r>
                    </a:p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cannot</a:t>
                      </a:r>
                    </a:p>
                  </a:txBody>
                  <a:tcPr marL="22836" marR="22836" marT="22836" marB="2283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ability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I can swim.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798402"/>
                  </a:ext>
                </a:extLst>
              </a:tr>
              <a:tr h="9202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permission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Can I use your phone please?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510085"/>
                  </a:ext>
                </a:extLst>
              </a:tr>
              <a:tr h="9202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possibility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Smoking can cause cancer.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619454"/>
                  </a:ext>
                </a:extLst>
              </a:tr>
              <a:tr h="920216">
                <a:tc rowSpan="3">
                  <a:txBody>
                    <a:bodyPr/>
                    <a:lstStyle/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could</a:t>
                      </a:r>
                    </a:p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couldn’t</a:t>
                      </a:r>
                    </a:p>
                  </a:txBody>
                  <a:tcPr marL="22836" marR="22836" marT="22836" marB="2283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ability in the past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When I was younger I could run fast.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311288"/>
                  </a:ext>
                </a:extLst>
              </a:tr>
              <a:tr h="9202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polite permission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Excuse me, could I just say something?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001798"/>
                  </a:ext>
                </a:extLst>
              </a:tr>
              <a:tr h="5257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possibility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It could rain tomorrow!</a:t>
                      </a:r>
                    </a:p>
                  </a:txBody>
                  <a:tcPr marL="22836" marR="22836" marT="22836" marB="2283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358265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1933697D-0158-437C-841E-391F32CD1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028310"/>
              </p:ext>
            </p:extLst>
          </p:nvPr>
        </p:nvGraphicFramePr>
        <p:xfrm>
          <a:off x="6617368" y="1772652"/>
          <a:ext cx="5109411" cy="4800955"/>
        </p:xfrm>
        <a:graphic>
          <a:graphicData uri="http://schemas.openxmlformats.org/drawingml/2006/table">
            <a:tbl>
              <a:tblPr/>
              <a:tblGrid>
                <a:gridCol w="1933074">
                  <a:extLst>
                    <a:ext uri="{9D8B030D-6E8A-4147-A177-3AD203B41FA5}">
                      <a16:colId xmlns:a16="http://schemas.microsoft.com/office/drawing/2014/main" val="2721127359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390092082"/>
                    </a:ext>
                  </a:extLst>
                </a:gridCol>
                <a:gridCol w="1703137">
                  <a:extLst>
                    <a:ext uri="{9D8B030D-6E8A-4147-A177-3AD203B41FA5}">
                      <a16:colId xmlns:a16="http://schemas.microsoft.com/office/drawing/2014/main" val="2907631715"/>
                    </a:ext>
                  </a:extLst>
                </a:gridCol>
              </a:tblGrid>
              <a:tr h="1200239">
                <a:tc rowSpan="2">
                  <a:txBody>
                    <a:bodyPr/>
                    <a:lstStyle/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may</a:t>
                      </a:r>
                    </a:p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may not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permission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May I use your phone please?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70240"/>
                  </a:ext>
                </a:extLst>
              </a:tr>
              <a:tr h="84166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possibility, probability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It may rain tomorrow!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865922"/>
                  </a:ext>
                </a:extLst>
              </a:tr>
              <a:tr h="1200239">
                <a:tc rowSpan="2">
                  <a:txBody>
                    <a:bodyPr/>
                    <a:lstStyle/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might</a:t>
                      </a:r>
                    </a:p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mightn’t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polite permission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>
                          <a:effectLst/>
                        </a:rPr>
                        <a:t>Might I suggest an idea?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295285"/>
                  </a:ext>
                </a:extLst>
              </a:tr>
              <a:tr h="15588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possibility, probability (less likely than may)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I might go on holiday to Australia next year.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36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911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1FC21-1B1A-47FD-B5C2-C1C2CB3A6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25905"/>
          </a:xfrm>
        </p:spPr>
        <p:txBody>
          <a:bodyPr/>
          <a:lstStyle/>
          <a:p>
            <a:r>
              <a:rPr lang="es-ES" dirty="0" err="1"/>
              <a:t>Must</a:t>
            </a:r>
            <a:r>
              <a:rPr lang="es-ES" dirty="0"/>
              <a:t> /</a:t>
            </a:r>
            <a:r>
              <a:rPr lang="es-ES" dirty="0" err="1"/>
              <a:t>had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			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/</a:t>
            </a:r>
            <a:r>
              <a:rPr lang="es-ES" dirty="0" err="1"/>
              <a:t>had</a:t>
            </a:r>
            <a:r>
              <a:rPr lang="es-ES" dirty="0"/>
              <a:t> </a:t>
            </a:r>
            <a:r>
              <a:rPr lang="es-ES" dirty="0" err="1"/>
              <a:t>to</a:t>
            </a:r>
            <a:endParaRPr lang="en-GB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F6B0C167-3B8B-43F1-86D8-4F30F5CF2C4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02129120"/>
              </p:ext>
            </p:extLst>
          </p:nvPr>
        </p:nvGraphicFramePr>
        <p:xfrm>
          <a:off x="1098884" y="1620253"/>
          <a:ext cx="4997115" cy="5050938"/>
        </p:xfrm>
        <a:graphic>
          <a:graphicData uri="http://schemas.openxmlformats.org/drawingml/2006/table">
            <a:tbl>
              <a:tblPr/>
              <a:tblGrid>
                <a:gridCol w="1764632">
                  <a:extLst>
                    <a:ext uri="{9D8B030D-6E8A-4147-A177-3AD203B41FA5}">
                      <a16:colId xmlns:a16="http://schemas.microsoft.com/office/drawing/2014/main" val="60907742"/>
                    </a:ext>
                  </a:extLst>
                </a:gridCol>
                <a:gridCol w="1566778">
                  <a:extLst>
                    <a:ext uri="{9D8B030D-6E8A-4147-A177-3AD203B41FA5}">
                      <a16:colId xmlns:a16="http://schemas.microsoft.com/office/drawing/2014/main" val="2883920394"/>
                    </a:ext>
                  </a:extLst>
                </a:gridCol>
                <a:gridCol w="1665705">
                  <a:extLst>
                    <a:ext uri="{9D8B030D-6E8A-4147-A177-3AD203B41FA5}">
                      <a16:colId xmlns:a16="http://schemas.microsoft.com/office/drawing/2014/main" val="2434094975"/>
                    </a:ext>
                  </a:extLst>
                </a:gridCol>
              </a:tblGrid>
              <a:tr h="1679074">
                <a:tc rowSpan="2">
                  <a:txBody>
                    <a:bodyPr/>
                    <a:lstStyle/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must</a:t>
                      </a:r>
                    </a:p>
                    <a:p>
                      <a:pPr algn="l"/>
                      <a:endParaRPr lang="en-GB" sz="4000" dirty="0">
                        <a:solidFill>
                          <a:srgbClr val="FBFBFB"/>
                        </a:solidFill>
                        <a:effectLst/>
                      </a:endParaRPr>
                    </a:p>
                  </a:txBody>
                  <a:tcPr marL="23435" marR="23435" marT="23435" marB="2343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strong obligation</a:t>
                      </a:r>
                    </a:p>
                  </a:txBody>
                  <a:tcPr marL="23435" marR="23435" marT="23435" marB="2343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You must stop when the traffic lights turn red.</a:t>
                      </a:r>
                    </a:p>
                  </a:txBody>
                  <a:tcPr marL="23435" marR="23435" marT="23435" marB="2343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296741"/>
                  </a:ext>
                </a:extLst>
              </a:tr>
              <a:tr h="16790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logical conclusion / certainty</a:t>
                      </a:r>
                    </a:p>
                  </a:txBody>
                  <a:tcPr marL="23435" marR="23435" marT="23435" marB="2343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1800" dirty="0">
                          <a:effectLst/>
                        </a:rPr>
                        <a:t>He must be very tired. </a:t>
                      </a:r>
                    </a:p>
                    <a:p>
                      <a:pPr algn="l" fontAlgn="t"/>
                      <a:endParaRPr lang="en-GB" sz="1800" dirty="0">
                        <a:effectLst/>
                      </a:endParaRPr>
                    </a:p>
                    <a:p>
                      <a:pPr algn="l" fontAlgn="t"/>
                      <a:r>
                        <a:rPr lang="en-GB" sz="1800" dirty="0">
                          <a:effectLst/>
                        </a:rPr>
                        <a:t>He's been working all day long.</a:t>
                      </a:r>
                    </a:p>
                  </a:txBody>
                  <a:tcPr marL="23435" marR="23435" marT="23435" marB="2343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92882"/>
                  </a:ext>
                </a:extLst>
              </a:tr>
              <a:tr h="1679074">
                <a:tc>
                  <a:txBody>
                    <a:bodyPr/>
                    <a:lstStyle/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mustn’t</a:t>
                      </a:r>
                    </a:p>
                  </a:txBody>
                  <a:tcPr marL="23435" marR="23435" marT="23435" marB="2343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prohibition</a:t>
                      </a:r>
                    </a:p>
                  </a:txBody>
                  <a:tcPr marL="23435" marR="23435" marT="23435" marB="2343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You must not (mustn’t) smoke in the hospital.</a:t>
                      </a:r>
                    </a:p>
                  </a:txBody>
                  <a:tcPr marL="23435" marR="23435" marT="23435" marB="2343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638672"/>
                  </a:ext>
                </a:extLst>
              </a:tr>
            </a:tbl>
          </a:graphicData>
        </a:graphic>
      </p:graphicFrame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39756767-7C0E-44FB-B247-F72BC411CB2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92904082"/>
              </p:ext>
            </p:extLst>
          </p:nvPr>
        </p:nvGraphicFramePr>
        <p:xfrm>
          <a:off x="6524624" y="1620252"/>
          <a:ext cx="5498934" cy="5050938"/>
        </p:xfrm>
        <a:graphic>
          <a:graphicData uri="http://schemas.openxmlformats.org/drawingml/2006/table">
            <a:tbl>
              <a:tblPr/>
              <a:tblGrid>
                <a:gridCol w="2345679">
                  <a:extLst>
                    <a:ext uri="{9D8B030D-6E8A-4147-A177-3AD203B41FA5}">
                      <a16:colId xmlns:a16="http://schemas.microsoft.com/office/drawing/2014/main" val="1935557853"/>
                    </a:ext>
                  </a:extLst>
                </a:gridCol>
                <a:gridCol w="1450095">
                  <a:extLst>
                    <a:ext uri="{9D8B030D-6E8A-4147-A177-3AD203B41FA5}">
                      <a16:colId xmlns:a16="http://schemas.microsoft.com/office/drawing/2014/main" val="1350243438"/>
                    </a:ext>
                  </a:extLst>
                </a:gridCol>
                <a:gridCol w="1703160">
                  <a:extLst>
                    <a:ext uri="{9D8B030D-6E8A-4147-A177-3AD203B41FA5}">
                      <a16:colId xmlns:a16="http://schemas.microsoft.com/office/drawing/2014/main" val="644843808"/>
                    </a:ext>
                  </a:extLst>
                </a:gridCol>
              </a:tblGrid>
              <a:tr h="1775577">
                <a:tc rowSpan="2">
                  <a:txBody>
                    <a:bodyPr/>
                    <a:lstStyle/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have to</a:t>
                      </a:r>
                    </a:p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has to</a:t>
                      </a:r>
                    </a:p>
                  </a:txBody>
                  <a:tcPr marL="24490" marR="24490" marT="24490" marB="244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weaker obligation</a:t>
                      </a:r>
                    </a:p>
                  </a:txBody>
                  <a:tcPr marL="24490" marR="24490" marT="24490" marB="2449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You have to do your homework.</a:t>
                      </a:r>
                    </a:p>
                  </a:txBody>
                  <a:tcPr marL="24490" marR="24490" marT="24490" marB="2449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145939"/>
                  </a:ext>
                </a:extLst>
              </a:tr>
              <a:tr h="129504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400" dirty="0" err="1">
                          <a:effectLst/>
                        </a:rPr>
                        <a:t>weaker</a:t>
                      </a:r>
                      <a:r>
                        <a:rPr lang="es-ES" sz="2400" dirty="0">
                          <a:effectLst/>
                        </a:rPr>
                        <a:t> </a:t>
                      </a:r>
                      <a:r>
                        <a:rPr lang="es-ES" sz="2400" dirty="0" err="1">
                          <a:effectLst/>
                        </a:rPr>
                        <a:t>obligation</a:t>
                      </a:r>
                      <a:r>
                        <a:rPr lang="es-ES" sz="2400" dirty="0">
                          <a:effectLst/>
                        </a:rPr>
                        <a:t> in </a:t>
                      </a:r>
                      <a:r>
                        <a:rPr lang="es-ES" sz="2400" dirty="0" err="1">
                          <a:effectLst/>
                        </a:rPr>
                        <a:t>the</a:t>
                      </a:r>
                      <a:r>
                        <a:rPr lang="es-ES" sz="2400" dirty="0">
                          <a:effectLst/>
                        </a:rPr>
                        <a:t> </a:t>
                      </a:r>
                      <a:r>
                        <a:rPr lang="es-ES" sz="2400" dirty="0" err="1">
                          <a:effectLst/>
                        </a:rPr>
                        <a:t>past</a:t>
                      </a:r>
                      <a:endParaRPr lang="en-GB" sz="2400" dirty="0">
                        <a:effectLst/>
                      </a:endParaRPr>
                    </a:p>
                  </a:txBody>
                  <a:tcPr marL="24490" marR="24490" marT="24490" marB="2449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That summer he  had to get up early to go to work.</a:t>
                      </a:r>
                    </a:p>
                  </a:txBody>
                  <a:tcPr marL="24490" marR="24490" marT="24490" marB="2449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693473"/>
                  </a:ext>
                </a:extLst>
              </a:tr>
              <a:tr h="1980312">
                <a:tc>
                  <a:txBody>
                    <a:bodyPr/>
                    <a:lstStyle/>
                    <a:p>
                      <a:pPr algn="l"/>
                      <a:r>
                        <a:rPr lang="en-GB" sz="4000" dirty="0">
                          <a:solidFill>
                            <a:srgbClr val="FBFBFB"/>
                          </a:solidFill>
                          <a:effectLst/>
                        </a:rPr>
                        <a:t>don’t / doesn’t have to</a:t>
                      </a:r>
                    </a:p>
                  </a:txBody>
                  <a:tcPr marL="24490" marR="24490" marT="24490" marB="244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400" dirty="0">
                          <a:effectLst/>
                        </a:rPr>
                        <a:t>l</a:t>
                      </a:r>
                      <a:r>
                        <a:rPr lang="en-GB" sz="2400" dirty="0">
                          <a:effectLst/>
                        </a:rPr>
                        <a:t>ack of necessity</a:t>
                      </a:r>
                    </a:p>
                  </a:txBody>
                  <a:tcPr marL="24490" marR="24490" marT="24490" marB="2449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You don’t have to bring anything to the party.</a:t>
                      </a:r>
                    </a:p>
                  </a:txBody>
                  <a:tcPr marL="24490" marR="24490" marT="24490" marB="2449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258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2374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D7BEB-4D34-46CF-A26E-AA8BF467B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86326"/>
          </a:xfrm>
        </p:spPr>
        <p:txBody>
          <a:bodyPr/>
          <a:lstStyle/>
          <a:p>
            <a:r>
              <a:rPr lang="es-ES" dirty="0" err="1"/>
              <a:t>Should</a:t>
            </a:r>
            <a:r>
              <a:rPr lang="es-ES" dirty="0"/>
              <a:t>					</a:t>
            </a:r>
            <a:r>
              <a:rPr lang="es-ES" dirty="0" err="1"/>
              <a:t>Ought</a:t>
            </a:r>
            <a:r>
              <a:rPr lang="es-ES" dirty="0"/>
              <a:t> </a:t>
            </a:r>
            <a:r>
              <a:rPr lang="es-ES" dirty="0" err="1"/>
              <a:t>to</a:t>
            </a:r>
            <a:endParaRPr lang="en-GB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A8927CF9-B344-4F46-85FD-FF7BD179120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66005320"/>
              </p:ext>
            </p:extLst>
          </p:nvPr>
        </p:nvGraphicFramePr>
        <p:xfrm>
          <a:off x="874295" y="1900992"/>
          <a:ext cx="5221705" cy="4716378"/>
        </p:xfrm>
        <a:graphic>
          <a:graphicData uri="http://schemas.openxmlformats.org/drawingml/2006/table">
            <a:tbl>
              <a:tblPr/>
              <a:tblGrid>
                <a:gridCol w="2109890">
                  <a:extLst>
                    <a:ext uri="{9D8B030D-6E8A-4147-A177-3AD203B41FA5}">
                      <a16:colId xmlns:a16="http://schemas.microsoft.com/office/drawing/2014/main" val="761632923"/>
                    </a:ext>
                  </a:extLst>
                </a:gridCol>
                <a:gridCol w="1371247">
                  <a:extLst>
                    <a:ext uri="{9D8B030D-6E8A-4147-A177-3AD203B41FA5}">
                      <a16:colId xmlns:a16="http://schemas.microsoft.com/office/drawing/2014/main" val="2501795656"/>
                    </a:ext>
                  </a:extLst>
                </a:gridCol>
                <a:gridCol w="1740568">
                  <a:extLst>
                    <a:ext uri="{9D8B030D-6E8A-4147-A177-3AD203B41FA5}">
                      <a16:colId xmlns:a16="http://schemas.microsoft.com/office/drawing/2014/main" val="58080257"/>
                    </a:ext>
                  </a:extLst>
                </a:gridCol>
              </a:tblGrid>
              <a:tr h="1376628">
                <a:tc rowSpan="3">
                  <a:txBody>
                    <a:bodyPr/>
                    <a:lstStyle/>
                    <a:p>
                      <a:pPr algn="l"/>
                      <a:r>
                        <a:rPr lang="en-GB" sz="4000" b="1" dirty="0">
                          <a:solidFill>
                            <a:srgbClr val="FBFBFB"/>
                          </a:solidFill>
                          <a:effectLst/>
                        </a:rPr>
                        <a:t>should</a:t>
                      </a:r>
                    </a:p>
                    <a:p>
                      <a:pPr algn="l"/>
                      <a:r>
                        <a:rPr lang="en-GB" sz="4000" b="1" dirty="0">
                          <a:solidFill>
                            <a:srgbClr val="FBFBFB"/>
                          </a:solidFill>
                          <a:effectLst/>
                        </a:rPr>
                        <a:t>shouldn’t</a:t>
                      </a:r>
                    </a:p>
                    <a:p>
                      <a:pPr algn="l"/>
                      <a:endParaRPr lang="en-GB" sz="4000" b="1" dirty="0">
                        <a:solidFill>
                          <a:srgbClr val="FBFBFB"/>
                        </a:solidFill>
                        <a:effectLst/>
                      </a:endParaRPr>
                    </a:p>
                  </a:txBody>
                  <a:tcPr marL="22064" marR="22064" marT="22064" marB="220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400" dirty="0">
                          <a:effectLst/>
                        </a:rPr>
                        <a:t>w</a:t>
                      </a:r>
                      <a:r>
                        <a:rPr lang="en-GB" sz="2400" dirty="0" err="1">
                          <a:effectLst/>
                        </a:rPr>
                        <a:t>eak</a:t>
                      </a:r>
                      <a:r>
                        <a:rPr lang="en-GB" sz="2400" dirty="0">
                          <a:effectLst/>
                        </a:rPr>
                        <a:t> obligation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I should see a doctor. I have a terrible headache.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51452"/>
                  </a:ext>
                </a:extLst>
              </a:tr>
              <a:tr h="137662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advice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You should  revise your lessons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532886"/>
                  </a:ext>
                </a:extLst>
              </a:tr>
              <a:tr h="196312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GB" sz="2400" dirty="0">
                        <a:effectLst/>
                      </a:endParaRP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800" dirty="0" err="1">
                          <a:effectLst/>
                        </a:rPr>
                        <a:t>You</a:t>
                      </a:r>
                      <a:r>
                        <a:rPr lang="es-ES" sz="1800" dirty="0">
                          <a:effectLst/>
                        </a:rPr>
                        <a:t> </a:t>
                      </a:r>
                      <a:r>
                        <a:rPr lang="es-ES" sz="1800" dirty="0" err="1">
                          <a:effectLst/>
                        </a:rPr>
                        <a:t>shouldn’t</a:t>
                      </a:r>
                      <a:r>
                        <a:rPr lang="es-ES" sz="1800" dirty="0">
                          <a:effectLst/>
                        </a:rPr>
                        <a:t> </a:t>
                      </a:r>
                      <a:r>
                        <a:rPr lang="es-ES" sz="1800" dirty="0" err="1">
                          <a:effectLst/>
                        </a:rPr>
                        <a:t>stay</a:t>
                      </a:r>
                      <a:r>
                        <a:rPr lang="es-ES" sz="1800" dirty="0">
                          <a:effectLst/>
                        </a:rPr>
                        <a:t> up so late at </a:t>
                      </a:r>
                      <a:r>
                        <a:rPr lang="es-ES" sz="1800" dirty="0" err="1">
                          <a:effectLst/>
                        </a:rPr>
                        <a:t>night</a:t>
                      </a:r>
                      <a:endParaRPr lang="en-GB" sz="1800" dirty="0">
                        <a:effectLst/>
                      </a:endParaRP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051810"/>
                  </a:ext>
                </a:extLst>
              </a:tr>
            </a:tbl>
          </a:graphicData>
        </a:graphic>
      </p:graphicFrame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87EF7341-1BDA-4869-86FD-204A505C4E5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74764260"/>
              </p:ext>
            </p:extLst>
          </p:nvPr>
        </p:nvGraphicFramePr>
        <p:xfrm>
          <a:off x="6392778" y="1917033"/>
          <a:ext cx="5526504" cy="4716378"/>
        </p:xfrm>
        <a:graphic>
          <a:graphicData uri="http://schemas.openxmlformats.org/drawingml/2006/table">
            <a:tbl>
              <a:tblPr/>
              <a:tblGrid>
                <a:gridCol w="2037348">
                  <a:extLst>
                    <a:ext uri="{9D8B030D-6E8A-4147-A177-3AD203B41FA5}">
                      <a16:colId xmlns:a16="http://schemas.microsoft.com/office/drawing/2014/main" val="299093809"/>
                    </a:ext>
                  </a:extLst>
                </a:gridCol>
                <a:gridCol w="1646988">
                  <a:extLst>
                    <a:ext uri="{9D8B030D-6E8A-4147-A177-3AD203B41FA5}">
                      <a16:colId xmlns:a16="http://schemas.microsoft.com/office/drawing/2014/main" val="4080740334"/>
                    </a:ext>
                  </a:extLst>
                </a:gridCol>
                <a:gridCol w="1842168">
                  <a:extLst>
                    <a:ext uri="{9D8B030D-6E8A-4147-A177-3AD203B41FA5}">
                      <a16:colId xmlns:a16="http://schemas.microsoft.com/office/drawing/2014/main" val="779878652"/>
                    </a:ext>
                  </a:extLst>
                </a:gridCol>
              </a:tblGrid>
              <a:tr h="1376628">
                <a:tc rowSpan="3">
                  <a:txBody>
                    <a:bodyPr/>
                    <a:lstStyle/>
                    <a:p>
                      <a:pPr algn="ctr"/>
                      <a:r>
                        <a:rPr lang="en-GB" sz="4000" b="1" dirty="0">
                          <a:solidFill>
                            <a:srgbClr val="FBFBFB"/>
                          </a:solidFill>
                          <a:effectLst/>
                        </a:rPr>
                        <a:t>ought to</a:t>
                      </a:r>
                    </a:p>
                    <a:p>
                      <a:pPr algn="ctr"/>
                      <a:r>
                        <a:rPr lang="en-GB" sz="4000" b="1" dirty="0">
                          <a:solidFill>
                            <a:srgbClr val="FBFBFB"/>
                          </a:solidFill>
                          <a:effectLst/>
                        </a:rPr>
                        <a:t>oughtn’t to </a:t>
                      </a:r>
                    </a:p>
                  </a:txBody>
                  <a:tcPr marL="22064" marR="22064" marT="22064" marB="220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close to obligation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You ought to give up smoking </a:t>
                      </a:r>
                    </a:p>
                    <a:p>
                      <a:pPr algn="ctr" fontAlgn="t"/>
                      <a:r>
                        <a:rPr lang="en-GB" sz="1800" dirty="0">
                          <a:effectLst/>
                        </a:rPr>
                        <a:t>(my doctor could tell me that)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692415"/>
                  </a:ext>
                </a:extLst>
              </a:tr>
              <a:tr h="137662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400" dirty="0">
                          <a:effectLst/>
                        </a:rPr>
                        <a:t>c</a:t>
                      </a:r>
                      <a:r>
                        <a:rPr lang="en-GB" sz="2400" dirty="0">
                          <a:effectLst/>
                        </a:rPr>
                        <a:t>lose to prohibition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You oughtn’t to tease your small sister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788139"/>
                  </a:ext>
                </a:extLst>
              </a:tr>
              <a:tr h="196312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logical conclusion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dirty="0">
                          <a:effectLst/>
                        </a:rPr>
                        <a:t>He ought to be very tired. He's been working all day long.</a:t>
                      </a:r>
                    </a:p>
                  </a:txBody>
                  <a:tcPr marL="22064" marR="22064" marT="22064" marB="22064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898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269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0FE90-6C92-4061-A6F8-0F18DE9BC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1"/>
            <a:ext cx="9601200" cy="601824"/>
          </a:xfrm>
        </p:spPr>
        <p:txBody>
          <a:bodyPr>
            <a:normAutofit fontScale="90000"/>
          </a:bodyPr>
          <a:lstStyle/>
          <a:p>
            <a:r>
              <a:rPr lang="es-ES" dirty="0" err="1"/>
              <a:t>Other</a:t>
            </a:r>
            <a:r>
              <a:rPr lang="es-ES" dirty="0"/>
              <a:t> modal </a:t>
            </a:r>
            <a:r>
              <a:rPr lang="es-ES" dirty="0" err="1"/>
              <a:t>verbs</a:t>
            </a:r>
            <a:endParaRPr lang="en-GB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2945E30-B261-4B7B-ADAC-68087632CE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29544"/>
              </p:ext>
            </p:extLst>
          </p:nvPr>
        </p:nvGraphicFramePr>
        <p:xfrm>
          <a:off x="1371600" y="1474237"/>
          <a:ext cx="9936957" cy="1287624"/>
        </p:xfrm>
        <a:graphic>
          <a:graphicData uri="http://schemas.openxmlformats.org/drawingml/2006/table">
            <a:tbl>
              <a:tblPr/>
              <a:tblGrid>
                <a:gridCol w="3312367">
                  <a:extLst>
                    <a:ext uri="{9D8B030D-6E8A-4147-A177-3AD203B41FA5}">
                      <a16:colId xmlns:a16="http://schemas.microsoft.com/office/drawing/2014/main" val="135172737"/>
                    </a:ext>
                  </a:extLst>
                </a:gridCol>
                <a:gridCol w="3312271">
                  <a:extLst>
                    <a:ext uri="{9D8B030D-6E8A-4147-A177-3AD203B41FA5}">
                      <a16:colId xmlns:a16="http://schemas.microsoft.com/office/drawing/2014/main" val="2845737596"/>
                    </a:ext>
                  </a:extLst>
                </a:gridCol>
                <a:gridCol w="3312319">
                  <a:extLst>
                    <a:ext uri="{9D8B030D-6E8A-4147-A177-3AD203B41FA5}">
                      <a16:colId xmlns:a16="http://schemas.microsoft.com/office/drawing/2014/main" val="2733318237"/>
                    </a:ext>
                  </a:extLst>
                </a:gridCol>
              </a:tblGrid>
              <a:tr h="1287624">
                <a:tc>
                  <a:txBody>
                    <a:bodyPr/>
                    <a:lstStyle/>
                    <a:p>
                      <a:pPr algn="l"/>
                      <a:r>
                        <a:rPr lang="en-GB" sz="4000" b="1" dirty="0">
                          <a:solidFill>
                            <a:srgbClr val="FBFBFB"/>
                          </a:solidFill>
                          <a:effectLst/>
                        </a:rPr>
                        <a:t>needn’t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lack of necessity/absence of obligation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I needn’t buy tomatoes. There are plenty of them in the fridge.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7876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D689535-A9C1-47F2-8E7A-005989C87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490046"/>
              </p:ext>
            </p:extLst>
          </p:nvPr>
        </p:nvGraphicFramePr>
        <p:xfrm>
          <a:off x="1371600" y="2761861"/>
          <a:ext cx="9936957" cy="1287624"/>
        </p:xfrm>
        <a:graphic>
          <a:graphicData uri="http://schemas.openxmlformats.org/drawingml/2006/table">
            <a:tbl>
              <a:tblPr/>
              <a:tblGrid>
                <a:gridCol w="3312319">
                  <a:extLst>
                    <a:ext uri="{9D8B030D-6E8A-4147-A177-3AD203B41FA5}">
                      <a16:colId xmlns:a16="http://schemas.microsoft.com/office/drawing/2014/main" val="4173231045"/>
                    </a:ext>
                  </a:extLst>
                </a:gridCol>
                <a:gridCol w="3312319">
                  <a:extLst>
                    <a:ext uri="{9D8B030D-6E8A-4147-A177-3AD203B41FA5}">
                      <a16:colId xmlns:a16="http://schemas.microsoft.com/office/drawing/2014/main" val="201369540"/>
                    </a:ext>
                  </a:extLst>
                </a:gridCol>
                <a:gridCol w="3312319">
                  <a:extLst>
                    <a:ext uri="{9D8B030D-6E8A-4147-A177-3AD203B41FA5}">
                      <a16:colId xmlns:a16="http://schemas.microsoft.com/office/drawing/2014/main" val="3056131727"/>
                    </a:ext>
                  </a:extLst>
                </a:gridCol>
              </a:tblGrid>
              <a:tr h="1287624">
                <a:tc>
                  <a:txBody>
                    <a:bodyPr/>
                    <a:lstStyle/>
                    <a:p>
                      <a:pPr algn="l"/>
                      <a:r>
                        <a:rPr lang="en-GB" sz="4000" b="1" dirty="0">
                          <a:solidFill>
                            <a:srgbClr val="FBFBFB"/>
                          </a:solidFill>
                          <a:effectLst/>
                        </a:rPr>
                        <a:t>had better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400" dirty="0">
                          <a:effectLst/>
                        </a:rPr>
                        <a:t>advice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dirty="0">
                          <a:effectLst/>
                        </a:rPr>
                        <a:t>You 'd better revise your lessons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46555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930EA46-D5EC-43B7-9678-6CEC754352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56592"/>
              </p:ext>
            </p:extLst>
          </p:nvPr>
        </p:nvGraphicFramePr>
        <p:xfrm>
          <a:off x="1371600" y="4049485"/>
          <a:ext cx="9936957" cy="1101013"/>
        </p:xfrm>
        <a:graphic>
          <a:graphicData uri="http://schemas.openxmlformats.org/drawingml/2006/table">
            <a:tbl>
              <a:tblPr/>
              <a:tblGrid>
                <a:gridCol w="3312319">
                  <a:extLst>
                    <a:ext uri="{9D8B030D-6E8A-4147-A177-3AD203B41FA5}">
                      <a16:colId xmlns:a16="http://schemas.microsoft.com/office/drawing/2014/main" val="1043963003"/>
                    </a:ext>
                  </a:extLst>
                </a:gridCol>
                <a:gridCol w="3312319">
                  <a:extLst>
                    <a:ext uri="{9D8B030D-6E8A-4147-A177-3AD203B41FA5}">
                      <a16:colId xmlns:a16="http://schemas.microsoft.com/office/drawing/2014/main" val="222039593"/>
                    </a:ext>
                  </a:extLst>
                </a:gridCol>
                <a:gridCol w="3312319">
                  <a:extLst>
                    <a:ext uri="{9D8B030D-6E8A-4147-A177-3AD203B41FA5}">
                      <a16:colId xmlns:a16="http://schemas.microsoft.com/office/drawing/2014/main" val="358026373"/>
                    </a:ext>
                  </a:extLst>
                </a:gridCol>
              </a:tblGrid>
              <a:tr h="1101013">
                <a:tc>
                  <a:txBody>
                    <a:bodyPr/>
                    <a:lstStyle/>
                    <a:p>
                      <a:pPr algn="l"/>
                      <a:r>
                        <a:rPr lang="es-ES" sz="4000" b="1" dirty="0">
                          <a:solidFill>
                            <a:srgbClr val="FBFBFB"/>
                          </a:solidFill>
                          <a:effectLst/>
                        </a:rPr>
                        <a:t>S</a:t>
                      </a:r>
                      <a:r>
                        <a:rPr lang="en-GB" sz="4000" b="1" dirty="0">
                          <a:solidFill>
                            <a:srgbClr val="FBFBFB"/>
                          </a:solidFill>
                          <a:effectLst/>
                        </a:rPr>
                        <a:t>hall I?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400" dirty="0">
                          <a:effectLst/>
                        </a:rPr>
                        <a:t>O</a:t>
                      </a:r>
                      <a:r>
                        <a:rPr lang="en-GB" sz="2400" dirty="0" err="1">
                          <a:effectLst/>
                        </a:rPr>
                        <a:t>ffering</a:t>
                      </a:r>
                      <a:endParaRPr lang="en-GB" sz="2400" dirty="0">
                        <a:effectLst/>
                      </a:endParaRPr>
                    </a:p>
                    <a:p>
                      <a:pPr algn="ctr" fontAlgn="t"/>
                      <a:endParaRPr lang="en-GB" sz="2400" dirty="0">
                        <a:effectLst/>
                      </a:endParaRP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dirty="0">
                          <a:effectLst/>
                        </a:rPr>
                        <a:t>S</a:t>
                      </a:r>
                      <a:r>
                        <a:rPr lang="en-GB" dirty="0">
                          <a:effectLst/>
                        </a:rPr>
                        <a:t>hall I help you?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779730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4133984E-F2E7-43A2-BC75-F5249C7F7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362045"/>
              </p:ext>
            </p:extLst>
          </p:nvPr>
        </p:nvGraphicFramePr>
        <p:xfrm>
          <a:off x="1371600" y="5150498"/>
          <a:ext cx="9936957" cy="1212977"/>
        </p:xfrm>
        <a:graphic>
          <a:graphicData uri="http://schemas.openxmlformats.org/drawingml/2006/table">
            <a:tbl>
              <a:tblPr/>
              <a:tblGrid>
                <a:gridCol w="3312319">
                  <a:extLst>
                    <a:ext uri="{9D8B030D-6E8A-4147-A177-3AD203B41FA5}">
                      <a16:colId xmlns:a16="http://schemas.microsoft.com/office/drawing/2014/main" val="2136319128"/>
                    </a:ext>
                  </a:extLst>
                </a:gridCol>
                <a:gridCol w="3312319">
                  <a:extLst>
                    <a:ext uri="{9D8B030D-6E8A-4147-A177-3AD203B41FA5}">
                      <a16:colId xmlns:a16="http://schemas.microsoft.com/office/drawing/2014/main" val="2485492664"/>
                    </a:ext>
                  </a:extLst>
                </a:gridCol>
                <a:gridCol w="3312319">
                  <a:extLst>
                    <a:ext uri="{9D8B030D-6E8A-4147-A177-3AD203B41FA5}">
                      <a16:colId xmlns:a16="http://schemas.microsoft.com/office/drawing/2014/main" val="1486984625"/>
                    </a:ext>
                  </a:extLst>
                </a:gridCol>
              </a:tblGrid>
              <a:tr h="1212977">
                <a:tc>
                  <a:txBody>
                    <a:bodyPr/>
                    <a:lstStyle/>
                    <a:p>
                      <a:pPr algn="l"/>
                      <a:r>
                        <a:rPr lang="es-ES" sz="4000" b="1" dirty="0">
                          <a:solidFill>
                            <a:srgbClr val="FBFBFB"/>
                          </a:solidFill>
                          <a:effectLst/>
                        </a:rPr>
                        <a:t>W</a:t>
                      </a:r>
                      <a:r>
                        <a:rPr lang="en-GB" sz="4000" b="1" dirty="0">
                          <a:solidFill>
                            <a:srgbClr val="FBFBFB"/>
                          </a:solidFill>
                          <a:effectLst/>
                        </a:rPr>
                        <a:t>ill you?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2400" dirty="0">
                          <a:effectLst/>
                        </a:rPr>
                        <a:t>c</a:t>
                      </a:r>
                      <a:r>
                        <a:rPr lang="en-GB" sz="2400" dirty="0" err="1">
                          <a:effectLst/>
                        </a:rPr>
                        <a:t>ommand</a:t>
                      </a:r>
                      <a:endParaRPr lang="en-GB" sz="2400" dirty="0">
                        <a:effectLst/>
                      </a:endParaRP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dirty="0">
                          <a:effectLst/>
                        </a:rPr>
                        <a:t>W</a:t>
                      </a:r>
                      <a:r>
                        <a:rPr lang="en-GB" dirty="0">
                          <a:effectLst/>
                        </a:rPr>
                        <a:t>ill you be quiet please?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292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38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24DF92-4966-4A9A-86AD-E2BDC6C2B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11091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dirty="0" err="1"/>
              <a:t>Fill</a:t>
            </a:r>
            <a:r>
              <a:rPr lang="es-ES" sz="3200" dirty="0"/>
              <a:t> in </a:t>
            </a:r>
            <a:r>
              <a:rPr lang="es-ES" sz="3200" dirty="0" err="1"/>
              <a:t>the</a:t>
            </a:r>
            <a:r>
              <a:rPr lang="es-ES" sz="3200" dirty="0"/>
              <a:t> gaps </a:t>
            </a:r>
            <a:r>
              <a:rPr lang="es-ES" sz="3200" dirty="0" err="1"/>
              <a:t>with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correct</a:t>
            </a:r>
            <a:r>
              <a:rPr lang="es-ES" sz="3200" dirty="0"/>
              <a:t> modal </a:t>
            </a:r>
            <a:r>
              <a:rPr lang="es-ES" sz="3200" dirty="0" err="1"/>
              <a:t>verb</a:t>
            </a:r>
            <a:r>
              <a:rPr lang="es-ES" sz="3200" dirty="0"/>
              <a:t>: </a:t>
            </a:r>
            <a:br>
              <a:rPr lang="es-ES" sz="3200" dirty="0"/>
            </a:br>
            <a:r>
              <a:rPr lang="ca-ES" sz="3100" b="1" dirty="0">
                <a:solidFill>
                  <a:schemeClr val="accent5">
                    <a:lumMod val="50000"/>
                  </a:schemeClr>
                </a:solidFill>
              </a:rPr>
              <a:t>can -  </a:t>
            </a:r>
            <a:r>
              <a:rPr lang="ca-ES" sz="3100" b="1" dirty="0" err="1">
                <a:solidFill>
                  <a:schemeClr val="accent5">
                    <a:lumMod val="50000"/>
                  </a:schemeClr>
                </a:solidFill>
              </a:rPr>
              <a:t>couldn't</a:t>
            </a:r>
            <a:r>
              <a:rPr lang="ca-ES" sz="3100" b="1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GB" sz="3100" b="1" dirty="0">
                <a:solidFill>
                  <a:schemeClr val="accent5">
                    <a:lumMod val="50000"/>
                  </a:schemeClr>
                </a:solidFill>
              </a:rPr>
              <a:t>- don’t have to - might - must - ought to - shouldn't  - was able</a:t>
            </a:r>
            <a:br>
              <a:rPr lang="en-GB" sz="3100" dirty="0">
                <a:solidFill>
                  <a:schemeClr val="accent5">
                    <a:lumMod val="50000"/>
                  </a:schemeClr>
                </a:solidFill>
              </a:rPr>
            </a:br>
            <a:endParaRPr lang="en-GB" sz="3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88CAD9-B589-4544-BC97-93B1BF9D6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066674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It's very cold today. Do you think it _____________snow later?</a:t>
            </a:r>
          </a:p>
          <a:p>
            <a:pPr lvl="0"/>
            <a:r>
              <a:rPr lang="en-GB" dirty="0"/>
              <a:t>You ____________leave your door unlocked when you go out.</a:t>
            </a:r>
          </a:p>
          <a:p>
            <a:pPr lvl="0"/>
            <a:r>
              <a:rPr lang="en-GB" dirty="0"/>
              <a:t>They _______________ have filled the car with petrol before they set off.</a:t>
            </a:r>
          </a:p>
          <a:p>
            <a:pPr lvl="0"/>
            <a:r>
              <a:rPr lang="en-GB" dirty="0"/>
              <a:t>My motorbike broke down in the middle of nowhere, but luckily, I ________________to fix it.</a:t>
            </a:r>
          </a:p>
          <a:p>
            <a:pPr lvl="0"/>
            <a:r>
              <a:rPr lang="en-GB" dirty="0"/>
              <a:t>Mum says we ________________watch TV after we've finished our homework.</a:t>
            </a:r>
          </a:p>
          <a:p>
            <a:pPr lvl="0"/>
            <a:r>
              <a:rPr lang="en-GB" dirty="0"/>
              <a:t>You ________________pick me up at the station. I can get a taxi.</a:t>
            </a:r>
          </a:p>
          <a:p>
            <a:pPr lvl="0"/>
            <a:r>
              <a:rPr lang="en-GB" dirty="0"/>
              <a:t>This is impossible, it ________________be a mistake!</a:t>
            </a:r>
          </a:p>
          <a:p>
            <a:pPr lvl="0"/>
            <a:r>
              <a:rPr lang="en-GB" dirty="0"/>
              <a:t>Jim _________________have seen me because he walked past without saying 'Hello'.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2121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24DF92-4966-4A9A-86AD-E2BDC6C2B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11091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dirty="0" err="1"/>
              <a:t>Fill</a:t>
            </a:r>
            <a:r>
              <a:rPr lang="es-ES" sz="3200" dirty="0"/>
              <a:t> in </a:t>
            </a:r>
            <a:r>
              <a:rPr lang="es-ES" sz="3200" dirty="0" err="1"/>
              <a:t>the</a:t>
            </a:r>
            <a:r>
              <a:rPr lang="es-ES" sz="3200" dirty="0"/>
              <a:t> gaps </a:t>
            </a:r>
            <a:r>
              <a:rPr lang="es-ES" sz="3200" dirty="0" err="1"/>
              <a:t>with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correct</a:t>
            </a:r>
            <a:r>
              <a:rPr lang="es-ES" sz="3200" dirty="0"/>
              <a:t> modal </a:t>
            </a:r>
            <a:r>
              <a:rPr lang="es-ES" sz="3200" dirty="0" err="1"/>
              <a:t>verb</a:t>
            </a:r>
            <a:r>
              <a:rPr lang="es-ES" sz="3200" dirty="0"/>
              <a:t>: </a:t>
            </a:r>
            <a:br>
              <a:rPr lang="es-ES" sz="3200" dirty="0"/>
            </a:br>
            <a:r>
              <a:rPr lang="ca-ES" sz="3100" b="1" dirty="0">
                <a:solidFill>
                  <a:schemeClr val="accent5">
                    <a:lumMod val="50000"/>
                  </a:schemeClr>
                </a:solidFill>
              </a:rPr>
              <a:t>can -  </a:t>
            </a:r>
            <a:r>
              <a:rPr lang="ca-ES" sz="3100" b="1" dirty="0" err="1">
                <a:solidFill>
                  <a:schemeClr val="accent5">
                    <a:lumMod val="50000"/>
                  </a:schemeClr>
                </a:solidFill>
              </a:rPr>
              <a:t>couldn't</a:t>
            </a:r>
            <a:r>
              <a:rPr lang="ca-ES" sz="3100" b="1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en-GB" sz="3100" b="1" dirty="0">
                <a:solidFill>
                  <a:schemeClr val="accent5">
                    <a:lumMod val="50000"/>
                  </a:schemeClr>
                </a:solidFill>
              </a:rPr>
              <a:t>- don’t have to - might - must - ought to - shouldn't  - was able</a:t>
            </a:r>
            <a:br>
              <a:rPr lang="en-GB" sz="3100" dirty="0">
                <a:solidFill>
                  <a:schemeClr val="accent5">
                    <a:lumMod val="50000"/>
                  </a:schemeClr>
                </a:solidFill>
              </a:rPr>
            </a:br>
            <a:endParaRPr lang="en-GB" sz="3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88CAD9-B589-4544-BC97-93B1BF9D6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066674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It's very cold today. Do you think it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might </a:t>
            </a:r>
            <a:r>
              <a:rPr lang="en-GB" dirty="0"/>
              <a:t>snow later?</a:t>
            </a:r>
          </a:p>
          <a:p>
            <a:pPr lvl="0"/>
            <a:r>
              <a:rPr lang="en-GB" dirty="0"/>
              <a:t>You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shouldn't </a:t>
            </a:r>
            <a:r>
              <a:rPr lang="en-GB" dirty="0"/>
              <a:t>leave your door unlocked when you go out.</a:t>
            </a:r>
          </a:p>
          <a:p>
            <a:pPr lvl="0"/>
            <a:r>
              <a:rPr lang="en-GB" dirty="0"/>
              <a:t>They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ought to</a:t>
            </a:r>
            <a:r>
              <a:rPr lang="en-GB" dirty="0"/>
              <a:t> have filled the car with petrol before they set off. It’s a long journey.</a:t>
            </a:r>
          </a:p>
          <a:p>
            <a:pPr lvl="0"/>
            <a:r>
              <a:rPr lang="en-GB" dirty="0"/>
              <a:t>My motorbike broke down in the middle of nowhere, but luckily, I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 was able </a:t>
            </a:r>
            <a:r>
              <a:rPr lang="en-GB" dirty="0"/>
              <a:t>to fix it.</a:t>
            </a:r>
          </a:p>
          <a:p>
            <a:pPr lvl="0"/>
            <a:r>
              <a:rPr lang="en-GB" dirty="0"/>
              <a:t>Mum says we</a:t>
            </a:r>
            <a:r>
              <a:rPr lang="ca-ES" b="1" dirty="0">
                <a:solidFill>
                  <a:schemeClr val="accent5">
                    <a:lumMod val="50000"/>
                  </a:schemeClr>
                </a:solidFill>
              </a:rPr>
              <a:t> can</a:t>
            </a:r>
            <a:r>
              <a:rPr lang="en-GB" dirty="0"/>
              <a:t> watch TV after we've finished our homework.</a:t>
            </a:r>
          </a:p>
          <a:p>
            <a:pPr lvl="0"/>
            <a:r>
              <a:rPr lang="en-GB" dirty="0"/>
              <a:t>You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don’t have to </a:t>
            </a:r>
            <a:r>
              <a:rPr lang="en-GB" dirty="0"/>
              <a:t>pick me up at the station. I can get a taxi.</a:t>
            </a:r>
          </a:p>
          <a:p>
            <a:pPr lvl="0"/>
            <a:r>
              <a:rPr lang="en-GB" dirty="0"/>
              <a:t>This is impossible, it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must </a:t>
            </a:r>
            <a:r>
              <a:rPr lang="en-GB" dirty="0"/>
              <a:t>be a mistake!</a:t>
            </a:r>
          </a:p>
          <a:p>
            <a:pPr lvl="0"/>
            <a:r>
              <a:rPr lang="en-GB" dirty="0"/>
              <a:t>Jim </a:t>
            </a:r>
            <a:r>
              <a:rPr lang="ca-ES" b="1" dirty="0" err="1">
                <a:solidFill>
                  <a:schemeClr val="accent5">
                    <a:lumMod val="50000"/>
                  </a:schemeClr>
                </a:solidFill>
              </a:rPr>
              <a:t>couldn’t</a:t>
            </a:r>
            <a:r>
              <a:rPr lang="ca-ES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GB" dirty="0"/>
              <a:t>have seen me because he walked past without saying 'Hello'.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2397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885CA5-25A8-4026-9FF9-53B107982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58516"/>
          </a:xfrm>
        </p:spPr>
        <p:txBody>
          <a:bodyPr/>
          <a:lstStyle/>
          <a:p>
            <a:r>
              <a:rPr lang="es-ES" dirty="0"/>
              <a:t>Modal </a:t>
            </a:r>
            <a:r>
              <a:rPr lang="es-ES" dirty="0" err="1"/>
              <a:t>perfects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BE66FB-084D-4864-A17C-DB0411F65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59832"/>
            <a:ext cx="9601200" cy="4712368"/>
          </a:xfrm>
        </p:spPr>
        <p:txBody>
          <a:bodyPr/>
          <a:lstStyle/>
          <a:p>
            <a:r>
              <a:rPr lang="en-US" sz="3600" dirty="0"/>
              <a:t>Structure: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Modal verb + have + past participle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- They always refer to past actions.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- They usually express regret about something that happened in the past.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Examples: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They </a:t>
            </a:r>
            <a:r>
              <a:rPr lang="en-US" u="sng" dirty="0">
                <a:solidFill>
                  <a:schemeClr val="tx1"/>
                </a:solidFill>
              </a:rPr>
              <a:t>might have finished </a:t>
            </a:r>
            <a:r>
              <a:rPr lang="en-US" dirty="0">
                <a:solidFill>
                  <a:schemeClr val="tx1"/>
                </a:solidFill>
              </a:rPr>
              <a:t>their project; they are having a rest now.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I </a:t>
            </a:r>
            <a:r>
              <a:rPr lang="en-US" u="sng" dirty="0">
                <a:solidFill>
                  <a:schemeClr val="tx1"/>
                </a:solidFill>
              </a:rPr>
              <a:t>shouldn’t have told </a:t>
            </a:r>
            <a:r>
              <a:rPr lang="en-US" dirty="0">
                <a:solidFill>
                  <a:schemeClr val="tx1"/>
                </a:solidFill>
              </a:rPr>
              <a:t>her about the accident, she’s very worried.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You </a:t>
            </a:r>
            <a:r>
              <a:rPr lang="en-US" u="sng" dirty="0">
                <a:solidFill>
                  <a:schemeClr val="tx1"/>
                </a:solidFill>
              </a:rPr>
              <a:t>ought to have attended </a:t>
            </a:r>
            <a:r>
              <a:rPr lang="en-US" dirty="0">
                <a:solidFill>
                  <a:schemeClr val="tx1"/>
                </a:solidFill>
              </a:rPr>
              <a:t>the training session, the coach will </a:t>
            </a:r>
            <a:r>
              <a:rPr lang="en-US" dirty="0" err="1">
                <a:solidFill>
                  <a:schemeClr val="tx1"/>
                </a:solidFill>
              </a:rPr>
              <a:t>penalise</a:t>
            </a:r>
            <a:r>
              <a:rPr lang="en-US" dirty="0">
                <a:solidFill>
                  <a:schemeClr val="tx1"/>
                </a:solidFill>
              </a:rPr>
              <a:t> you.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It </a:t>
            </a:r>
            <a:r>
              <a:rPr lang="en-US" u="sng" dirty="0">
                <a:solidFill>
                  <a:schemeClr val="tx1"/>
                </a:solidFill>
              </a:rPr>
              <a:t>may have rained </a:t>
            </a:r>
            <a:r>
              <a:rPr lang="en-US" dirty="0">
                <a:solidFill>
                  <a:schemeClr val="tx1"/>
                </a:solidFill>
              </a:rPr>
              <a:t>according to the weather forecast, but it didn’t in the end.</a:t>
            </a:r>
          </a:p>
        </p:txBody>
      </p:sp>
    </p:spTree>
    <p:extLst>
      <p:ext uri="{BB962C8B-B14F-4D97-AF65-F5344CB8AC3E}">
        <p14:creationId xmlns:p14="http://schemas.microsoft.com/office/powerpoint/2010/main" val="3715537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61CC9-A9BB-47D8-AF10-F222CD7A4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62263"/>
          </a:xfrm>
        </p:spPr>
        <p:txBody>
          <a:bodyPr>
            <a:noAutofit/>
          </a:bodyPr>
          <a:lstStyle/>
          <a:p>
            <a:r>
              <a:rPr lang="es-ES" sz="3200" dirty="0" err="1"/>
              <a:t>Rewrite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following</a:t>
            </a:r>
            <a:r>
              <a:rPr lang="es-ES" sz="3200" dirty="0"/>
              <a:t> </a:t>
            </a:r>
            <a:r>
              <a:rPr lang="es-ES" sz="3200" dirty="0" err="1"/>
              <a:t>sentences</a:t>
            </a:r>
            <a:r>
              <a:rPr lang="es-ES" sz="3200" dirty="0"/>
              <a:t> </a:t>
            </a:r>
            <a:r>
              <a:rPr lang="es-ES" sz="3200" dirty="0" err="1"/>
              <a:t>using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word</a:t>
            </a:r>
            <a:r>
              <a:rPr lang="es-ES" sz="3200" dirty="0"/>
              <a:t> in brackets </a:t>
            </a:r>
            <a:r>
              <a:rPr lang="es-ES" sz="3200" dirty="0" err="1"/>
              <a:t>without</a:t>
            </a:r>
            <a:r>
              <a:rPr lang="es-ES" sz="3200" dirty="0"/>
              <a:t> </a:t>
            </a:r>
            <a:r>
              <a:rPr lang="es-ES" sz="3200" dirty="0" err="1"/>
              <a:t>changing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meaning</a:t>
            </a:r>
            <a:r>
              <a:rPr lang="es-ES" sz="3200" dirty="0"/>
              <a:t>:</a:t>
            </a:r>
            <a:endParaRPr lang="en-GB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0625B8-CF19-48FC-9622-99CCD6161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88694"/>
            <a:ext cx="9601200" cy="459606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1. I wish I had practised more before the competition.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(should)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I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should have practised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more before the competition.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2. Because of the stormy sea, this is a dangerous day for windsurfing.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(had better)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You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had better not windsurf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today because of the stormy sea.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3. It is impossible that he is the thief because he’s in prison right now.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(can’t)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He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can’t be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the thief because he’s in prison right now.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4. There’s a possibility that you’ll get a reward for returning the woman’s purse.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(might)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You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might get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a reward for returning the woman’s purse.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5. You need to have a haircut before you start this job.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(must)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You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must have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a haircut before you start this job.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31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61CC9-A9BB-47D8-AF10-F222CD7A4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62263"/>
          </a:xfrm>
        </p:spPr>
        <p:txBody>
          <a:bodyPr>
            <a:noAutofit/>
          </a:bodyPr>
          <a:lstStyle/>
          <a:p>
            <a:r>
              <a:rPr lang="es-ES" sz="3200" dirty="0" err="1"/>
              <a:t>Rewrite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following</a:t>
            </a:r>
            <a:r>
              <a:rPr lang="es-ES" sz="3200" dirty="0"/>
              <a:t> </a:t>
            </a:r>
            <a:r>
              <a:rPr lang="es-ES" sz="3200" dirty="0" err="1"/>
              <a:t>sentences</a:t>
            </a:r>
            <a:r>
              <a:rPr lang="es-ES" sz="3200" dirty="0"/>
              <a:t> </a:t>
            </a:r>
            <a:r>
              <a:rPr lang="es-ES" sz="3200" dirty="0" err="1"/>
              <a:t>using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word</a:t>
            </a:r>
            <a:r>
              <a:rPr lang="es-ES" sz="3200" dirty="0"/>
              <a:t> in brackets </a:t>
            </a:r>
            <a:r>
              <a:rPr lang="es-ES" sz="3200" dirty="0" err="1"/>
              <a:t>without</a:t>
            </a:r>
            <a:r>
              <a:rPr lang="es-ES" sz="3200" dirty="0"/>
              <a:t> </a:t>
            </a:r>
            <a:r>
              <a:rPr lang="es-ES" sz="3200" dirty="0" err="1"/>
              <a:t>changing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meaning</a:t>
            </a:r>
            <a:r>
              <a:rPr lang="es-ES" sz="3200" dirty="0"/>
              <a:t>:</a:t>
            </a:r>
            <a:endParaRPr lang="en-GB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0625B8-CF19-48FC-9622-99CCD6161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88694"/>
            <a:ext cx="9601200" cy="459606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6. Don’t use this without my permission.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(mustn’t)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You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mustn't use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this without my permission.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7. Sam was crying, I’m sure she had an argument with her boyfriend.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(must)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Sam was crying, she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must have had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an argument with her boyfriend.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8. I think Mary stole the phone. She was the last one leaving the office.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 (might)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Mary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might have stolen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the phone. She was the last one leaving the office.</a:t>
            </a:r>
            <a:r>
              <a:rPr lang="en-GB" b="1" i="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9. Oh I’m sorry! It wasn’t necessary you brought all this food.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(needn’t)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Oh I’m sorry! You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needn’t have brought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all this food.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10. The weather forecast says there’s a chance of raining tomorrow.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(might)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The weather forecast says it </a:t>
            </a:r>
            <a:r>
              <a:rPr lang="en-GB" i="0" u="sng" dirty="0">
                <a:solidFill>
                  <a:schemeClr val="accent5">
                    <a:lumMod val="50000"/>
                  </a:schemeClr>
                </a:solidFill>
              </a:rPr>
              <a:t>might rain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tomorrow.</a:t>
            </a: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73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61CC9-A9BB-47D8-AF10-F222CD7A4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62263"/>
          </a:xfrm>
        </p:spPr>
        <p:txBody>
          <a:bodyPr>
            <a:noAutofit/>
          </a:bodyPr>
          <a:lstStyle/>
          <a:p>
            <a:r>
              <a:rPr lang="en-GB" sz="3200" dirty="0"/>
              <a:t>Rewrite each sentence using a modal or modal perfect. There may be more than one answer.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0625B8-CF19-48FC-9622-99CCD6161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88694"/>
            <a:ext cx="9601200" cy="4596064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GB" dirty="0">
                <a:solidFill>
                  <a:schemeClr val="tx1"/>
                </a:solidFill>
              </a:rPr>
              <a:t>It isn’t necessary for them to finish the job tonight.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They ____________________________________________________________________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tx1"/>
                </a:solidFill>
              </a:rPr>
              <a:t>They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needn’t finish the job tonight </a:t>
            </a:r>
            <a:r>
              <a:rPr lang="en-GB" i="0" dirty="0">
                <a:solidFill>
                  <a:schemeClr val="tx1"/>
                </a:solidFill>
              </a:rPr>
              <a:t>/ They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don’t have to finish the job tonight.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2. It’s possible that I took your jacket by mistake.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I ________________________________________________________________________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tx1"/>
                </a:solidFill>
              </a:rPr>
              <a:t>I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could have taken your jacket by mistake.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3. That man knows how to speak four languages.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That man ________________________________________________________________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tx1"/>
                </a:solidFill>
              </a:rPr>
              <a:t>That man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can speak four different languages.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56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61CC9-A9BB-47D8-AF10-F222CD7A4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62263"/>
          </a:xfrm>
        </p:spPr>
        <p:txBody>
          <a:bodyPr>
            <a:noAutofit/>
          </a:bodyPr>
          <a:lstStyle/>
          <a:p>
            <a:r>
              <a:rPr lang="en-GB" sz="3200" dirty="0"/>
              <a:t>Rewrite each sentence using a modal or modal perfect. There may be more than one answer.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0625B8-CF19-48FC-9622-99CCD6161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88694"/>
            <a:ext cx="9601200" cy="45960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4. I didn’t wear a sunhat, and now my head hurts.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My head hurts. I __________________________________________________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tx1"/>
                </a:solidFill>
              </a:rPr>
              <a:t>My head hurts. I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should have worn a hat.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5. It rained last night so the grass is wet.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It ______________________ because the grass is wet.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tx1"/>
                </a:solidFill>
              </a:rPr>
              <a:t>It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must have rained last night </a:t>
            </a:r>
            <a:r>
              <a:rPr lang="en-GB" i="0" dirty="0">
                <a:solidFill>
                  <a:schemeClr val="tx1"/>
                </a:solidFill>
              </a:rPr>
              <a:t>because the grass is wet.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6. The man you saw wasn’t Jack. He’s been abroad since the summer.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You _______________________________________________________________</a:t>
            </a:r>
          </a:p>
          <a:p>
            <a:pPr marL="530352" lvl="1" indent="0">
              <a:buNone/>
            </a:pPr>
            <a:r>
              <a:rPr lang="en-GB" i="0" dirty="0">
                <a:solidFill>
                  <a:schemeClr val="tx1"/>
                </a:solidFill>
              </a:rPr>
              <a:t>You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couldn’t have seen Jack</a:t>
            </a:r>
            <a:r>
              <a:rPr lang="en-GB" i="0" dirty="0">
                <a:solidFill>
                  <a:schemeClr val="tx1"/>
                </a:solidFill>
              </a:rPr>
              <a:t>, </a:t>
            </a:r>
            <a:r>
              <a:rPr lang="en-GB" i="0" dirty="0">
                <a:solidFill>
                  <a:schemeClr val="accent5">
                    <a:lumMod val="50000"/>
                  </a:schemeClr>
                </a:solidFill>
              </a:rPr>
              <a:t>he’s been abroad since last summer.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95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313</TotalTime>
  <Words>1410</Words>
  <Application>Microsoft Office PowerPoint</Application>
  <PresentationFormat>Panorámica</PresentationFormat>
  <Paragraphs>160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Franklin Gothic Book</vt:lpstr>
      <vt:lpstr>Recorte</vt:lpstr>
      <vt:lpstr>Modal verbs and modal perfects</vt:lpstr>
      <vt:lpstr>Characteristics</vt:lpstr>
      <vt:lpstr>Can/Could    May/Might</vt:lpstr>
      <vt:lpstr>Must /had to   Have to /had to</vt:lpstr>
      <vt:lpstr>Should     Ought to</vt:lpstr>
      <vt:lpstr>Other modal verbs</vt:lpstr>
      <vt:lpstr>Fill in the gaps with the correct modal verb:  can -  couldn't - don’t have to - might - must - ought to - shouldn't  - was able </vt:lpstr>
      <vt:lpstr>Fill in the gaps with the correct modal verb:  can -  couldn't - don’t have to - might - must - ought to - shouldn't  - was able </vt:lpstr>
      <vt:lpstr>Modal perfects</vt:lpstr>
      <vt:lpstr>Rewrite the following sentences using the word in brackets without changing the meaning:</vt:lpstr>
      <vt:lpstr>Rewrite the following sentences using the word in brackets without changing the meaning:</vt:lpstr>
      <vt:lpstr>Rewrite each sentence using a modal or modal perfect. There may be more than one answer.</vt:lpstr>
      <vt:lpstr>Rewrite each sentence using a modal or modal perfect. There may be more than one answer.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Modal verbs and modal perfects</dc:title>
  <dc:creator>usuari</dc:creator>
  <cp:lastModifiedBy>usuari</cp:lastModifiedBy>
  <cp:revision>26</cp:revision>
  <dcterms:created xsi:type="dcterms:W3CDTF">2020-06-14T09:57:48Z</dcterms:created>
  <dcterms:modified xsi:type="dcterms:W3CDTF">2020-06-16T14:36:12Z</dcterms:modified>
</cp:coreProperties>
</file>