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1" r:id="rId5"/>
    <p:sldId id="272" r:id="rId6"/>
    <p:sldId id="273" r:id="rId7"/>
    <p:sldId id="274" r:id="rId8"/>
    <p:sldId id="276" r:id="rId9"/>
    <p:sldId id="257" r:id="rId10"/>
    <p:sldId id="275" r:id="rId11"/>
    <p:sldId id="263" r:id="rId12"/>
    <p:sldId id="262" r:id="rId13"/>
    <p:sldId id="278" r:id="rId14"/>
    <p:sldId id="277" r:id="rId15"/>
    <p:sldId id="282" r:id="rId16"/>
    <p:sldId id="280" r:id="rId17"/>
    <p:sldId id="281" r:id="rId1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84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42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604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42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72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544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35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133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432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9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61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704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F0D9-CE3E-8F42-A45A-82E45651A8ED}" type="datetimeFigureOut">
              <a:rPr lang="es-ES_tradnl" smtClean="0"/>
              <a:pPr/>
              <a:t>29/04/2024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Rectángulo 7"/>
          <p:cNvSpPr/>
          <p:nvPr userDrawn="1"/>
        </p:nvSpPr>
        <p:spPr>
          <a:xfrm>
            <a:off x="0" y="6527800"/>
            <a:ext cx="1219200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10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 userDrawn="1"/>
        </p:nvSpPr>
        <p:spPr>
          <a:xfrm>
            <a:off x="0" y="6564539"/>
            <a:ext cx="12192000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pic>
        <p:nvPicPr>
          <p:cNvPr id="10" name="Imagen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647" y="102090"/>
            <a:ext cx="1342020" cy="102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8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128" y="1644832"/>
            <a:ext cx="1213323" cy="1213323"/>
          </a:xfrm>
          <a:prstGeom prst="rect">
            <a:avLst/>
          </a:prstGeom>
        </p:spPr>
      </p:pic>
      <p:sp>
        <p:nvSpPr>
          <p:cNvPr id="7" name="CuadroTexto 11"/>
          <p:cNvSpPr txBox="1"/>
          <p:nvPr/>
        </p:nvSpPr>
        <p:spPr>
          <a:xfrm>
            <a:off x="3257549" y="3155826"/>
            <a:ext cx="4610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Unitat</a:t>
            </a:r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 12 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La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qualitat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 en el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departament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    de recursos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humans</a:t>
            </a:r>
            <a:endParaRPr lang="es-ES" sz="32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8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3751531"/>
            <a:ext cx="1342020" cy="1022491"/>
          </a:xfrm>
          <a:prstGeom prst="rect">
            <a:avLst/>
          </a:prstGeom>
        </p:spPr>
      </p:pic>
      <p:cxnSp>
        <p:nvCxnSpPr>
          <p:cNvPr id="9" name="Conector recto 13"/>
          <p:cNvCxnSpPr/>
          <p:nvPr/>
        </p:nvCxnSpPr>
        <p:spPr>
          <a:xfrm flipH="1">
            <a:off x="2914650" y="4824191"/>
            <a:ext cx="6295021" cy="0"/>
          </a:xfrm>
          <a:prstGeom prst="line">
            <a:avLst/>
          </a:prstGeom>
          <a:ln>
            <a:solidFill>
              <a:srgbClr val="20AAA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7951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82449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025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</a:t>
            </a:r>
            <a:r>
              <a:rPr lang="es-ES_tradnl" sz="2400" b="1" dirty="0" err="1"/>
              <a:t>Prevenció</a:t>
            </a:r>
            <a:r>
              <a:rPr lang="es-ES_tradnl" sz="2400" b="1" dirty="0"/>
              <a:t> de riscos </a:t>
            </a:r>
            <a:r>
              <a:rPr lang="es-ES_tradnl" sz="2400" b="1" dirty="0" err="1"/>
              <a:t>laborals</a:t>
            </a:r>
            <a:r>
              <a:rPr lang="es-ES_tradnl" sz="2400" b="1" dirty="0"/>
              <a:t>. Causes </a:t>
            </a:r>
            <a:r>
              <a:rPr lang="es-ES_tradnl" sz="2400" b="1" dirty="0" err="1"/>
              <a:t>pèrdua</a:t>
            </a:r>
            <a:r>
              <a:rPr lang="es-ES_tradnl" sz="2400" b="1" dirty="0"/>
              <a:t> de </a:t>
            </a:r>
            <a:r>
              <a:rPr lang="es-ES_tradnl" sz="2400" b="1" dirty="0" err="1"/>
              <a:t>salut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1890069" y="484377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4D5A6613-70F4-DF66-2343-84BC8A82E742}"/>
              </a:ext>
            </a:extLst>
          </p:cNvPr>
          <p:cNvSpPr txBox="1"/>
          <p:nvPr/>
        </p:nvSpPr>
        <p:spPr>
          <a:xfrm>
            <a:off x="1817914" y="5166486"/>
            <a:ext cx="9153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Ergonomia</a:t>
            </a:r>
            <a:r>
              <a:rPr lang="es-ES" sz="2000" b="1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: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Estudi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i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adequació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de les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condicions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del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lloc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de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treball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,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màquines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,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vehicles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o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equip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, a les característiques físiques i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psicològiques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del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treballador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o </a:t>
            </a:r>
            <a:r>
              <a:rPr lang="es-ES" sz="2000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usuari</a:t>
            </a:r>
            <a:r>
              <a:rPr lang="es-ES" sz="2000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.</a:t>
            </a:r>
            <a:endParaRPr lang="ca-ES" sz="2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4FD51FD-92ED-614F-BE3E-ADA067202D9A}"/>
              </a:ext>
            </a:extLst>
          </p:cNvPr>
          <p:cNvSpPr txBox="1"/>
          <p:nvPr/>
        </p:nvSpPr>
        <p:spPr>
          <a:xfrm>
            <a:off x="1575318" y="1005840"/>
            <a:ext cx="9395927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3080" indent="-342360" algn="just">
              <a:lnSpc>
                <a:spcPct val="15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Agents físics (soroll, vibracions, radiacions)</a:t>
            </a:r>
            <a:endParaRPr lang="ca-ES" dirty="0"/>
          </a:p>
          <a:p>
            <a:pPr marL="343080" indent="-342360" algn="just">
              <a:lnSpc>
                <a:spcPct val="15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Agents químics (explosius, líquids comburents, líquids inflamables)</a:t>
            </a:r>
            <a:endParaRPr lang="ca-ES" dirty="0"/>
          </a:p>
          <a:p>
            <a:pPr marL="343080" indent="-342360" algn="just">
              <a:lnSpc>
                <a:spcPct val="15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Agents biològics (virus i bactèries)</a:t>
            </a:r>
            <a:endParaRPr lang="ca-ES" dirty="0"/>
          </a:p>
          <a:p>
            <a:pPr marL="343080" indent="-342360" algn="just">
              <a:lnSpc>
                <a:spcPct val="15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Risc ergonòmic (postura de treball, manipulació manual de càrregues).</a:t>
            </a:r>
            <a:endParaRPr lang="ca-ES" dirty="0"/>
          </a:p>
          <a:p>
            <a:pPr marL="343080" indent="-342360" algn="just">
              <a:lnSpc>
                <a:spcPct val="15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Factors ambientals (ambient tèrmic, il·luminació).</a:t>
            </a:r>
            <a:endParaRPr lang="ca-ES" dirty="0"/>
          </a:p>
          <a:p>
            <a:pPr marL="343080" indent="-342360" algn="just">
              <a:lnSpc>
                <a:spcPct val="15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Risc psicosocial (estrès, violència laboral, </a:t>
            </a:r>
            <a:r>
              <a:rPr lang="ca-ES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mobbing</a:t>
            </a:r>
            <a:r>
              <a:rPr lang="ca-ES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, assetjament sexual, </a:t>
            </a:r>
            <a:r>
              <a:rPr lang="ca-ES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burnout</a:t>
            </a:r>
            <a:r>
              <a:rPr lang="ca-ES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, conflicte família-treball).</a:t>
            </a:r>
            <a:endParaRPr lang="ca-ES" dirty="0"/>
          </a:p>
          <a:p>
            <a:pPr marL="343080" indent="-342360" algn="just">
              <a:lnSpc>
                <a:spcPct val="15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Risc elèctric (cremades, asfíxia, pèrdua de coneixement, augment pressió sanguínia, fibril·lació ventricular, aturada cardíaca, tetanització)</a:t>
            </a:r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1933560" y="434709"/>
            <a:ext cx="8596080" cy="71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_tradnl" sz="2400" b="1" dirty="0" err="1"/>
              <a:t>Prevenció</a:t>
            </a:r>
            <a:r>
              <a:rPr lang="es-ES_tradnl" sz="2400" b="1" dirty="0"/>
              <a:t> de riscos </a:t>
            </a:r>
            <a:r>
              <a:rPr lang="es-ES_tradnl" sz="2400" b="1" dirty="0" err="1"/>
              <a:t>laborals</a:t>
            </a:r>
            <a:r>
              <a:rPr lang="es-ES_tradnl" sz="2400" b="1" dirty="0"/>
              <a:t>. </a:t>
            </a:r>
            <a:r>
              <a:rPr lang="ca-ES" sz="2400" b="1" dirty="0"/>
              <a:t>Mesures de prevenció i de protecció</a:t>
            </a:r>
            <a:endParaRPr sz="2400" b="1" dirty="0"/>
          </a:p>
        </p:txBody>
      </p:sp>
      <p:sp>
        <p:nvSpPr>
          <p:cNvPr id="164" name="CustomShape 2"/>
          <p:cNvSpPr/>
          <p:nvPr/>
        </p:nvSpPr>
        <p:spPr>
          <a:xfrm>
            <a:off x="1628836" y="1232755"/>
            <a:ext cx="8596080" cy="483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z="2000" b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Mesures de protecció</a:t>
            </a:r>
            <a:r>
              <a:rPr lang="ca-ES" sz="200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: no eliminen el risc però l’eviten o redueixen les conseqüències i actuen sobre el treballador. Poden ser col·lectives (baranes, extractors de fums, insonorització) i individuals (</a:t>
            </a:r>
            <a:r>
              <a:rPr lang="ca-ES" sz="200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EPI’s</a:t>
            </a:r>
            <a:r>
              <a:rPr lang="ca-ES" sz="200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).</a:t>
            </a:r>
            <a:endParaRPr sz="2000" dirty="0"/>
          </a:p>
          <a:p>
            <a:pPr marL="363538" indent="-363538">
              <a:lnSpc>
                <a:spcPct val="100000"/>
              </a:lnSpc>
            </a:pPr>
            <a:r>
              <a:rPr lang="ca-ES" sz="2000" u="sng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	</a:t>
            </a:r>
          </a:p>
          <a:p>
            <a:pPr marL="363538" indent="-363538">
              <a:lnSpc>
                <a:spcPct val="100000"/>
              </a:lnSpc>
            </a:pPr>
            <a:r>
              <a:rPr lang="ca-ES" sz="2000" b="1" u="sng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DIFERÈNCIES</a:t>
            </a:r>
            <a:endParaRPr sz="2000" b="1" dirty="0"/>
          </a:p>
        </p:txBody>
      </p:sp>
      <p:sp>
        <p:nvSpPr>
          <p:cNvPr id="166" name="CustomShape 4"/>
          <p:cNvSpPr/>
          <p:nvPr/>
        </p:nvSpPr>
        <p:spPr>
          <a:xfrm>
            <a:off x="1732320" y="3901680"/>
            <a:ext cx="201240" cy="20124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5"/>
          <p:cNvSpPr/>
          <p:nvPr/>
        </p:nvSpPr>
        <p:spPr>
          <a:xfrm>
            <a:off x="1732320" y="3199680"/>
            <a:ext cx="2746440" cy="57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4200" tIns="23040" rIns="34200" bIns="23040" anchor="ctr"/>
          <a:lstStyle/>
          <a:p>
            <a:pPr>
              <a:lnSpc>
                <a:spcPct val="90000"/>
              </a:lnSpc>
            </a:pPr>
            <a:r>
              <a:rPr lang="ca-E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Prevenció</a:t>
            </a:r>
            <a:endParaRPr sz="2000" dirty="0"/>
          </a:p>
        </p:txBody>
      </p:sp>
      <p:sp>
        <p:nvSpPr>
          <p:cNvPr id="168" name="CustomShape 6"/>
          <p:cNvSpPr/>
          <p:nvPr/>
        </p:nvSpPr>
        <p:spPr>
          <a:xfrm>
            <a:off x="1732320" y="4372200"/>
            <a:ext cx="201240" cy="2012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7"/>
          <p:cNvSpPr/>
          <p:nvPr/>
        </p:nvSpPr>
        <p:spPr>
          <a:xfrm>
            <a:off x="1933560" y="3744565"/>
            <a:ext cx="3289336" cy="4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720" tIns="99720" rIns="99720" bIns="99720" anchor="ctr"/>
          <a:lstStyle/>
          <a:p>
            <a:pPr>
              <a:lnSpc>
                <a:spcPct val="90000"/>
              </a:lnSpc>
            </a:pPr>
            <a:r>
              <a:rPr lang="ca-E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Evita o redueix el risc</a:t>
            </a:r>
            <a:endParaRPr sz="2000" dirty="0"/>
          </a:p>
        </p:txBody>
      </p:sp>
      <p:sp>
        <p:nvSpPr>
          <p:cNvPr id="171" name="CustomShape 9"/>
          <p:cNvSpPr/>
          <p:nvPr/>
        </p:nvSpPr>
        <p:spPr>
          <a:xfrm>
            <a:off x="1914973" y="4351302"/>
            <a:ext cx="4020437" cy="8477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720" tIns="99720" rIns="99720" bIns="99720" anchor="ctr"/>
          <a:lstStyle/>
          <a:p>
            <a:pPr>
              <a:lnSpc>
                <a:spcPct val="90000"/>
              </a:lnSpc>
            </a:pPr>
            <a:r>
              <a:rPr lang="ca-E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Actua</a:t>
            </a:r>
            <a:r>
              <a:rPr lang="ca-E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sobre el causant. Risc en origen. Ex. Soroll (finestres aïllants))</a:t>
            </a:r>
            <a:endParaRPr sz="2000" dirty="0"/>
          </a:p>
        </p:txBody>
      </p:sp>
      <p:sp>
        <p:nvSpPr>
          <p:cNvPr id="172" name="CustomShape 10"/>
          <p:cNvSpPr/>
          <p:nvPr/>
        </p:nvSpPr>
        <p:spPr>
          <a:xfrm>
            <a:off x="1732320" y="5313240"/>
            <a:ext cx="201240" cy="2012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11"/>
          <p:cNvSpPr/>
          <p:nvPr/>
        </p:nvSpPr>
        <p:spPr>
          <a:xfrm>
            <a:off x="1922838" y="5279580"/>
            <a:ext cx="3868362" cy="4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720" tIns="99720" rIns="99720" bIns="99720" anchor="ctr"/>
          <a:lstStyle/>
          <a:p>
            <a:pPr>
              <a:lnSpc>
                <a:spcPct val="90000"/>
              </a:lnSpc>
            </a:pPr>
            <a:r>
              <a:rPr lang="ca-E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Adopció mesures en la via de transmissió del perill</a:t>
            </a:r>
            <a:endParaRPr sz="2000" dirty="0"/>
          </a:p>
        </p:txBody>
      </p:sp>
      <p:sp>
        <p:nvSpPr>
          <p:cNvPr id="176" name="CustomShape 14"/>
          <p:cNvSpPr/>
          <p:nvPr/>
        </p:nvSpPr>
        <p:spPr>
          <a:xfrm>
            <a:off x="6630857" y="3254040"/>
            <a:ext cx="2746440" cy="57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4200" tIns="23040" rIns="34200" bIns="23040" anchor="ctr"/>
          <a:lstStyle/>
          <a:p>
            <a:pPr>
              <a:lnSpc>
                <a:spcPct val="90000"/>
              </a:lnSpc>
            </a:pPr>
            <a:r>
              <a:rPr lang="ca-E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Protecció</a:t>
            </a:r>
            <a:endParaRPr sz="2000" dirty="0"/>
          </a:p>
        </p:txBody>
      </p:sp>
      <p:sp>
        <p:nvSpPr>
          <p:cNvPr id="177" name="CustomShape 15"/>
          <p:cNvSpPr/>
          <p:nvPr/>
        </p:nvSpPr>
        <p:spPr>
          <a:xfrm>
            <a:off x="6256592" y="4002300"/>
            <a:ext cx="201240" cy="2012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CustomShape 16"/>
          <p:cNvSpPr/>
          <p:nvPr/>
        </p:nvSpPr>
        <p:spPr>
          <a:xfrm>
            <a:off x="6630856" y="3881502"/>
            <a:ext cx="3828823" cy="4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720" tIns="99720" rIns="99720" bIns="99720" anchor="ctr"/>
          <a:lstStyle/>
          <a:p>
            <a:pPr>
              <a:lnSpc>
                <a:spcPct val="90000"/>
              </a:lnSpc>
            </a:pPr>
            <a:r>
              <a:rPr lang="ca-E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Redueix les conseqüències</a:t>
            </a:r>
            <a:endParaRPr sz="2000" dirty="0"/>
          </a:p>
        </p:txBody>
      </p:sp>
      <p:sp>
        <p:nvSpPr>
          <p:cNvPr id="180" name="CustomShape 18"/>
          <p:cNvSpPr/>
          <p:nvPr/>
        </p:nvSpPr>
        <p:spPr>
          <a:xfrm>
            <a:off x="6630856" y="4702285"/>
            <a:ext cx="4189544" cy="4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720" tIns="99720" rIns="99720" bIns="99720" anchor="ctr"/>
          <a:lstStyle/>
          <a:p>
            <a:pPr>
              <a:lnSpc>
                <a:spcPct val="90000"/>
              </a:lnSpc>
            </a:pPr>
            <a:r>
              <a:rPr lang="ca-E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Actua sobre el treballador. Ex. Soroll (protectors d’oïda)</a:t>
            </a:r>
            <a:endParaRPr sz="2000" dirty="0"/>
          </a:p>
        </p:txBody>
      </p:sp>
      <p:sp>
        <p:nvSpPr>
          <p:cNvPr id="2" name="CustomShape 15">
            <a:extLst>
              <a:ext uri="{FF2B5EF4-FFF2-40B4-BE49-F238E27FC236}">
                <a16:creationId xmlns:a16="http://schemas.microsoft.com/office/drawing/2014/main" id="{9B459C83-5A32-E724-5FAA-6F31EF6814C5}"/>
              </a:ext>
            </a:extLst>
          </p:cNvPr>
          <p:cNvSpPr/>
          <p:nvPr/>
        </p:nvSpPr>
        <p:spPr>
          <a:xfrm>
            <a:off x="6256592" y="4713830"/>
            <a:ext cx="201240" cy="20124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" name="Agrupar 12">
            <a:extLst>
              <a:ext uri="{FF2B5EF4-FFF2-40B4-BE49-F238E27FC236}">
                <a16:creationId xmlns:a16="http://schemas.microsoft.com/office/drawing/2014/main" id="{DF3F2FB4-32E9-508F-3D47-6A7D40AC1486}"/>
              </a:ext>
            </a:extLst>
          </p:cNvPr>
          <p:cNvGrpSpPr/>
          <p:nvPr/>
        </p:nvGrpSpPr>
        <p:grpSpPr>
          <a:xfrm>
            <a:off x="1366540" y="395741"/>
            <a:ext cx="2017581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4" name="Triángulo isósceles 13">
              <a:extLst>
                <a:ext uri="{FF2B5EF4-FFF2-40B4-BE49-F238E27FC236}">
                  <a16:creationId xmlns:a16="http://schemas.microsoft.com/office/drawing/2014/main" id="{8906054B-1EEF-DD9B-09D2-D233D70C8ABC}"/>
                </a:ext>
              </a:extLst>
            </p:cNvPr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5" name="Triángulo isósceles 14">
              <a:extLst>
                <a:ext uri="{FF2B5EF4-FFF2-40B4-BE49-F238E27FC236}">
                  <a16:creationId xmlns:a16="http://schemas.microsoft.com/office/drawing/2014/main" id="{6459854F-EF0D-37E0-F5EE-D0898AE89435}"/>
                </a:ext>
              </a:extLst>
            </p:cNvPr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6" name="Conector recto 15">
              <a:extLst>
                <a:ext uri="{FF2B5EF4-FFF2-40B4-BE49-F238E27FC236}">
                  <a16:creationId xmlns:a16="http://schemas.microsoft.com/office/drawing/2014/main" id="{0A62751E-096B-44E7-AF49-04B1C1427365}"/>
                </a:ext>
              </a:extLst>
            </p:cNvPr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2"/>
          <p:cNvSpPr/>
          <p:nvPr/>
        </p:nvSpPr>
        <p:spPr>
          <a:xfrm>
            <a:off x="677159" y="1265129"/>
            <a:ext cx="10621317" cy="5210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20">
              <a:lnSpc>
                <a:spcPct val="100000"/>
              </a:lnSpc>
              <a:buClr>
                <a:srgbClr val="AB620D"/>
              </a:buClr>
              <a:buSzPct val="80000"/>
            </a:pPr>
            <a:r>
              <a:rPr lang="ca-ES" sz="2000" b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endParaRPr sz="2000" dirty="0"/>
          </a:p>
          <a:p>
            <a:pPr marL="343080" indent="-342360"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z="2400" b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Mesures de prevenció</a:t>
            </a:r>
            <a:r>
              <a:rPr lang="ca-ES" sz="240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: conjunt d’activitats o mesures adoptades o previstes, en totes les fases d’activitat de l’empresa, amb la finalitat d’evitar o reduir els riscos derivats del treball. Fases: detecció, l’avaluació i eliminació. </a:t>
            </a:r>
            <a:r>
              <a:rPr lang="ca-E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Característiques:</a:t>
            </a:r>
            <a:endParaRPr lang="ca-ES" sz="2400" dirty="0"/>
          </a:p>
          <a:p>
            <a:pPr marL="343080" indent="-342360">
              <a:lnSpc>
                <a:spcPct val="10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endParaRPr lang="ca-ES" sz="200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>
              <a:lnSpc>
                <a:spcPct val="100000"/>
              </a:lnSpc>
            </a:pPr>
            <a:endParaRPr sz="2000" dirty="0"/>
          </a:p>
        </p:txBody>
      </p:sp>
      <p:sp>
        <p:nvSpPr>
          <p:cNvPr id="148" name="CustomShape 3"/>
          <p:cNvSpPr/>
          <p:nvPr/>
        </p:nvSpPr>
        <p:spPr>
          <a:xfrm>
            <a:off x="1252440" y="1562400"/>
            <a:ext cx="7026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7680" y="3621600"/>
            <a:ext cx="6272640" cy="0"/>
          </a:xfrm>
          <a:prstGeom prst="line">
            <a:avLst/>
          </a:prstGeom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5"/>
          <p:cNvSpPr/>
          <p:nvPr/>
        </p:nvSpPr>
        <p:spPr>
          <a:xfrm>
            <a:off x="1422360" y="3661200"/>
            <a:ext cx="1408522" cy="9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60840" rIns="60840" bIns="60840"/>
          <a:lstStyle/>
          <a:p>
            <a:pPr>
              <a:lnSpc>
                <a:spcPct val="90000"/>
              </a:lnSpc>
            </a:pPr>
            <a:r>
              <a:rPr lang="ca-E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Integral:</a:t>
            </a:r>
            <a:endParaRPr sz="2400" dirty="0"/>
          </a:p>
        </p:txBody>
      </p:sp>
      <p:sp>
        <p:nvSpPr>
          <p:cNvPr id="151" name="CustomShape 6"/>
          <p:cNvSpPr/>
          <p:nvPr/>
        </p:nvSpPr>
        <p:spPr>
          <a:xfrm>
            <a:off x="2582280" y="3684240"/>
            <a:ext cx="7166677" cy="84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60840" rIns="60840" bIns="60840"/>
          <a:lstStyle/>
          <a:p>
            <a:pPr>
              <a:lnSpc>
                <a:spcPct val="90000"/>
              </a:lnSpc>
            </a:pPr>
            <a:r>
              <a:rPr lang="ca-E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Implantació a tots els departaments de l’empresa</a:t>
            </a:r>
            <a:endParaRPr sz="2400" dirty="0"/>
          </a:p>
        </p:txBody>
      </p:sp>
      <p:sp>
        <p:nvSpPr>
          <p:cNvPr id="153" name="Line 8"/>
          <p:cNvSpPr/>
          <p:nvPr/>
        </p:nvSpPr>
        <p:spPr>
          <a:xfrm>
            <a:off x="1327680" y="4547880"/>
            <a:ext cx="6272640" cy="0"/>
          </a:xfrm>
          <a:prstGeom prst="line">
            <a:avLst/>
          </a:prstGeom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9"/>
          <p:cNvSpPr/>
          <p:nvPr/>
        </p:nvSpPr>
        <p:spPr>
          <a:xfrm>
            <a:off x="1327679" y="4548240"/>
            <a:ext cx="8367466" cy="42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60840" rIns="60840" bIns="60840"/>
          <a:lstStyle/>
          <a:p>
            <a:pPr>
              <a:lnSpc>
                <a:spcPct val="90000"/>
              </a:lnSpc>
            </a:pPr>
            <a:r>
              <a:rPr lang="ca-E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Finalitat és evitar riscos: reduir al màxim o eliminar</a:t>
            </a:r>
            <a:endParaRPr sz="2400" dirty="0"/>
          </a:p>
        </p:txBody>
      </p:sp>
      <p:sp>
        <p:nvSpPr>
          <p:cNvPr id="158" name="Line 13"/>
          <p:cNvSpPr/>
          <p:nvPr/>
        </p:nvSpPr>
        <p:spPr>
          <a:xfrm>
            <a:off x="2582280" y="5452200"/>
            <a:ext cx="5018040" cy="0"/>
          </a:xfrm>
          <a:prstGeom prst="line">
            <a:avLst/>
          </a:prstGeom>
          <a:ln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Line 14"/>
          <p:cNvSpPr/>
          <p:nvPr/>
        </p:nvSpPr>
        <p:spPr>
          <a:xfrm>
            <a:off x="1327680" y="5474160"/>
            <a:ext cx="6272640" cy="0"/>
          </a:xfrm>
          <a:prstGeom prst="line">
            <a:avLst/>
          </a:prstGeom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15"/>
          <p:cNvSpPr/>
          <p:nvPr/>
        </p:nvSpPr>
        <p:spPr>
          <a:xfrm>
            <a:off x="1327679" y="5474160"/>
            <a:ext cx="4484398" cy="9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60840" rIns="60840" bIns="60840"/>
          <a:lstStyle/>
          <a:p>
            <a:pPr>
              <a:lnSpc>
                <a:spcPct val="90000"/>
              </a:lnSpc>
            </a:pPr>
            <a:r>
              <a:rPr lang="ca-E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Planificada i organitzada:</a:t>
            </a:r>
            <a:endParaRPr sz="2400" dirty="0"/>
          </a:p>
        </p:txBody>
      </p:sp>
      <p:sp>
        <p:nvSpPr>
          <p:cNvPr id="161" name="CustomShape 16"/>
          <p:cNvSpPr/>
          <p:nvPr/>
        </p:nvSpPr>
        <p:spPr>
          <a:xfrm>
            <a:off x="4464000" y="5482619"/>
            <a:ext cx="6616890" cy="84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840" tIns="60840" rIns="60840" bIns="60840"/>
          <a:lstStyle/>
          <a:p>
            <a:pPr>
              <a:lnSpc>
                <a:spcPct val="90000"/>
              </a:lnSpc>
            </a:pPr>
            <a:r>
              <a:rPr lang="ca-E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s’ha d’integrar en el projecte d’empresa</a:t>
            </a:r>
            <a:endParaRPr sz="2400" dirty="0"/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034BF9D4-3D8C-ABC2-A49C-4CD501FC67C7}"/>
              </a:ext>
            </a:extLst>
          </p:cNvPr>
          <p:cNvSpPr/>
          <p:nvPr/>
        </p:nvSpPr>
        <p:spPr>
          <a:xfrm>
            <a:off x="1933560" y="434709"/>
            <a:ext cx="8596080" cy="71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_tradnl" sz="2400" b="1" dirty="0" err="1"/>
              <a:t>Prevenció</a:t>
            </a:r>
            <a:r>
              <a:rPr lang="es-ES_tradnl" sz="2400" b="1" dirty="0"/>
              <a:t> de riscos </a:t>
            </a:r>
            <a:r>
              <a:rPr lang="es-ES_tradnl" sz="2400" b="1" dirty="0" err="1"/>
              <a:t>laborals</a:t>
            </a:r>
            <a:r>
              <a:rPr lang="es-ES_tradnl" sz="2400" b="1" dirty="0"/>
              <a:t>. </a:t>
            </a:r>
            <a:r>
              <a:rPr lang="ca-ES" sz="2400" b="1" dirty="0"/>
              <a:t>Mesures de prevenció i de protecció</a:t>
            </a:r>
            <a:endParaRPr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</a:t>
            </a:r>
            <a:r>
              <a:rPr lang="es-ES_tradnl" sz="2400" b="1" dirty="0" err="1"/>
              <a:t>Prevenció</a:t>
            </a:r>
            <a:r>
              <a:rPr lang="es-ES_tradnl" sz="2400" b="1" dirty="0"/>
              <a:t> de riscos </a:t>
            </a:r>
            <a:r>
              <a:rPr lang="es-ES_tradnl" sz="2400" b="1" dirty="0" err="1"/>
              <a:t>laborals</a:t>
            </a:r>
            <a:r>
              <a:rPr lang="es-ES_tradnl" sz="2400" b="1" dirty="0"/>
              <a:t> a les </a:t>
            </a:r>
            <a:r>
              <a:rPr lang="es-ES_tradnl" sz="2400" b="1" dirty="0" err="1"/>
              <a:t>oficines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2227525" y="378098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4D5A6613-70F4-DF66-2343-84BC8A82E742}"/>
              </a:ext>
            </a:extLst>
          </p:cNvPr>
          <p:cNvSpPr txBox="1"/>
          <p:nvPr/>
        </p:nvSpPr>
        <p:spPr>
          <a:xfrm>
            <a:off x="1838131" y="4468593"/>
            <a:ext cx="866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Ergonomia</a:t>
            </a:r>
            <a:r>
              <a:rPr lang="es-ES" b="1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: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Estudi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i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adequació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de les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condicions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del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lloc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de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treball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,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màquines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,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vehicles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o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equip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, a les característiques físiques i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psicològiques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del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treballador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 o </a:t>
            </a:r>
            <a:r>
              <a:rPr lang="es-ES" b="0" i="0" dirty="0" err="1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usuari</a:t>
            </a:r>
            <a:r>
              <a:rPr lang="es-ES" b="0" i="0" dirty="0">
                <a:solidFill>
                  <a:srgbClr val="222222"/>
                </a:solidFill>
                <a:effectLst/>
                <a:highlight>
                  <a:srgbClr val="F9F9FA"/>
                </a:highlight>
                <a:latin typeface="WR_Korean"/>
              </a:rPr>
              <a:t>.</a:t>
            </a:r>
            <a:endParaRPr lang="ca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9E62F2E-E603-D903-5CFE-C8001FAF0867}"/>
              </a:ext>
            </a:extLst>
          </p:cNvPr>
          <p:cNvSpPr txBox="1"/>
          <p:nvPr/>
        </p:nvSpPr>
        <p:spPr>
          <a:xfrm>
            <a:off x="1760249" y="1392012"/>
            <a:ext cx="874278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/>
              <a:t>El treball d’oficina comporta menys riscos d’accidents i malalties professionals que uns altres però cal prevenir-los en tot cas. </a:t>
            </a:r>
          </a:p>
          <a:p>
            <a:endParaRPr lang="ca-ES" sz="2000" dirty="0"/>
          </a:p>
          <a:p>
            <a:r>
              <a:rPr lang="ca-ES" sz="2000" dirty="0"/>
              <a:t>Els accidents més comuns són els cops, caigudes i els riscos relacionats amb l’ergonomia del lloc de treball  (les cadires, la il·luminació, les pantalles, etc.). Un mal dissenys dels equips i mobiliari pot ocasionar dolors musculars, problemes visuals o fatiga física i mental. També existeixen factors psicosocials que ocasiones riscos, com l'estrès, la depressió, l’ansietat.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26355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</a:t>
            </a:r>
            <a:r>
              <a:rPr lang="es-ES_tradnl" sz="2400" b="1" dirty="0" err="1"/>
              <a:t>Prevenció</a:t>
            </a:r>
            <a:r>
              <a:rPr lang="es-ES_tradnl" sz="2400" b="1" dirty="0"/>
              <a:t> de riscos </a:t>
            </a:r>
            <a:r>
              <a:rPr lang="es-ES_tradnl" sz="2400" b="1" dirty="0" err="1"/>
              <a:t>laborals</a:t>
            </a:r>
            <a:r>
              <a:rPr lang="es-ES_tradnl" sz="2400" b="1" dirty="0"/>
              <a:t>: Riscos en </a:t>
            </a:r>
            <a:r>
              <a:rPr lang="es-ES_tradnl" sz="2400" b="1" dirty="0" err="1"/>
              <a:t>l’oficina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675A66-4C16-C9D1-0658-58D317773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459864"/>
              </p:ext>
            </p:extLst>
          </p:nvPr>
        </p:nvGraphicFramePr>
        <p:xfrm>
          <a:off x="1363630" y="1214731"/>
          <a:ext cx="10001056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350">
                  <a:extLst>
                    <a:ext uri="{9D8B030D-6E8A-4147-A177-3AD203B41FA5}">
                      <a16:colId xmlns:a16="http://schemas.microsoft.com/office/drawing/2014/main" val="178579071"/>
                    </a:ext>
                  </a:extLst>
                </a:gridCol>
                <a:gridCol w="7865706">
                  <a:extLst>
                    <a:ext uri="{9D8B030D-6E8A-4147-A177-3AD203B41FA5}">
                      <a16:colId xmlns:a16="http://schemas.microsoft.com/office/drawing/2014/main" val="4074948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Riscos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Mesures preventives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893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Caigudes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objectes ni cables en les zones de pas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Els sòls has de ser antilliscants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Les parets, portes i mampares de vidre han de tenir algun distintiu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emprar cadires per a pujar en elles</a:t>
                      </a:r>
                    </a:p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789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Mobiliari</a:t>
                      </a:r>
                    </a:p>
                    <a:p>
                      <a:r>
                        <a:rPr lang="ca-ES" dirty="0"/>
                        <a:t>i material d’oficina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deixar oberts els calaixos, portes d’armaris per evitar cops al passar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Utilitzar els cúters, tisores, grapadores, etc. amb cura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Quan s’utilitza la destructora de paper vigilar si portem corbata o mocador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219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Riscos elèctrics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Respectar la senyalització de risc elèctric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Llegir les instruccions dels equips abans d’utilitzar-los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sobrecarregar la instal·lació amb endolls múltiples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desconnectar els aparells tirant dels cables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deixar líquids a prop d’instal·lacions elèctriques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No utilitzar equips elèctrics amb les mans mullades.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Apagar els equips en anar-se de l’oficina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263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910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</a:t>
            </a:r>
            <a:r>
              <a:rPr lang="es-ES_tradnl" sz="2400" b="1" dirty="0" err="1"/>
              <a:t>Prevenció</a:t>
            </a:r>
            <a:r>
              <a:rPr lang="es-ES_tradnl" sz="2400" b="1" dirty="0"/>
              <a:t> de riscos </a:t>
            </a:r>
            <a:r>
              <a:rPr lang="es-ES_tradnl" sz="2400" b="1" dirty="0" err="1"/>
              <a:t>laborals</a:t>
            </a:r>
            <a:r>
              <a:rPr lang="es-ES_tradnl" sz="2400" b="1" dirty="0"/>
              <a:t>: Riscos en </a:t>
            </a:r>
            <a:r>
              <a:rPr lang="es-ES_tradnl" sz="2400" b="1" dirty="0" err="1"/>
              <a:t>l’oficina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675A66-4C16-C9D1-0658-58D317773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38194"/>
              </p:ext>
            </p:extLst>
          </p:nvPr>
        </p:nvGraphicFramePr>
        <p:xfrm>
          <a:off x="1363630" y="1214731"/>
          <a:ext cx="10001056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264">
                  <a:extLst>
                    <a:ext uri="{9D8B030D-6E8A-4147-A177-3AD203B41FA5}">
                      <a16:colId xmlns:a16="http://schemas.microsoft.com/office/drawing/2014/main" val="178579071"/>
                    </a:ext>
                  </a:extLst>
                </a:gridCol>
                <a:gridCol w="6428792">
                  <a:extLst>
                    <a:ext uri="{9D8B030D-6E8A-4147-A177-3AD203B41FA5}">
                      <a16:colId xmlns:a16="http://schemas.microsoft.com/office/drawing/2014/main" val="4074948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Riscos psicosocials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/>
                        <a:t>Mesures preventives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893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Estrès laboral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Dissenyar correctament el lloc i la càrrega de treball.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Seleccionar el personal adequat al lloc de treball.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Determinació clara de les tasques i les responsabilitats.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Donar autonomia.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Promoure la flexibilitat horària.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Establir canals de comunicació fluids.</a:t>
                      </a:r>
                    </a:p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789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Assetjament psicològic en el treball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Implantar un protocol d’actuació orientat a detectar i tallar l’assetjament i resoldre conflictes.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Formació i informació sobre la prevenció i denúncia.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219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/>
                        <a:t>Síndrome </a:t>
                      </a:r>
                      <a:r>
                        <a:rPr lang="ca-ES" dirty="0" err="1"/>
                        <a:t>burnout</a:t>
                      </a:r>
                      <a:r>
                        <a:rPr lang="ca-ES" dirty="0"/>
                        <a:t>: Estat d’esgotament físic, emocional o mental que repercuteix en l’autoestima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Establir línies clares de responsabilitat.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Promoure el treball en equip.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Disposar de plans de formació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dirty="0"/>
                        <a:t>Afavorir la diversificació i l'enriquiment de les tasques.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263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7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84B1-18A4-76A9-CCCF-61BC0E27E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262" y="146847"/>
            <a:ext cx="4694853" cy="1325563"/>
          </a:xfrm>
        </p:spPr>
        <p:txBody>
          <a:bodyPr>
            <a:normAutofit/>
          </a:bodyPr>
          <a:lstStyle/>
          <a:p>
            <a:r>
              <a:rPr lang="ca-ES" sz="2400" b="1" dirty="0"/>
              <a:t>Mesures ergonòmiques preventives</a:t>
            </a:r>
          </a:p>
        </p:txBody>
      </p:sp>
      <p:grpSp>
        <p:nvGrpSpPr>
          <p:cNvPr id="3" name="Agrupar 12">
            <a:extLst>
              <a:ext uri="{FF2B5EF4-FFF2-40B4-BE49-F238E27FC236}">
                <a16:creationId xmlns:a16="http://schemas.microsoft.com/office/drawing/2014/main" id="{1E451C9C-CB64-9DB2-2570-DF858047100C}"/>
              </a:ext>
            </a:extLst>
          </p:cNvPr>
          <p:cNvGrpSpPr/>
          <p:nvPr/>
        </p:nvGrpSpPr>
        <p:grpSpPr>
          <a:xfrm>
            <a:off x="1965491" y="549828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4" name="Triángulo isósceles 13">
              <a:extLst>
                <a:ext uri="{FF2B5EF4-FFF2-40B4-BE49-F238E27FC236}">
                  <a16:creationId xmlns:a16="http://schemas.microsoft.com/office/drawing/2014/main" id="{EE11BB03-BFDE-3CAD-F3EB-C4A518B46CA2}"/>
                </a:ext>
              </a:extLst>
            </p:cNvPr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5" name="Triángulo isósceles 14">
              <a:extLst>
                <a:ext uri="{FF2B5EF4-FFF2-40B4-BE49-F238E27FC236}">
                  <a16:creationId xmlns:a16="http://schemas.microsoft.com/office/drawing/2014/main" id="{21F0745C-DFE5-DE97-EB8A-A6D4210ABCEC}"/>
                </a:ext>
              </a:extLst>
            </p:cNvPr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6" name="Conector recto 15">
              <a:extLst>
                <a:ext uri="{FF2B5EF4-FFF2-40B4-BE49-F238E27FC236}">
                  <a16:creationId xmlns:a16="http://schemas.microsoft.com/office/drawing/2014/main" id="{586B678D-5192-0841-201A-C01844CF48F8}"/>
                </a:ext>
              </a:extLst>
            </p:cNvPr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91286E58-5644-AC8F-D8A8-17963437AEEA}"/>
              </a:ext>
            </a:extLst>
          </p:cNvPr>
          <p:cNvSpPr txBox="1"/>
          <p:nvPr/>
        </p:nvSpPr>
        <p:spPr>
          <a:xfrm>
            <a:off x="1352940" y="1222140"/>
            <a:ext cx="10235680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a-ES" sz="2000" b="1" dirty="0"/>
              <a:t>Espai de l’entorn</a:t>
            </a:r>
            <a:r>
              <a:rPr lang="ca-ES" sz="2000" dirty="0"/>
              <a:t>: dimensió adequada que permeti els canvis de postura i els moviments</a:t>
            </a:r>
          </a:p>
          <a:p>
            <a:pPr>
              <a:lnSpc>
                <a:spcPct val="150000"/>
              </a:lnSpc>
            </a:pPr>
            <a:r>
              <a:rPr lang="ca-ES" sz="2000" b="1" dirty="0"/>
              <a:t>Pantalla</a:t>
            </a:r>
            <a:r>
              <a:rPr lang="ca-ES" sz="2000" dirty="0"/>
              <a:t>: L’usuari ha de poder ajustar la col·locació de la pantalla per a evitat reflexos i focus lluminosos.</a:t>
            </a:r>
          </a:p>
          <a:p>
            <a:pPr>
              <a:lnSpc>
                <a:spcPct val="150000"/>
              </a:lnSpc>
            </a:pPr>
            <a:r>
              <a:rPr lang="ca-ES" sz="2000" b="1" dirty="0"/>
              <a:t>Cadira</a:t>
            </a:r>
            <a:r>
              <a:rPr lang="ca-ES" sz="2000" dirty="0"/>
              <a:t>: Ha de ser estable, proporcionar llibertat de moviment i comoditat i permetre els canvis de postura. L’altura ha de ser regulable. El suport ha de ser inclinable.</a:t>
            </a:r>
          </a:p>
          <a:p>
            <a:pPr>
              <a:lnSpc>
                <a:spcPct val="150000"/>
              </a:lnSpc>
            </a:pPr>
            <a:r>
              <a:rPr lang="ca-ES" sz="2000" b="1" dirty="0"/>
              <a:t>Teclat: </a:t>
            </a:r>
            <a:r>
              <a:rPr lang="ca-ES" sz="2000" dirty="0"/>
              <a:t>Ha d’haver espai suficient enfront del teclat per a donar suport als avantbraços i les mans.</a:t>
            </a:r>
          </a:p>
          <a:p>
            <a:pPr>
              <a:lnSpc>
                <a:spcPct val="150000"/>
              </a:lnSpc>
            </a:pPr>
            <a:r>
              <a:rPr lang="ca-ES" sz="2000" b="1" dirty="0"/>
              <a:t>Reposapeus: </a:t>
            </a:r>
            <a:r>
              <a:rPr lang="ca-ES" sz="2000" dirty="0"/>
              <a:t>Es pot utilitzar en un angle de 5 a 15 graus.</a:t>
            </a:r>
          </a:p>
          <a:p>
            <a:pPr>
              <a:lnSpc>
                <a:spcPct val="150000"/>
              </a:lnSpc>
            </a:pPr>
            <a:r>
              <a:rPr lang="ca-ES" sz="2000" b="1" dirty="0"/>
              <a:t>Ratolí: </a:t>
            </a:r>
            <a:r>
              <a:rPr lang="ca-ES" sz="2000" dirty="0"/>
              <a:t>No cal forçar el seu arrossegament.</a:t>
            </a:r>
          </a:p>
          <a:p>
            <a:pPr>
              <a:lnSpc>
                <a:spcPct val="150000"/>
              </a:lnSpc>
            </a:pPr>
            <a:r>
              <a:rPr lang="ca-ES" sz="2000" b="1" dirty="0"/>
              <a:t>Taula: </a:t>
            </a:r>
            <a:r>
              <a:rPr lang="ca-ES" sz="2000" dirty="0"/>
              <a:t>Bones dimensions que permeti una col·locació flexible de la pantalla, el teclat, ratolí i documents.</a:t>
            </a:r>
          </a:p>
        </p:txBody>
      </p:sp>
    </p:spTree>
    <p:extLst>
      <p:ext uri="{BB962C8B-B14F-4D97-AF65-F5344CB8AC3E}">
        <p14:creationId xmlns:p14="http://schemas.microsoft.com/office/powerpoint/2010/main" val="886976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84B1-18A4-76A9-CCCF-61BC0E27E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262" y="146847"/>
            <a:ext cx="4694853" cy="1325563"/>
          </a:xfrm>
        </p:spPr>
        <p:txBody>
          <a:bodyPr>
            <a:normAutofit/>
          </a:bodyPr>
          <a:lstStyle/>
          <a:p>
            <a:r>
              <a:rPr lang="ca-ES" sz="2400" b="1" dirty="0"/>
              <a:t>Mesures ergonòmiques preventives</a:t>
            </a:r>
          </a:p>
        </p:txBody>
      </p:sp>
      <p:grpSp>
        <p:nvGrpSpPr>
          <p:cNvPr id="3" name="Agrupar 12">
            <a:extLst>
              <a:ext uri="{FF2B5EF4-FFF2-40B4-BE49-F238E27FC236}">
                <a16:creationId xmlns:a16="http://schemas.microsoft.com/office/drawing/2014/main" id="{1E451C9C-CB64-9DB2-2570-DF858047100C}"/>
              </a:ext>
            </a:extLst>
          </p:cNvPr>
          <p:cNvGrpSpPr/>
          <p:nvPr/>
        </p:nvGrpSpPr>
        <p:grpSpPr>
          <a:xfrm>
            <a:off x="1965491" y="549828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4" name="Triángulo isósceles 13">
              <a:extLst>
                <a:ext uri="{FF2B5EF4-FFF2-40B4-BE49-F238E27FC236}">
                  <a16:creationId xmlns:a16="http://schemas.microsoft.com/office/drawing/2014/main" id="{EE11BB03-BFDE-3CAD-F3EB-C4A518B46CA2}"/>
                </a:ext>
              </a:extLst>
            </p:cNvPr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5" name="Triángulo isósceles 14">
              <a:extLst>
                <a:ext uri="{FF2B5EF4-FFF2-40B4-BE49-F238E27FC236}">
                  <a16:creationId xmlns:a16="http://schemas.microsoft.com/office/drawing/2014/main" id="{21F0745C-DFE5-DE97-EB8A-A6D4210ABCEC}"/>
                </a:ext>
              </a:extLst>
            </p:cNvPr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6" name="Conector recto 15">
              <a:extLst>
                <a:ext uri="{FF2B5EF4-FFF2-40B4-BE49-F238E27FC236}">
                  <a16:creationId xmlns:a16="http://schemas.microsoft.com/office/drawing/2014/main" id="{586B678D-5192-0841-201A-C01844CF48F8}"/>
                </a:ext>
              </a:extLst>
            </p:cNvPr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91286E58-5644-AC8F-D8A8-17963437AEEA}"/>
              </a:ext>
            </a:extLst>
          </p:cNvPr>
          <p:cNvSpPr txBox="1"/>
          <p:nvPr/>
        </p:nvSpPr>
        <p:spPr>
          <a:xfrm>
            <a:off x="1352940" y="1222140"/>
            <a:ext cx="10235680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a-ES" sz="2000" b="1" dirty="0"/>
              <a:t>Ubicació del monitor: </a:t>
            </a:r>
            <a:r>
              <a:rPr lang="ca-ES" sz="2000" dirty="0"/>
              <a:t>davant dels ulls i s’evitarà col·locar-la davant de les pantalles.</a:t>
            </a:r>
          </a:p>
          <a:p>
            <a:pPr>
              <a:lnSpc>
                <a:spcPct val="150000"/>
              </a:lnSpc>
            </a:pPr>
            <a:r>
              <a:rPr lang="ca-ES" sz="2000" b="1" dirty="0"/>
              <a:t>Fatiga muscular: </a:t>
            </a:r>
            <a:r>
              <a:rPr lang="ca-ES" sz="2000" dirty="0"/>
              <a:t>fer breus parades o alternar tasques i realitzar amb suavitat exercicis amb el cap.</a:t>
            </a:r>
          </a:p>
          <a:p>
            <a:pPr>
              <a:lnSpc>
                <a:spcPct val="150000"/>
              </a:lnSpc>
            </a:pP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68134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 err="1"/>
              <a:t>Introducció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F08ED3F2-C678-40B7-93B5-ECF091569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42" y="1330496"/>
            <a:ext cx="9480039" cy="489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</a:t>
            </a:r>
            <a:r>
              <a:rPr lang="es-ES_tradnl" sz="2400" b="1" dirty="0" err="1"/>
              <a:t>Model</a:t>
            </a:r>
            <a:r>
              <a:rPr lang="es-ES_tradnl" sz="2400" b="1" dirty="0"/>
              <a:t> EFQM </a:t>
            </a:r>
            <a:r>
              <a:rPr lang="es-ES" sz="2400" b="1" dirty="0" err="1"/>
              <a:t>d’excel·lència</a:t>
            </a:r>
            <a:r>
              <a:rPr lang="es-ES" sz="2400" b="1" dirty="0"/>
              <a:t> </a:t>
            </a:r>
            <a:r>
              <a:rPr lang="es-ES_tradnl" sz="2400" b="1" dirty="0"/>
              <a:t>empresarial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63B6BC92-64B2-9686-28A2-D50BEE34F8AE}"/>
              </a:ext>
            </a:extLst>
          </p:cNvPr>
          <p:cNvSpPr txBox="1"/>
          <p:nvPr/>
        </p:nvSpPr>
        <p:spPr>
          <a:xfrm>
            <a:off x="1586203" y="1258707"/>
            <a:ext cx="91626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000" b="1" dirty="0"/>
              <a:t>Europa: Model EFQM </a:t>
            </a:r>
            <a:r>
              <a:rPr lang="ca-ES" sz="2000" dirty="0"/>
              <a:t>(Fundació Europea per a la Gestió de la Qualitat). És un model de gestió proposat per la Comissió Europea que part del principi de considerar a l’empresa com un organisme en el qual totes les seves parts estan interrelacionades i el bon o mal funcionament de qualsevol d’elles influeix en el funcionament de les altres.</a:t>
            </a:r>
          </a:p>
          <a:p>
            <a:endParaRPr lang="ca-ES" sz="2000" dirty="0"/>
          </a:p>
          <a:p>
            <a:r>
              <a:rPr lang="ca-ES" sz="2000" dirty="0"/>
              <a:t>Japó: Model </a:t>
            </a:r>
            <a:r>
              <a:rPr lang="ca-ES" sz="2000" dirty="0" err="1"/>
              <a:t>Deming</a:t>
            </a:r>
            <a:endParaRPr lang="ca-ES" sz="2000" dirty="0"/>
          </a:p>
          <a:p>
            <a:r>
              <a:rPr lang="ca-ES" sz="2000" dirty="0"/>
              <a:t>EUA: Model </a:t>
            </a:r>
            <a:r>
              <a:rPr lang="ca-ES" sz="2000" dirty="0" err="1"/>
              <a:t>Malcolm</a:t>
            </a:r>
            <a:r>
              <a:rPr lang="ca-ES" sz="2000" dirty="0"/>
              <a:t> </a:t>
            </a:r>
            <a:r>
              <a:rPr lang="ca-ES" sz="2000" dirty="0" err="1"/>
              <a:t>Baldrige</a:t>
            </a:r>
            <a:endParaRPr lang="ca-ES" sz="2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84B4442-C547-826E-A9B8-CF0A0C087880}"/>
              </a:ext>
            </a:extLst>
          </p:cNvPr>
          <p:cNvSpPr txBox="1"/>
          <p:nvPr/>
        </p:nvSpPr>
        <p:spPr>
          <a:xfrm>
            <a:off x="1586203" y="3894924"/>
            <a:ext cx="8033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La gestió de la qualitat en el departament de RR.HH: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/>
              <a:t>Protecció de les dades personal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/>
              <a:t>Prevenció de riscos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/>
              <a:t>Les bones pràctiques ambientals</a:t>
            </a:r>
          </a:p>
          <a:p>
            <a:endParaRPr lang="ca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Modelo EFQM de excelencia empresarial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A1665D8-762F-4F54-B0A9-F6C59C68E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71" y="1658418"/>
            <a:ext cx="11119021" cy="321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Modelo EFQM de </a:t>
            </a:r>
            <a:r>
              <a:rPr lang="es-ES_tradnl" sz="2400" b="1" dirty="0" err="1"/>
              <a:t>excelència</a:t>
            </a:r>
            <a:r>
              <a:rPr lang="es-ES_tradnl" sz="2400" b="1" dirty="0"/>
              <a:t> empresarial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CA386612-DD9F-4C03-B1F5-78A39AE8B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09" y="1557152"/>
            <a:ext cx="10306982" cy="411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</a:t>
            </a:r>
            <a:r>
              <a:rPr lang="es-ES_tradnl" sz="2400" b="1" dirty="0" err="1"/>
              <a:t>Manifestacions</a:t>
            </a:r>
            <a:r>
              <a:rPr lang="es-ES_tradnl" sz="2400" b="1" dirty="0"/>
              <a:t> de la </a:t>
            </a:r>
            <a:r>
              <a:rPr lang="es-ES_tradnl" sz="2400" b="1" dirty="0" err="1"/>
              <a:t>qualitat</a:t>
            </a:r>
            <a:r>
              <a:rPr lang="es-ES_tradnl" sz="2400" b="1" dirty="0"/>
              <a:t> en el Dpto. de RRHH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FE209F29-ADB3-4140-ADF6-6816A8061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132" y="910814"/>
            <a:ext cx="8107239" cy="91978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5FBD677-FFBE-44DF-8D16-0864F669F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131" y="1878361"/>
            <a:ext cx="7687649" cy="455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 </a:t>
            </a:r>
            <a:r>
              <a:rPr lang="es-ES_tradnl" sz="2400" b="1" dirty="0" err="1"/>
              <a:t>Manifestacions</a:t>
            </a:r>
            <a:r>
              <a:rPr lang="es-ES_tradnl" sz="2400" b="1" dirty="0"/>
              <a:t> de la </a:t>
            </a:r>
            <a:r>
              <a:rPr lang="es-ES_tradnl" sz="2400" b="1" dirty="0" err="1"/>
              <a:t>qualitat</a:t>
            </a:r>
            <a:r>
              <a:rPr lang="es-ES_tradnl" sz="2400" b="1" dirty="0"/>
              <a:t> en el Dpto. de RRHH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C9ACD1A1-1BAD-48EE-8F77-04856EC37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500" y="1253235"/>
            <a:ext cx="10850730" cy="420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 err="1"/>
              <a:t>Bones</a:t>
            </a:r>
            <a:r>
              <a:rPr lang="es-ES_tradnl" sz="2400" b="1" dirty="0"/>
              <a:t> practiques </a:t>
            </a:r>
            <a:r>
              <a:rPr lang="es-ES_tradnl" sz="2400" b="1" dirty="0" err="1"/>
              <a:t>ambientals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2184599" y="351663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AA79DDA0-844C-423B-818D-D1B7AC68F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609" y="1303781"/>
            <a:ext cx="8226494" cy="445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2"/>
          <p:cNvSpPr/>
          <p:nvPr/>
        </p:nvSpPr>
        <p:spPr>
          <a:xfrm>
            <a:off x="838080" y="1511100"/>
            <a:ext cx="10514880" cy="62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AB620D"/>
              </a:buClr>
              <a:buSzPct val="80000"/>
              <a:buFont typeface="Wingdings 3" charset="2"/>
              <a:buChar char=""/>
            </a:pPr>
            <a:r>
              <a:rPr lang="ca-ES" sz="200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Definició salut: L’Organització Mundial de la Salut defineix salut com un estat de complet benestar físic, mental i social, i no només l’absència d’afeccions o malalties.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4" name="CustomShape 3"/>
          <p:cNvSpPr/>
          <p:nvPr/>
        </p:nvSpPr>
        <p:spPr>
          <a:xfrm>
            <a:off x="1344600" y="2503800"/>
            <a:ext cx="3847320" cy="3847320"/>
          </a:xfrm>
          <a:prstGeom prst="ellipse">
            <a:avLst/>
          </a:prstGeom>
          <a:solidFill>
            <a:schemeClr val="accent1">
              <a:alpha val="5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1680" tIns="25560" rIns="211680" bIns="25560" anchor="ctr"/>
          <a:lstStyle/>
          <a:p>
            <a:pPr algn="ctr">
              <a:lnSpc>
                <a:spcPct val="90000"/>
              </a:lnSpc>
            </a:pPr>
            <a:r>
              <a:rPr lang="ca-E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Salut física: integritat corporal</a:t>
            </a:r>
            <a:endParaRPr dirty="0"/>
          </a:p>
        </p:txBody>
      </p:sp>
      <p:sp>
        <p:nvSpPr>
          <p:cNvPr id="135" name="CustomShape 4"/>
          <p:cNvSpPr/>
          <p:nvPr/>
        </p:nvSpPr>
        <p:spPr>
          <a:xfrm>
            <a:off x="4422960" y="2503800"/>
            <a:ext cx="3847320" cy="3847320"/>
          </a:xfrm>
          <a:prstGeom prst="ellipse">
            <a:avLst/>
          </a:prstGeom>
          <a:solidFill>
            <a:schemeClr val="accent1">
              <a:alpha val="5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1680" tIns="25560" rIns="211680" bIns="25560" anchor="ctr"/>
          <a:lstStyle/>
          <a:p>
            <a:pPr algn="ctr">
              <a:lnSpc>
                <a:spcPct val="90000"/>
              </a:lnSpc>
            </a:pPr>
            <a:r>
              <a:rPr lang="ca-E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Salut mental o psíquica: equilibri emocional</a:t>
            </a:r>
            <a:endParaRPr/>
          </a:p>
        </p:txBody>
      </p:sp>
      <p:sp>
        <p:nvSpPr>
          <p:cNvPr id="136" name="CustomShape 5"/>
          <p:cNvSpPr/>
          <p:nvPr/>
        </p:nvSpPr>
        <p:spPr>
          <a:xfrm>
            <a:off x="7501320" y="2503800"/>
            <a:ext cx="3847320" cy="3847320"/>
          </a:xfrm>
          <a:prstGeom prst="ellipse">
            <a:avLst/>
          </a:prstGeom>
          <a:solidFill>
            <a:schemeClr val="accent1">
              <a:alpha val="5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11680" tIns="25560" rIns="211680" bIns="25560" anchor="ctr"/>
          <a:lstStyle/>
          <a:p>
            <a:pPr algn="ctr">
              <a:lnSpc>
                <a:spcPct val="90000"/>
              </a:lnSpc>
            </a:pPr>
            <a:r>
              <a:rPr lang="ca-E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Salut social: benestar respecte de les relacions amb els altres</a:t>
            </a:r>
            <a:endParaRPr/>
          </a:p>
        </p:txBody>
      </p:sp>
      <p:sp>
        <p:nvSpPr>
          <p:cNvPr id="2" name="Título 3">
            <a:extLst>
              <a:ext uri="{FF2B5EF4-FFF2-40B4-BE49-F238E27FC236}">
                <a16:creationId xmlns:a16="http://schemas.microsoft.com/office/drawing/2014/main" id="{99B82C47-D2E4-3D8C-AB52-014676E88F95}"/>
              </a:ext>
            </a:extLst>
          </p:cNvPr>
          <p:cNvSpPr txBox="1">
            <a:spLocks/>
          </p:cNvSpPr>
          <p:nvPr/>
        </p:nvSpPr>
        <p:spPr>
          <a:xfrm>
            <a:off x="-390525" y="441180"/>
            <a:ext cx="10515600" cy="735855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400" b="1" dirty="0"/>
              <a:t>        </a:t>
            </a:r>
            <a:r>
              <a:rPr lang="es-ES_tradnl" sz="2400" b="1" dirty="0" err="1"/>
              <a:t>Prevenció</a:t>
            </a:r>
            <a:r>
              <a:rPr lang="es-ES_tradnl" sz="2400" b="1" dirty="0"/>
              <a:t> de riscos </a:t>
            </a:r>
            <a:r>
              <a:rPr lang="es-ES_tradnl" sz="2400" b="1" dirty="0" err="1"/>
              <a:t>laborals</a:t>
            </a:r>
            <a:r>
              <a:rPr lang="es-ES_tradnl" sz="2400" b="1" dirty="0"/>
              <a:t>: </a:t>
            </a:r>
            <a:r>
              <a:rPr lang="es-ES_tradnl" sz="2400" b="1" dirty="0" err="1"/>
              <a:t>Treball</a:t>
            </a:r>
            <a:r>
              <a:rPr lang="es-ES_tradnl" sz="2400" b="1" dirty="0"/>
              <a:t> i </a:t>
            </a:r>
            <a:r>
              <a:rPr lang="es-ES_tradnl" sz="2400" b="1" dirty="0" err="1"/>
              <a:t>salut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3" name="Agrupar 12">
            <a:extLst>
              <a:ext uri="{FF2B5EF4-FFF2-40B4-BE49-F238E27FC236}">
                <a16:creationId xmlns:a16="http://schemas.microsoft.com/office/drawing/2014/main" id="{B0A3D45E-CD0A-A07F-8D72-066CD1AB7FFC}"/>
              </a:ext>
            </a:extLst>
          </p:cNvPr>
          <p:cNvGrpSpPr/>
          <p:nvPr/>
        </p:nvGrpSpPr>
        <p:grpSpPr>
          <a:xfrm>
            <a:off x="2066925" y="414949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4" name="Triángulo isósceles 13">
              <a:extLst>
                <a:ext uri="{FF2B5EF4-FFF2-40B4-BE49-F238E27FC236}">
                  <a16:creationId xmlns:a16="http://schemas.microsoft.com/office/drawing/2014/main" id="{C6998D6E-AF7F-3761-0A68-2770DAED19AF}"/>
                </a:ext>
              </a:extLst>
            </p:cNvPr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5" name="Triángulo isósceles 14">
              <a:extLst>
                <a:ext uri="{FF2B5EF4-FFF2-40B4-BE49-F238E27FC236}">
                  <a16:creationId xmlns:a16="http://schemas.microsoft.com/office/drawing/2014/main" id="{2F0E39E9-F113-A63D-85F5-185774E3F1CE}"/>
                </a:ext>
              </a:extLst>
            </p:cNvPr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6" name="Conector recto 15">
              <a:extLst>
                <a:ext uri="{FF2B5EF4-FFF2-40B4-BE49-F238E27FC236}">
                  <a16:creationId xmlns:a16="http://schemas.microsoft.com/office/drawing/2014/main" id="{142CAB64-DDB5-3839-E65D-3FCC51F9110A}"/>
                </a:ext>
              </a:extLst>
            </p:cNvPr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1142</Words>
  <Application>Microsoft Office PowerPoint</Application>
  <PresentationFormat>Panorámica</PresentationFormat>
  <Paragraphs>140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DejaVu Sans</vt:lpstr>
      <vt:lpstr>Trebuchet MS</vt:lpstr>
      <vt:lpstr>Verdana</vt:lpstr>
      <vt:lpstr>Wingdings 3</vt:lpstr>
      <vt:lpstr>WR_Korean</vt:lpstr>
      <vt:lpstr>Tema de Office</vt:lpstr>
      <vt:lpstr>Presentación de PowerPoint</vt:lpstr>
      <vt:lpstr>Introducció </vt:lpstr>
      <vt:lpstr>                                             Model EFQM d’excel·lència empresarial </vt:lpstr>
      <vt:lpstr>                                             Modelo EFQM de excelencia empresarial </vt:lpstr>
      <vt:lpstr>                                             Modelo EFQM de excelència empresarial </vt:lpstr>
      <vt:lpstr>                                                             Manifestacions de la qualitat en el Dpto. de RRHH </vt:lpstr>
      <vt:lpstr>                                                              Manifestacions de la qualitat en el Dpto. de RRHH </vt:lpstr>
      <vt:lpstr>Bones practiques ambientals </vt:lpstr>
      <vt:lpstr>Presentación de PowerPoint</vt:lpstr>
      <vt:lpstr>                        Prevenció de riscos laborals. Causes pèrdua de salut </vt:lpstr>
      <vt:lpstr>Presentación de PowerPoint</vt:lpstr>
      <vt:lpstr>Presentación de PowerPoint</vt:lpstr>
      <vt:lpstr>                        Prevenció de riscos laborals a les oficines </vt:lpstr>
      <vt:lpstr>                                                             Prevenció de riscos laborals: Riscos en l’oficina </vt:lpstr>
      <vt:lpstr>                                                             Prevenció de riscos laborals: Riscos en l’oficina </vt:lpstr>
      <vt:lpstr>Mesures ergonòmiques preventives</vt:lpstr>
      <vt:lpstr>Mesures ergonòmiques preventives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</dc:title>
  <dc:creator>Ana Arias Rodriguez</dc:creator>
  <cp:lastModifiedBy>Susana Sagarra García</cp:lastModifiedBy>
  <cp:revision>51</cp:revision>
  <dcterms:created xsi:type="dcterms:W3CDTF">2016-06-28T20:43:18Z</dcterms:created>
  <dcterms:modified xsi:type="dcterms:W3CDTF">2024-04-29T08:11:17Z</dcterms:modified>
</cp:coreProperties>
</file>