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_trad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_trad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6527880"/>
            <a:ext cx="12191760" cy="329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0" name="Imagen 10" descr="logo.png"/>
          <p:cNvPicPr/>
          <p:nvPr/>
        </p:nvPicPr>
        <p:blipFill>
          <a:blip r:embed="rId14"/>
          <a:stretch/>
        </p:blipFill>
        <p:spPr>
          <a:xfrm>
            <a:off x="496800" y="315720"/>
            <a:ext cx="858960" cy="85896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564600"/>
            <a:ext cx="12191760" cy="61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201"/>
              </a:spcBef>
              <a:tabLst>
                <a:tab pos="0" algn="l"/>
              </a:tabLst>
            </a:pPr>
            <a:r>
              <a:rPr lang="es-ES" sz="1000" b="0" strike="noStrike" spc="-1">
                <a:solidFill>
                  <a:srgbClr val="000000"/>
                </a:solidFill>
                <a:latin typeface="Verdana"/>
              </a:rPr>
              <a:t>© McGraw-Hill</a:t>
            </a:r>
            <a:endParaRPr lang="ca-ES" sz="1000" b="0" strike="noStrike" spc="-1">
              <a:latin typeface="Arial"/>
            </a:endParaRPr>
          </a:p>
        </p:txBody>
      </p:sp>
      <p:pic>
        <p:nvPicPr>
          <p:cNvPr id="3" name="Imagen 13"/>
          <p:cNvPicPr/>
          <p:nvPr/>
        </p:nvPicPr>
        <p:blipFill>
          <a:blip r:embed="rId15"/>
          <a:stretch/>
        </p:blipFill>
        <p:spPr>
          <a:xfrm>
            <a:off x="10264680" y="102240"/>
            <a:ext cx="1341720" cy="10220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_tradnl" sz="6000" b="0" strike="noStrike" spc="-1">
                <a:solidFill>
                  <a:srgbClr val="000000"/>
                </a:solidFill>
                <a:latin typeface="Calibri Light"/>
              </a:rPr>
              <a:t>Clic para editar título</a:t>
            </a:r>
            <a:endParaRPr lang="es-ES_tradnl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A0198E0-7906-4538-8905-E080C946301F}" type="datetime">
              <a:rPr lang="es-ES_tradnl" sz="1200" b="0" strike="noStrike" spc="-1">
                <a:solidFill>
                  <a:srgbClr val="8B8B8B"/>
                </a:solidFill>
                <a:latin typeface="Calibri"/>
              </a:rPr>
              <a:t>03/03/2024</a:t>
            </a:fld>
            <a:endParaRPr lang="ca-ES" sz="1200" b="0" strike="noStrike" spc="-1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a-ES" sz="2400" b="0" strike="noStrike" spc="-1"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68900FE-210B-4E82-85B1-696D9D6B91E5}" type="slidenum">
              <a:rPr lang="es-ES_tradnl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ca-ES" sz="1200" b="0" strike="noStrike" spc="-1">
              <a:latin typeface="Times New Roman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800" b="0" strike="noStrike" spc="-1">
                <a:solidFill>
                  <a:srgbClr val="000000"/>
                </a:solidFill>
                <a:latin typeface="Calibri"/>
              </a:rPr>
              <a:t>Feu clic per a editar el format del text de l'esquema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Segon nivell d'esquema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Tercer nivell d'esquema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Quart nivell d'esquema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Cinquè nivell d'esquema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Sisè nivell d'esquema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Setè nivell d'esquema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6527880"/>
            <a:ext cx="12191760" cy="329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6" name="Imagen 10" descr="logo.png"/>
          <p:cNvPicPr/>
          <p:nvPr/>
        </p:nvPicPr>
        <p:blipFill>
          <a:blip r:embed="rId14"/>
          <a:stretch/>
        </p:blipFill>
        <p:spPr>
          <a:xfrm>
            <a:off x="496800" y="315720"/>
            <a:ext cx="858960" cy="85896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564600"/>
            <a:ext cx="12191760" cy="61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201"/>
              </a:spcBef>
              <a:tabLst>
                <a:tab pos="0" algn="l"/>
              </a:tabLst>
            </a:pPr>
            <a:r>
              <a:rPr lang="es-ES" sz="1000" b="0" strike="noStrike" spc="-1">
                <a:solidFill>
                  <a:srgbClr val="000000"/>
                </a:solidFill>
                <a:latin typeface="Verdana"/>
              </a:rPr>
              <a:t>© McGraw-Hill</a:t>
            </a:r>
            <a:endParaRPr lang="ca-ES" sz="1000" b="0" strike="noStrike" spc="-1">
              <a:latin typeface="Arial"/>
            </a:endParaRPr>
          </a:p>
        </p:txBody>
      </p:sp>
      <p:pic>
        <p:nvPicPr>
          <p:cNvPr id="48" name="Imagen 13"/>
          <p:cNvPicPr/>
          <p:nvPr/>
        </p:nvPicPr>
        <p:blipFill>
          <a:blip r:embed="rId15"/>
          <a:stretch/>
        </p:blipFill>
        <p:spPr>
          <a:xfrm>
            <a:off x="10264680" y="102240"/>
            <a:ext cx="1341720" cy="1022040"/>
          </a:xfrm>
          <a:prstGeom prst="rect">
            <a:avLst/>
          </a:prstGeom>
          <a:ln w="0">
            <a:noFill/>
          </a:ln>
        </p:spPr>
      </p:pic>
      <p:sp>
        <p:nvSpPr>
          <p:cNvPr id="49" name="PlaceHolder 3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_tradnl" sz="4400" b="0" strike="noStrike" spc="-1">
                <a:solidFill>
                  <a:srgbClr val="000000"/>
                </a:solidFill>
                <a:latin typeface="Calibri Light"/>
              </a:rPr>
              <a:t>Clic para editar título</a:t>
            </a:r>
            <a:endParaRPr lang="es-ES_trad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F1A4ACD-0FED-4F3F-9511-376A73936274}" type="datetime">
              <a:rPr lang="es-ES_tradnl" sz="1200" b="0" strike="noStrike" spc="-1">
                <a:solidFill>
                  <a:srgbClr val="8B8B8B"/>
                </a:solidFill>
                <a:latin typeface="Calibri"/>
              </a:rPr>
              <a:t>03/03/2024</a:t>
            </a:fld>
            <a:endParaRPr lang="ca-ES" sz="1200" b="0" strike="noStrike" spc="-1"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a-ES" sz="2400" b="0" strike="noStrike" spc="-1"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312D537-2B37-41BE-B267-D19DF42897F9}" type="slidenum">
              <a:rPr lang="es-ES_tradnl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ca-ES" sz="1200" b="0" strike="noStrike" spc="-1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800" b="0" strike="noStrike" spc="-1">
                <a:solidFill>
                  <a:srgbClr val="000000"/>
                </a:solidFill>
                <a:latin typeface="Calibri"/>
              </a:rPr>
              <a:t>Feu clic per a editar el format del text de l'esquema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Segon nivell d'esquema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Tercer nivell d'esquema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Quart nivell d'esquema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Cinquè nivell d'esquema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Sisè nivell d'esquema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Setè nivell d'esquema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6527880"/>
            <a:ext cx="12191760" cy="329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91" name="Imagen 10" descr="logo.png"/>
          <p:cNvPicPr/>
          <p:nvPr/>
        </p:nvPicPr>
        <p:blipFill>
          <a:blip r:embed="rId14"/>
          <a:stretch/>
        </p:blipFill>
        <p:spPr>
          <a:xfrm>
            <a:off x="496800" y="315720"/>
            <a:ext cx="858960" cy="858960"/>
          </a:xfrm>
          <a:prstGeom prst="rect">
            <a:avLst/>
          </a:prstGeom>
          <a:ln w="0">
            <a:noFill/>
          </a:ln>
        </p:spPr>
      </p:pic>
      <p:sp>
        <p:nvSpPr>
          <p:cNvPr id="92" name="CustomShape 2"/>
          <p:cNvSpPr/>
          <p:nvPr/>
        </p:nvSpPr>
        <p:spPr>
          <a:xfrm>
            <a:off x="0" y="6564600"/>
            <a:ext cx="12191760" cy="61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201"/>
              </a:spcBef>
              <a:tabLst>
                <a:tab pos="0" algn="l"/>
              </a:tabLst>
            </a:pPr>
            <a:r>
              <a:rPr lang="es-ES" sz="1000" b="0" strike="noStrike" spc="-1">
                <a:solidFill>
                  <a:srgbClr val="000000"/>
                </a:solidFill>
                <a:latin typeface="Verdana"/>
              </a:rPr>
              <a:t>© McGraw-Hill</a:t>
            </a:r>
            <a:endParaRPr lang="ca-ES" sz="1000" b="0" strike="noStrike" spc="-1">
              <a:latin typeface="Arial"/>
            </a:endParaRPr>
          </a:p>
        </p:txBody>
      </p:sp>
      <p:pic>
        <p:nvPicPr>
          <p:cNvPr id="93" name="Imagen 13"/>
          <p:cNvPicPr/>
          <p:nvPr/>
        </p:nvPicPr>
        <p:blipFill>
          <a:blip r:embed="rId15"/>
          <a:stretch/>
        </p:blipFill>
        <p:spPr>
          <a:xfrm>
            <a:off x="10264680" y="102240"/>
            <a:ext cx="1341720" cy="1022040"/>
          </a:xfrm>
          <a:prstGeom prst="rect">
            <a:avLst/>
          </a:prstGeom>
          <a:ln w="0">
            <a:noFill/>
          </a:ln>
        </p:spPr>
      </p:pic>
      <p:sp>
        <p:nvSpPr>
          <p:cNvPr id="94" name="PlaceHolder 3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_tradnl" sz="4400" b="0" strike="noStrike" spc="-1">
                <a:solidFill>
                  <a:srgbClr val="000000"/>
                </a:solidFill>
                <a:latin typeface="Calibri Light"/>
              </a:rPr>
              <a:t>Clic para editar título</a:t>
            </a:r>
            <a:endParaRPr lang="es-ES_trad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_tradnl" sz="2800" b="0" strike="noStrike" spc="-1">
                <a:solidFill>
                  <a:srgbClr val="000000"/>
                </a:solidFill>
                <a:latin typeface="Calibri"/>
              </a:rPr>
              <a:t>Haga clic para modificar el estilo de texto del patrón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_tradnl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_tradnl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_tradnl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</a:p>
        </p:txBody>
      </p:sp>
      <p:sp>
        <p:nvSpPr>
          <p:cNvPr id="96" name="PlaceHolder 5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5DEB5CDB-E364-4E82-A85B-B59895F8AD56}" type="datetime">
              <a:rPr lang="es-ES_tradnl" sz="1200" b="0" strike="noStrike" spc="-1">
                <a:solidFill>
                  <a:srgbClr val="8B8B8B"/>
                </a:solidFill>
                <a:latin typeface="Calibri"/>
              </a:rPr>
              <a:t>03/03/2024</a:t>
            </a:fld>
            <a:endParaRPr lang="ca-ES" sz="1200" b="0" strike="noStrike" spc="-1">
              <a:latin typeface="Times New Roman"/>
            </a:endParaRPr>
          </a:p>
        </p:txBody>
      </p:sp>
      <p:sp>
        <p:nvSpPr>
          <p:cNvPr id="97" name="PlaceHolder 6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a-ES" sz="2400" b="0" strike="noStrike" spc="-1">
              <a:latin typeface="Times New Roman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6519CDF-E08F-47C6-B3CB-F170BE433062}" type="slidenum">
              <a:rPr lang="es-ES_tradnl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ca-E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n 8" descr="logo.png"/>
          <p:cNvPicPr/>
          <p:nvPr/>
        </p:nvPicPr>
        <p:blipFill>
          <a:blip r:embed="rId2"/>
          <a:stretch/>
        </p:blipFill>
        <p:spPr>
          <a:xfrm>
            <a:off x="5552640" y="1767600"/>
            <a:ext cx="1212840" cy="1212840"/>
          </a:xfrm>
          <a:prstGeom prst="rect">
            <a:avLst/>
          </a:prstGeom>
          <a:ln w="0">
            <a:noFill/>
          </a:ln>
        </p:spPr>
      </p:pic>
      <p:sp>
        <p:nvSpPr>
          <p:cNvPr id="136" name="CustomShape 1"/>
          <p:cNvSpPr/>
          <p:nvPr/>
        </p:nvSpPr>
        <p:spPr>
          <a:xfrm>
            <a:off x="2944080" y="2697840"/>
            <a:ext cx="6085080" cy="2040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latin typeface="Verdana"/>
              </a:rPr>
              <a:t>Unitat 10</a:t>
            </a:r>
            <a:endParaRPr lang="ca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latin typeface="Verdana"/>
              </a:rPr>
              <a:t>Liquidació de les cotitzacions</a:t>
            </a:r>
            <a:endParaRPr lang="ca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Verdana"/>
              </a:rPr>
              <a:t>socials i de les retencions</a:t>
            </a:r>
            <a:endParaRPr lang="ca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latin typeface="Verdana"/>
              </a:rPr>
              <a:t>a compte de l’IRPF</a:t>
            </a:r>
            <a:endParaRPr lang="ca-ES" sz="3200" b="0" strike="noStrike" spc="-1">
              <a:latin typeface="Arial"/>
            </a:endParaRPr>
          </a:p>
        </p:txBody>
      </p:sp>
      <p:pic>
        <p:nvPicPr>
          <p:cNvPr id="137" name="Imagen 6"/>
          <p:cNvPicPr/>
          <p:nvPr/>
        </p:nvPicPr>
        <p:blipFill>
          <a:blip r:embed="rId3"/>
          <a:stretch/>
        </p:blipFill>
        <p:spPr>
          <a:xfrm>
            <a:off x="8732880" y="3728880"/>
            <a:ext cx="1341720" cy="1022040"/>
          </a:xfrm>
          <a:prstGeom prst="rect">
            <a:avLst/>
          </a:prstGeom>
          <a:ln w="0">
            <a:noFill/>
          </a:ln>
        </p:spPr>
      </p:pic>
      <p:sp>
        <p:nvSpPr>
          <p:cNvPr id="138" name="Line 2"/>
          <p:cNvSpPr/>
          <p:nvPr/>
        </p:nvSpPr>
        <p:spPr>
          <a:xfrm flipH="1">
            <a:off x="2914560" y="4824000"/>
            <a:ext cx="7160040" cy="360"/>
          </a:xfrm>
          <a:prstGeom prst="line">
            <a:avLst/>
          </a:prstGeom>
          <a:ln>
            <a:solidFill>
              <a:srgbClr val="20AAA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179640" y="0"/>
            <a:ext cx="1872000" cy="146196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</p:txBody>
      </p:sp>
      <p:sp>
        <p:nvSpPr>
          <p:cNvPr id="140" name="CustomShape 4"/>
          <p:cNvSpPr/>
          <p:nvPr/>
        </p:nvSpPr>
        <p:spPr>
          <a:xfrm>
            <a:off x="9824400" y="0"/>
            <a:ext cx="1872000" cy="146196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443240" y="1390680"/>
            <a:ext cx="9258840" cy="808200"/>
          </a:xfrm>
          <a:prstGeom prst="snip1Rect">
            <a:avLst>
              <a:gd name="adj" fmla="val 7819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800" b="0" strike="noStrike" spc="-1">
                <a:solidFill>
                  <a:srgbClr val="333333"/>
                </a:solidFill>
                <a:latin typeface="Open Sans"/>
              </a:rPr>
              <a:t>Les deduccions obeeixen fonamentalment a la cotització a la Seguretat Social i a la retenció a compte de l'Impost sobre la Renda de les Persona Físiques (IRPF).</a:t>
            </a:r>
            <a:endParaRPr lang="ca-ES" sz="1800" b="0" strike="noStrike" spc="-1">
              <a:latin typeface="Arial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771480" y="365040"/>
            <a:ext cx="10515240" cy="735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s-ES_tradnl" sz="2400" b="1" strike="noStrike" spc="-1">
                <a:solidFill>
                  <a:srgbClr val="000000"/>
                </a:solidFill>
                <a:latin typeface="Calibri Light"/>
              </a:rPr>
              <a:t>Introducció</a:t>
            </a:r>
            <a:br/>
            <a:endParaRPr lang="es-ES_tradnl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43" name="Group 3"/>
          <p:cNvGrpSpPr/>
          <p:nvPr/>
        </p:nvGrpSpPr>
        <p:grpSpPr>
          <a:xfrm>
            <a:off x="4603320" y="365040"/>
            <a:ext cx="2108880" cy="469440"/>
            <a:chOff x="4603320" y="365040"/>
            <a:chExt cx="2108880" cy="469440"/>
          </a:xfrm>
        </p:grpSpPr>
        <p:sp>
          <p:nvSpPr>
            <p:cNvPr id="144" name="CustomShape 4"/>
            <p:cNvSpPr/>
            <p:nvPr/>
          </p:nvSpPr>
          <p:spPr>
            <a:xfrm>
              <a:off x="4603320" y="36504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45" name="CustomShape 5"/>
            <p:cNvSpPr/>
            <p:nvPr/>
          </p:nvSpPr>
          <p:spPr>
            <a:xfrm>
              <a:off x="4667040" y="41508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46" name="Line 6"/>
            <p:cNvSpPr/>
            <p:nvPr/>
          </p:nvSpPr>
          <p:spPr>
            <a:xfrm>
              <a:off x="5105160" y="821160"/>
              <a:ext cx="1607040" cy="360"/>
            </a:xfrm>
            <a:prstGeom prst="line">
              <a:avLst/>
            </a:prstGeom>
            <a:ln>
              <a:solidFill>
                <a:srgbClr val="20AAA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pic>
        <p:nvPicPr>
          <p:cNvPr id="147" name="Imagen 4"/>
          <p:cNvPicPr/>
          <p:nvPr/>
        </p:nvPicPr>
        <p:blipFill>
          <a:blip r:embed="rId2"/>
          <a:stretch/>
        </p:blipFill>
        <p:spPr>
          <a:xfrm>
            <a:off x="1124280" y="2401200"/>
            <a:ext cx="9942840" cy="3635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522080" y="1347840"/>
            <a:ext cx="8972640" cy="1381680"/>
          </a:xfrm>
          <a:prstGeom prst="snip1Rect">
            <a:avLst>
              <a:gd name="adj" fmla="val 10569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800" b="0" strike="noStrike" spc="-1">
                <a:solidFill>
                  <a:srgbClr val="333333"/>
                </a:solidFill>
                <a:latin typeface="Open Sans"/>
              </a:rPr>
              <a:t>Les empreses són les responsables de la recaptació i de l'ingrés de la seva pròpia cotització i de la del seu personal en la Tresoreria General de la Seguretat Social.</a:t>
            </a:r>
            <a:br/>
            <a:r>
              <a:rPr lang="es-ES" sz="1800" b="0" strike="noStrike" spc="-1">
                <a:solidFill>
                  <a:srgbClr val="333333"/>
                </a:solidFill>
                <a:latin typeface="Open Sans"/>
              </a:rPr>
              <a:t>La cotització és el resultat d'aplicar els tipus de cotització sobre les bases calculades, obtenint-se així les quotes:</a:t>
            </a:r>
            <a:endParaRPr lang="ca-ES" sz="1800" b="0" strike="noStrike" spc="-1">
              <a:latin typeface="Arial"/>
            </a:endParaRPr>
          </a:p>
        </p:txBody>
      </p:sp>
      <p:grpSp>
        <p:nvGrpSpPr>
          <p:cNvPr id="149" name="Group 2"/>
          <p:cNvGrpSpPr/>
          <p:nvPr/>
        </p:nvGrpSpPr>
        <p:grpSpPr>
          <a:xfrm>
            <a:off x="2028600" y="324000"/>
            <a:ext cx="2108880" cy="469440"/>
            <a:chOff x="2028600" y="324000"/>
            <a:chExt cx="2108880" cy="469440"/>
          </a:xfrm>
        </p:grpSpPr>
        <p:sp>
          <p:nvSpPr>
            <p:cNvPr id="150" name="CustomShape 3"/>
            <p:cNvSpPr/>
            <p:nvPr/>
          </p:nvSpPr>
          <p:spPr>
            <a:xfrm>
              <a:off x="2028600" y="32400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51" name="CustomShape 4"/>
            <p:cNvSpPr/>
            <p:nvPr/>
          </p:nvSpPr>
          <p:spPr>
            <a:xfrm>
              <a:off x="2092320" y="37404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52" name="Line 5"/>
            <p:cNvSpPr/>
            <p:nvPr/>
          </p:nvSpPr>
          <p:spPr>
            <a:xfrm>
              <a:off x="2530800" y="780120"/>
              <a:ext cx="1606680" cy="360"/>
            </a:xfrm>
            <a:prstGeom prst="line">
              <a:avLst/>
            </a:prstGeom>
            <a:ln>
              <a:solidFill>
                <a:srgbClr val="20AAA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53" name="TextShape 6"/>
          <p:cNvSpPr txBox="1"/>
          <p:nvPr/>
        </p:nvSpPr>
        <p:spPr>
          <a:xfrm>
            <a:off x="2624760" y="374040"/>
            <a:ext cx="8419680" cy="735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 Light"/>
              </a:rPr>
              <a:t>Recaptació i ingrés de la cotització a la Seguretat Social</a:t>
            </a:r>
            <a:br/>
            <a:endParaRPr lang="es-ES_tradnl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4" name="Imagen 2"/>
          <p:cNvPicPr/>
          <p:nvPr/>
        </p:nvPicPr>
        <p:blipFill>
          <a:blip r:embed="rId2"/>
          <a:stretch/>
        </p:blipFill>
        <p:spPr>
          <a:xfrm>
            <a:off x="1161313" y="3126570"/>
            <a:ext cx="10028160" cy="1507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310040" y="1227240"/>
            <a:ext cx="9662400" cy="2034000"/>
          </a:xfrm>
          <a:prstGeom prst="snip1Rect">
            <a:avLst>
              <a:gd name="adj" fmla="val 1176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Les quotes derivades d'aquestes contingències es divideixen en les següents:</a:t>
            </a:r>
            <a:endParaRPr lang="ca-ES" sz="1800" b="0" strike="noStrike" spc="-1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Quotes per incapacitat temporal (IT). Estan destinades a la cobertura de la incapacitat temporal.</a:t>
            </a:r>
            <a:endParaRPr lang="ca-ES" sz="1800" b="0" strike="noStrike" spc="-1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Quotes per invalidesa, mort i supervivència (IMS). La seva finalitat és cobrir les contingències derivades de la incapacitat permanent, la mort i la supervivència.</a:t>
            </a:r>
            <a:endParaRPr lang="ca-ES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La cotització per accidents de treball (AT) i malalties professionals (EP) li correspon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exclusivament a l'empresa.</a:t>
            </a:r>
            <a:endParaRPr lang="ca-ES" sz="1800" b="0" strike="noStrike" spc="-1">
              <a:latin typeface="Arial"/>
            </a:endParaRPr>
          </a:p>
        </p:txBody>
      </p:sp>
      <p:grpSp>
        <p:nvGrpSpPr>
          <p:cNvPr id="156" name="Group 2"/>
          <p:cNvGrpSpPr/>
          <p:nvPr/>
        </p:nvGrpSpPr>
        <p:grpSpPr>
          <a:xfrm>
            <a:off x="1648800" y="365040"/>
            <a:ext cx="2108880" cy="469440"/>
            <a:chOff x="1648800" y="365040"/>
            <a:chExt cx="2108880" cy="469440"/>
          </a:xfrm>
        </p:grpSpPr>
        <p:sp>
          <p:nvSpPr>
            <p:cNvPr id="157" name="CustomShape 3"/>
            <p:cNvSpPr/>
            <p:nvPr/>
          </p:nvSpPr>
          <p:spPr>
            <a:xfrm>
              <a:off x="1648800" y="36504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58" name="CustomShape 4"/>
            <p:cNvSpPr/>
            <p:nvPr/>
          </p:nvSpPr>
          <p:spPr>
            <a:xfrm>
              <a:off x="1712520" y="41508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59" name="Line 5"/>
            <p:cNvSpPr/>
            <p:nvPr/>
          </p:nvSpPr>
          <p:spPr>
            <a:xfrm>
              <a:off x="2150640" y="821160"/>
              <a:ext cx="1607040" cy="360"/>
            </a:xfrm>
            <a:prstGeom prst="line">
              <a:avLst/>
            </a:prstGeom>
            <a:ln>
              <a:solidFill>
                <a:srgbClr val="20AAA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60" name="TextShape 6"/>
          <p:cNvSpPr txBox="1"/>
          <p:nvPr/>
        </p:nvSpPr>
        <p:spPr>
          <a:xfrm>
            <a:off x="1771560" y="409680"/>
            <a:ext cx="8419680" cy="735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 Light"/>
              </a:rPr>
              <a:t>Cotització per accidents de treball i malalties professionals</a:t>
            </a:r>
            <a:br/>
            <a:endParaRPr lang="es-ES_tradnl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CustomShape 7"/>
          <p:cNvSpPr/>
          <p:nvPr/>
        </p:nvSpPr>
        <p:spPr>
          <a:xfrm>
            <a:off x="1310040" y="3343680"/>
            <a:ext cx="9662400" cy="2792880"/>
          </a:xfrm>
          <a:prstGeom prst="snip1Rect">
            <a:avLst>
              <a:gd name="adj" fmla="val 117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Per a fomentar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l'accés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determinats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col·lectius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al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mercat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laboral,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s'han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establert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beneficis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(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bonificacions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i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reduccions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) en les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cotitzacions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, la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qual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cosa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suposa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una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reducció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en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els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costos de la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Seguretat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Social.</a:t>
            </a:r>
            <a:endParaRPr lang="ca-ES" sz="180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Bonificacions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S'apliquen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només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en 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quota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empresarial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 Poden consistir en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quantitats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fixes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, que no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depenen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les bases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cotització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o en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percentatges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, que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s'apliquen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sobre les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quotes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contingències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comunes i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professionals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 També es poden aplicar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bonificacions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les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empreses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que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realitzen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formació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contínua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la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seva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plantilla.</a:t>
            </a:r>
            <a:endParaRPr lang="ca-ES" sz="180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Reduccions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.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Es poden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produir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en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l'aportació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la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persona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treballadora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i de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l'empresa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en la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cotització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per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contingències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comunes.</a:t>
            </a:r>
            <a:endParaRPr lang="ca-E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"/>
          <p:cNvGrpSpPr/>
          <p:nvPr/>
        </p:nvGrpSpPr>
        <p:grpSpPr>
          <a:xfrm>
            <a:off x="3356280" y="336960"/>
            <a:ext cx="2108880" cy="469440"/>
            <a:chOff x="3356280" y="336960"/>
            <a:chExt cx="2108880" cy="469440"/>
          </a:xfrm>
        </p:grpSpPr>
        <p:sp>
          <p:nvSpPr>
            <p:cNvPr id="163" name="CustomShape 2"/>
            <p:cNvSpPr/>
            <p:nvPr/>
          </p:nvSpPr>
          <p:spPr>
            <a:xfrm>
              <a:off x="3356280" y="33696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64" name="CustomShape 3"/>
            <p:cNvSpPr/>
            <p:nvPr/>
          </p:nvSpPr>
          <p:spPr>
            <a:xfrm>
              <a:off x="3420000" y="38700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65" name="Line 4"/>
            <p:cNvSpPr/>
            <p:nvPr/>
          </p:nvSpPr>
          <p:spPr>
            <a:xfrm>
              <a:off x="3858120" y="793080"/>
              <a:ext cx="1607040" cy="360"/>
            </a:xfrm>
            <a:prstGeom prst="line">
              <a:avLst/>
            </a:prstGeom>
            <a:ln>
              <a:solidFill>
                <a:srgbClr val="20AAA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66" name="TextShape 5"/>
          <p:cNvSpPr txBox="1"/>
          <p:nvPr/>
        </p:nvSpPr>
        <p:spPr>
          <a:xfrm>
            <a:off x="1631520" y="387720"/>
            <a:ext cx="8419680" cy="735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 Light"/>
              </a:rPr>
              <a:t>Sistema de liquidació directa</a:t>
            </a:r>
            <a:br/>
            <a:endParaRPr lang="es-ES_tradnl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CustomShape 6"/>
          <p:cNvSpPr/>
          <p:nvPr/>
        </p:nvSpPr>
        <p:spPr>
          <a:xfrm>
            <a:off x="791640" y="3633480"/>
            <a:ext cx="10863360" cy="2034000"/>
          </a:xfrm>
          <a:prstGeom prst="snip1Rect">
            <a:avLst>
              <a:gd name="adj" fmla="val 1176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El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procés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de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liquidació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de les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cotitzacions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genera dos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documents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:</a:t>
            </a:r>
            <a:endParaRPr lang="ca-ES" sz="180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333333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Relació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nominal de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treballadors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(RNT).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És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una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relació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de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tots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els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treballadors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de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l'empresa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en la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qual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apareixen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per cada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treballador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, el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tipus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de contracte, el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període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de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cotització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,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els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dies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i les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hores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cotitzades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, les bases de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cotització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i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l'import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de cada base.</a:t>
            </a:r>
            <a:endParaRPr lang="ca-ES" sz="180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333333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Rebut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de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liquidació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de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cotització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(RLC).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És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un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document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en el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qual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apareixen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les bases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globals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per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tot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 el personal de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l'empresa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,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els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imports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de cada base 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i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l'import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total a </a:t>
            </a:r>
            <a:r>
              <a:rPr lang="es-ES" sz="1800" b="1" strike="noStrike" spc="-1" dirty="0" err="1">
                <a:solidFill>
                  <a:srgbClr val="333333"/>
                </a:solidFill>
                <a:latin typeface="Open Sans"/>
              </a:rPr>
              <a:t>ingressar</a:t>
            </a:r>
            <a:r>
              <a:rPr lang="es-ES" sz="1800" b="1" strike="noStrike" spc="-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per </a:t>
            </a:r>
            <a:r>
              <a:rPr lang="es-ES" sz="1800" b="0" strike="noStrike" spc="-1" dirty="0" err="1">
                <a:solidFill>
                  <a:srgbClr val="333333"/>
                </a:solidFill>
                <a:latin typeface="Open Sans"/>
              </a:rPr>
              <a:t>l'empresa</a:t>
            </a:r>
            <a:r>
              <a:rPr lang="es-ES" sz="1800" b="0" strike="noStrike" spc="-1" dirty="0">
                <a:solidFill>
                  <a:srgbClr val="333333"/>
                </a:solidFill>
                <a:latin typeface="Open Sans"/>
              </a:rPr>
              <a:t>.</a:t>
            </a:r>
            <a:endParaRPr lang="ca-ES" sz="1800" b="0" strike="noStrike" spc="-1" dirty="0">
              <a:latin typeface="Arial"/>
            </a:endParaRPr>
          </a:p>
        </p:txBody>
      </p:sp>
      <p:pic>
        <p:nvPicPr>
          <p:cNvPr id="168" name="Imagen 2"/>
          <p:cNvPicPr/>
          <p:nvPr/>
        </p:nvPicPr>
        <p:blipFill>
          <a:blip r:embed="rId2"/>
          <a:stretch/>
        </p:blipFill>
        <p:spPr>
          <a:xfrm>
            <a:off x="391320" y="1621800"/>
            <a:ext cx="11408760" cy="1465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192320" y="1351080"/>
            <a:ext cx="9739080" cy="3438720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quota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es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pot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veure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incrementada 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en les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següents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situacions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ca-ES" sz="180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Contractació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temporal de curta durada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 En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els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contractes de durada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inferior a 30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dies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tindran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una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cotització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adicional 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càrrec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l’empresari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a 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seva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finalització</a:t>
            </a:r>
            <a:r>
              <a:rPr lang="es-ES" sz="1800" strike="noStrike" spc="-1" dirty="0">
                <a:solidFill>
                  <a:srgbClr val="000000"/>
                </a:solidFill>
                <a:latin typeface="Calibri"/>
              </a:rPr>
              <a:t>. (Base mínima </a:t>
            </a:r>
            <a:r>
              <a:rPr lang="es-ES" sz="1800" strike="noStrike" spc="-1" dirty="0" err="1">
                <a:solidFill>
                  <a:srgbClr val="000000"/>
                </a:solidFill>
                <a:latin typeface="Calibri"/>
              </a:rPr>
              <a:t>diària</a:t>
            </a:r>
            <a:r>
              <a:rPr lang="es-ES" sz="180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strike="noStrike" spc="-1" dirty="0" err="1">
                <a:solidFill>
                  <a:srgbClr val="000000"/>
                </a:solidFill>
                <a:latin typeface="Calibri"/>
              </a:rPr>
              <a:t>grup</a:t>
            </a:r>
            <a:r>
              <a:rPr lang="es-ES" sz="1800" strike="noStrike" spc="-1" dirty="0">
                <a:solidFill>
                  <a:srgbClr val="000000"/>
                </a:solidFill>
                <a:latin typeface="Calibri"/>
              </a:rPr>
              <a:t> 8, </a:t>
            </a:r>
            <a:r>
              <a:rPr lang="es-ES" sz="1800" strike="noStrike" spc="-1" dirty="0" err="1">
                <a:solidFill>
                  <a:srgbClr val="000000"/>
                </a:solidFill>
                <a:latin typeface="Calibri"/>
              </a:rPr>
              <a:t>tipus</a:t>
            </a:r>
            <a:r>
              <a:rPr lang="es-ES" sz="1800" strike="noStrike" spc="-1" dirty="0">
                <a:solidFill>
                  <a:srgbClr val="000000"/>
                </a:solidFill>
                <a:latin typeface="Calibri"/>
              </a:rPr>
              <a:t> general empresa CC: el </a:t>
            </a:r>
            <a:r>
              <a:rPr lang="es-ES" sz="1800" strike="noStrike" spc="-1" dirty="0" err="1">
                <a:solidFill>
                  <a:srgbClr val="000000"/>
                </a:solidFill>
                <a:latin typeface="Calibri"/>
              </a:rPr>
              <a:t>resultat</a:t>
            </a:r>
            <a:r>
              <a:rPr lang="es-ES" spc="-1" dirty="0">
                <a:solidFill>
                  <a:srgbClr val="000000"/>
                </a:solidFill>
                <a:latin typeface="Calibri"/>
              </a:rPr>
              <a:t> es multiplica per tres)</a:t>
            </a:r>
            <a:endParaRPr lang="ca-ES" sz="180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Superació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del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termini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d'ingrés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 La falta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presentació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dels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documents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cotització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o el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pagament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fora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termini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ocasionen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l'aplicació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recàrrecs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i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interessos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ca-ES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     a)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Recàrrecs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.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L'import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dels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recàrrecs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pot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anar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des del 10%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fins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al 35% del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deute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ca-ES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     b)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Interessos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de demora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El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tipus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d'interès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de demora 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aplicable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és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tipus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legal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vigent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dels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     </a:t>
            </a:r>
            <a:endParaRPr lang="ca-ES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         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diners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fixats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anualment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pel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Govern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incrementat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en un 25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%.</a:t>
            </a:r>
            <a:endParaRPr lang="ca-ES" sz="180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Incompliments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de les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obligacions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preventives de les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empreses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 Augmentaran les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quotes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per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contingències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professionals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fins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a un 10% 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o,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excepcionalment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fins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a un 20%,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així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com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pèrdua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les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bonificacions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sobre les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cotitzacions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ca-ES" sz="1800" b="0" strike="noStrike" spc="-1" dirty="0">
              <a:latin typeface="Arial"/>
            </a:endParaRPr>
          </a:p>
        </p:txBody>
      </p:sp>
      <p:grpSp>
        <p:nvGrpSpPr>
          <p:cNvPr id="170" name="Group 2"/>
          <p:cNvGrpSpPr/>
          <p:nvPr/>
        </p:nvGrpSpPr>
        <p:grpSpPr>
          <a:xfrm>
            <a:off x="2660040" y="324000"/>
            <a:ext cx="2108880" cy="469440"/>
            <a:chOff x="2660040" y="324000"/>
            <a:chExt cx="2108880" cy="469440"/>
          </a:xfrm>
        </p:grpSpPr>
        <p:sp>
          <p:nvSpPr>
            <p:cNvPr id="171" name="CustomShape 3"/>
            <p:cNvSpPr/>
            <p:nvPr/>
          </p:nvSpPr>
          <p:spPr>
            <a:xfrm>
              <a:off x="2660040" y="32400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72" name="CustomShape 4"/>
            <p:cNvSpPr/>
            <p:nvPr/>
          </p:nvSpPr>
          <p:spPr>
            <a:xfrm>
              <a:off x="2723760" y="37404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73" name="Line 5"/>
            <p:cNvSpPr/>
            <p:nvPr/>
          </p:nvSpPr>
          <p:spPr>
            <a:xfrm>
              <a:off x="3161880" y="780120"/>
              <a:ext cx="1607040" cy="360"/>
            </a:xfrm>
            <a:prstGeom prst="line">
              <a:avLst/>
            </a:prstGeom>
            <a:ln>
              <a:solidFill>
                <a:srgbClr val="20AAA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74" name="TextShape 6"/>
          <p:cNvSpPr txBox="1"/>
          <p:nvPr/>
        </p:nvSpPr>
        <p:spPr>
          <a:xfrm>
            <a:off x="1771560" y="387720"/>
            <a:ext cx="8419680" cy="735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s-ES" sz="2400" b="1" strike="noStrike" spc="-1" dirty="0" err="1">
                <a:solidFill>
                  <a:srgbClr val="000000"/>
                </a:solidFill>
                <a:latin typeface="Calibri Light"/>
              </a:rPr>
              <a:t>Recàrrecs</a:t>
            </a:r>
            <a:r>
              <a:rPr lang="es-ES" sz="2400" b="1" strike="noStrike" spc="-1" dirty="0">
                <a:solidFill>
                  <a:srgbClr val="000000"/>
                </a:solidFill>
                <a:latin typeface="Calibri Light"/>
              </a:rPr>
              <a:t> i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 Light"/>
              </a:rPr>
              <a:t>interessos</a:t>
            </a:r>
            <a:r>
              <a:rPr lang="es-ES" sz="2400" b="1" strike="noStrike" spc="-1" dirty="0">
                <a:solidFill>
                  <a:srgbClr val="000000"/>
                </a:solidFill>
                <a:latin typeface="Calibri Light"/>
              </a:rPr>
              <a:t> de demora en la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 Light"/>
              </a:rPr>
              <a:t>cotització</a:t>
            </a:r>
            <a:br>
              <a:rPr dirty="0"/>
            </a:br>
            <a:endParaRPr lang="es-ES_tradnl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CustomShape 7"/>
          <p:cNvSpPr/>
          <p:nvPr/>
        </p:nvSpPr>
        <p:spPr>
          <a:xfrm>
            <a:off x="1226160" y="4872240"/>
            <a:ext cx="9739080" cy="1269000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Les persones obligades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bé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cotitzar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o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bé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al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pagament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d'altres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deutes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a la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Seguretat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Social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tenen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dret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a 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devolució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total o parcial de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l'import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dels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ingressos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realitzats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 per error.</a:t>
            </a:r>
            <a:endParaRPr lang="ca-ES" sz="1800" b="1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Les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devolucions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inclouen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l'interès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demora des de la data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l'ingrés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fins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a la data de la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proposta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</a:rPr>
              <a:t>pagament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ca-E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roup 1"/>
          <p:cNvGrpSpPr/>
          <p:nvPr/>
        </p:nvGrpSpPr>
        <p:grpSpPr>
          <a:xfrm>
            <a:off x="2127600" y="324000"/>
            <a:ext cx="2108880" cy="469440"/>
            <a:chOff x="2127600" y="324000"/>
            <a:chExt cx="2108880" cy="469440"/>
          </a:xfrm>
        </p:grpSpPr>
        <p:sp>
          <p:nvSpPr>
            <p:cNvPr id="177" name="CustomShape 2"/>
            <p:cNvSpPr/>
            <p:nvPr/>
          </p:nvSpPr>
          <p:spPr>
            <a:xfrm>
              <a:off x="2127600" y="32400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78" name="CustomShape 3"/>
            <p:cNvSpPr/>
            <p:nvPr/>
          </p:nvSpPr>
          <p:spPr>
            <a:xfrm>
              <a:off x="2191320" y="37404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79" name="Line 4"/>
            <p:cNvSpPr/>
            <p:nvPr/>
          </p:nvSpPr>
          <p:spPr>
            <a:xfrm>
              <a:off x="2629800" y="780120"/>
              <a:ext cx="1606680" cy="360"/>
            </a:xfrm>
            <a:prstGeom prst="line">
              <a:avLst/>
            </a:prstGeom>
            <a:ln>
              <a:solidFill>
                <a:srgbClr val="20AAA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80" name="TextShape 5"/>
          <p:cNvSpPr txBox="1"/>
          <p:nvPr/>
        </p:nvSpPr>
        <p:spPr>
          <a:xfrm>
            <a:off x="1771560" y="387720"/>
            <a:ext cx="8419680" cy="735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 Light"/>
              </a:rPr>
              <a:t>Liquidació i ingres de les retencions a compte de l’IRPF</a:t>
            </a:r>
            <a:br/>
            <a:endParaRPr lang="es-ES_tradnl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1" name="Imagen 4"/>
          <p:cNvPicPr/>
          <p:nvPr/>
        </p:nvPicPr>
        <p:blipFill>
          <a:blip r:embed="rId2"/>
          <a:stretch/>
        </p:blipFill>
        <p:spPr>
          <a:xfrm>
            <a:off x="2361960" y="1516320"/>
            <a:ext cx="9287640" cy="4608000"/>
          </a:xfrm>
          <a:prstGeom prst="rect">
            <a:avLst/>
          </a:prstGeom>
          <a:ln w="0">
            <a:noFill/>
          </a:ln>
        </p:spPr>
      </p:pic>
      <p:sp>
        <p:nvSpPr>
          <p:cNvPr id="182" name="CustomShape 6"/>
          <p:cNvSpPr/>
          <p:nvPr/>
        </p:nvSpPr>
        <p:spPr>
          <a:xfrm>
            <a:off x="395640" y="4565160"/>
            <a:ext cx="4599000" cy="1541880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600" b="0" strike="noStrike" spc="-1">
                <a:solidFill>
                  <a:srgbClr val="333333"/>
                </a:solidFill>
                <a:latin typeface="Open Sans"/>
              </a:rPr>
              <a:t>Les empreses han d'embargar obligatòriament el sou de les persones que treballen en elles quan rebin una notificació administrativa o judicial d'embargament.</a:t>
            </a:r>
            <a:endParaRPr lang="ca-ES" sz="1600" b="0" strike="noStrike" spc="-1">
              <a:latin typeface="Arial"/>
            </a:endParaRPr>
          </a:p>
        </p:txBody>
      </p:sp>
      <p:sp>
        <p:nvSpPr>
          <p:cNvPr id="183" name="CustomShape 7"/>
          <p:cNvSpPr/>
          <p:nvPr/>
        </p:nvSpPr>
        <p:spPr>
          <a:xfrm>
            <a:off x="395640" y="1332720"/>
            <a:ext cx="4599000" cy="1669320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600" b="0" strike="noStrike" spc="-1">
                <a:solidFill>
                  <a:srgbClr val="333333"/>
                </a:solidFill>
                <a:latin typeface="Open Sans"/>
              </a:rPr>
              <a:t>Quan les empreses paguen la retribució a la plantilla estan obligades a practicar retencions a compte de l'IRPF.</a:t>
            </a:r>
            <a:br/>
            <a:r>
              <a:rPr lang="es-ES" sz="1600" b="0" strike="noStrike" spc="-1">
                <a:solidFill>
                  <a:srgbClr val="333333"/>
                </a:solidFill>
                <a:latin typeface="Open Sans"/>
              </a:rPr>
              <a:t>Posteriorment, han de declarar i ingressar en l'Agència Tributària les quantitats retingudes.</a:t>
            </a:r>
            <a:endParaRPr lang="ca-ES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755640" y="1569600"/>
            <a:ext cx="4703040" cy="2101320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600" b="0" strike="noStrike" spc="-1">
                <a:solidFill>
                  <a:srgbClr val="333333"/>
                </a:solidFill>
                <a:latin typeface="Open Sans"/>
              </a:rPr>
              <a:t>Les empreses que han practicat retencions i ingressos a compte hauran de presentar, mensual o trimestralment, segons correspongui, una declaració de les retribucions i de les retencions i ingressar el seu import en el Tresor Públic.</a:t>
            </a:r>
            <a:endParaRPr lang="ca-ES" sz="1600" b="0" strike="noStrike" spc="-1">
              <a:latin typeface="Arial"/>
            </a:endParaRPr>
          </a:p>
        </p:txBody>
      </p:sp>
      <p:grpSp>
        <p:nvGrpSpPr>
          <p:cNvPr id="185" name="Group 2"/>
          <p:cNvGrpSpPr/>
          <p:nvPr/>
        </p:nvGrpSpPr>
        <p:grpSpPr>
          <a:xfrm>
            <a:off x="2842920" y="417600"/>
            <a:ext cx="2108880" cy="469080"/>
            <a:chOff x="2842920" y="417600"/>
            <a:chExt cx="2108880" cy="469080"/>
          </a:xfrm>
        </p:grpSpPr>
        <p:sp>
          <p:nvSpPr>
            <p:cNvPr id="186" name="CustomShape 3"/>
            <p:cNvSpPr/>
            <p:nvPr/>
          </p:nvSpPr>
          <p:spPr>
            <a:xfrm>
              <a:off x="2842920" y="41760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87" name="CustomShape 4"/>
            <p:cNvSpPr/>
            <p:nvPr/>
          </p:nvSpPr>
          <p:spPr>
            <a:xfrm>
              <a:off x="2906280" y="467280"/>
              <a:ext cx="468360" cy="419400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ca-ES" sz="1800" b="0" strike="noStrike" spc="-1">
                <a:latin typeface="Arial"/>
              </a:endParaRPr>
            </a:p>
          </p:txBody>
        </p:sp>
        <p:sp>
          <p:nvSpPr>
            <p:cNvPr id="188" name="Line 5"/>
            <p:cNvSpPr/>
            <p:nvPr/>
          </p:nvSpPr>
          <p:spPr>
            <a:xfrm>
              <a:off x="3344760" y="873720"/>
              <a:ext cx="1607040" cy="360"/>
            </a:xfrm>
            <a:prstGeom prst="line">
              <a:avLst/>
            </a:prstGeom>
            <a:ln>
              <a:solidFill>
                <a:srgbClr val="20AAA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89" name="TextShape 6"/>
          <p:cNvSpPr txBox="1"/>
          <p:nvPr/>
        </p:nvSpPr>
        <p:spPr>
          <a:xfrm>
            <a:off x="1856880" y="442440"/>
            <a:ext cx="8419680" cy="735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 Light"/>
              </a:rPr>
              <a:t>Declaracions periòdiques de les retencions</a:t>
            </a:r>
            <a:br/>
            <a:endParaRPr lang="es-ES_tradnl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CustomShape 7"/>
          <p:cNvSpPr/>
          <p:nvPr/>
        </p:nvSpPr>
        <p:spPr>
          <a:xfrm>
            <a:off x="6066720" y="1569600"/>
            <a:ext cx="4703040" cy="2101320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600" b="0" strike="noStrike" spc="-1">
                <a:solidFill>
                  <a:srgbClr val="333333"/>
                </a:solidFill>
                <a:latin typeface="Open Sans"/>
              </a:rPr>
              <a:t>Els qui hagin retingut han de presentar un resum anual de les retribucions satisfetes i de les retencions i ingressos a compte practicats. El resum anual de retencions i ingressos a compte s'efectua en el model 190.</a:t>
            </a:r>
            <a:endParaRPr lang="ca-ES" sz="1600" b="0" strike="noStrike" spc="-1">
              <a:latin typeface="Arial"/>
            </a:endParaRPr>
          </a:p>
        </p:txBody>
      </p:sp>
      <p:sp>
        <p:nvSpPr>
          <p:cNvPr id="191" name="CustomShape 8"/>
          <p:cNvSpPr/>
          <p:nvPr/>
        </p:nvSpPr>
        <p:spPr>
          <a:xfrm>
            <a:off x="1446840" y="4353480"/>
            <a:ext cx="8611200" cy="1378080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just">
              <a:lnSpc>
                <a:spcPct val="100000"/>
              </a:lnSpc>
            </a:pPr>
            <a:r>
              <a:rPr lang="es-ES" sz="1600" b="0" strike="noStrike" spc="-1">
                <a:solidFill>
                  <a:srgbClr val="333333"/>
                </a:solidFill>
                <a:latin typeface="Open Sans"/>
              </a:rPr>
              <a:t>Els qui retenen han d'expedir, a favor de la seva plantilla i de les persones a les quals hagin satisfet retribucions i premis en diners i en espècie, certificacions de les retribucions i de les retencions i ingressos a compte practicats amb la finalitat que aquests puguin realitzar la declaració anual de l'IRPF.</a:t>
            </a:r>
            <a:endParaRPr lang="ca-ES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880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Symbol</vt:lpstr>
      <vt:lpstr>Times New Roman</vt:lpstr>
      <vt:lpstr>Verdana</vt:lpstr>
      <vt:lpstr>Wingdings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</dc:title>
  <dc:subject/>
  <dc:creator>Ana Arias Rodriguez</dc:creator>
  <dc:description/>
  <cp:lastModifiedBy>Susana Sagarra García</cp:lastModifiedBy>
  <cp:revision>53</cp:revision>
  <dcterms:created xsi:type="dcterms:W3CDTF">2016-06-28T20:43:18Z</dcterms:created>
  <dcterms:modified xsi:type="dcterms:W3CDTF">2024-03-03T10:21:31Z</dcterms:modified>
  <dc:language>ca-ES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8</vt:i4>
  </property>
</Properties>
</file>