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797675" cy="992822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40C"/>
    <a:srgbClr val="FF3300"/>
    <a:srgbClr val="FF9999"/>
    <a:srgbClr val="FF505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1" autoAdjust="0"/>
  </p:normalViewPr>
  <p:slideViewPr>
    <p:cSldViewPr>
      <p:cViewPr>
        <p:scale>
          <a:sx n="60" d="100"/>
          <a:sy n="60" d="100"/>
        </p:scale>
        <p:origin x="-78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FC984-D668-41B3-B229-2586EE73B4ED}" type="datetimeFigureOut">
              <a:rPr lang="es-ES" smtClean="0"/>
              <a:t>27/03/2017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A08E-CD80-45C0-A607-773E0AB7F4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56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D380F4-2047-4BC1-9595-8F5E2124E35D}" type="datetimeFigureOut">
              <a:rPr lang="es-ES"/>
              <a:pPr>
                <a:defRPr/>
              </a:pPr>
              <a:t>27/03/2017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0DF545-5414-49F4-8DD8-328D53FAD1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064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z="1800" dirty="0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284F7-9B33-415D-B780-31FA9D84275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ca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38F4-B56D-4CC8-AFD8-724865C13C5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16D0-E0DD-437E-A00E-5DC030FA671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>
            <a:lvl1pPr>
              <a:defRPr sz="4800" b="1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6442-6013-462A-8058-E7C5D7FF3F7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2C63-B166-4720-B3CB-1938FB59A70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692F-5518-4D6F-BADA-AC0AD069833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C63C-5D0B-4447-8797-E570896B8DC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A30A-647D-4F23-AC6F-6077065F4DF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01AF-F1EC-4CD5-A802-E54D1CAEE7E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12B5-E036-40E2-A4B3-1FC701C759B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3DFD-4D40-41DE-A401-5468CAF6625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D4206-0E1D-44EC-9F76-1E0BF268151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cxnSp>
        <p:nvCxnSpPr>
          <p:cNvPr id="7" name="6 Conector recto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sz="4800" dirty="0">
              <a:latin typeface="Folio Md BT" pitchFamily="34" charset="0"/>
            </a:endParaRPr>
          </a:p>
        </p:txBody>
      </p:sp>
      <p:pic>
        <p:nvPicPr>
          <p:cNvPr id="16" name="15 Imagen" descr="Logo Montilivi 2015 blan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4208" y="5949280"/>
            <a:ext cx="2520280" cy="7928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ca-ES" sz="4800" b="1" kern="1200" dirty="0">
          <a:solidFill>
            <a:srgbClr val="17375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VÀLVULES DE CONTROL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Actuadors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8520" y="1196752"/>
            <a:ext cx="8712968" cy="4641379"/>
          </a:xfrm>
        </p:spPr>
        <p:txBody>
          <a:bodyPr/>
          <a:lstStyle/>
          <a:p>
            <a:pPr marL="457200" lvl="1" indent="0">
              <a:buNone/>
            </a:pPr>
            <a:r>
              <a:rPr lang="ca-ES" dirty="0" smtClean="0"/>
              <a:t>Actuadors pneumàtics amb membrana estan formats per un capçal tancat, en l’interior es troba un diafragma  sotmès a dues forces: la d’una molla i la força pneumàtica (</a:t>
            </a:r>
            <a:r>
              <a:rPr lang="ca-ES" b="1" dirty="0" smtClean="0"/>
              <a:t>3-15 psi</a:t>
            </a:r>
            <a:r>
              <a:rPr lang="ca-ES" dirty="0" smtClean="0"/>
              <a:t>, 6-30psi)</a:t>
            </a:r>
          </a:p>
          <a:p>
            <a:pPr marL="457200" lvl="1" indent="0">
              <a:buNone/>
            </a:pPr>
            <a:r>
              <a:rPr lang="ca-ES" dirty="0" smtClean="0"/>
              <a:t>La força desenvolupada pel senyal neumàtic sobre el diafragma comprimeix la molla que exerceix una pressió en sentit contrari. El grau d’obertura es correspon quan aquestes dues forces s’igualen</a:t>
            </a:r>
          </a:p>
          <a:p>
            <a:pPr marL="457200" lvl="1" indent="0" algn="ctr">
              <a:buNone/>
            </a:pPr>
            <a:r>
              <a:rPr lang="ca-ES" dirty="0" smtClean="0"/>
              <a:t>3 psi – 0% recorregut</a:t>
            </a:r>
          </a:p>
          <a:p>
            <a:pPr marL="457200" lvl="1" indent="0" algn="ctr">
              <a:buNone/>
            </a:pPr>
            <a:r>
              <a:rPr lang="ca-ES" dirty="0" smtClean="0"/>
              <a:t>15 psi - 100% recorregut</a:t>
            </a:r>
          </a:p>
          <a:p>
            <a:pPr marL="457200" lvl="1" indent="0">
              <a:buNone/>
            </a:pP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419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8520" y="1052736"/>
            <a:ext cx="9145016" cy="4929411"/>
          </a:xfrm>
        </p:spPr>
        <p:txBody>
          <a:bodyPr/>
          <a:lstStyle/>
          <a:p>
            <a:pPr lvl="1"/>
            <a:r>
              <a:rPr lang="ca-ES" dirty="0" smtClean="0"/>
              <a:t>Els actuadors es poden dividir en funció de la seva acció</a:t>
            </a:r>
          </a:p>
          <a:p>
            <a:pPr lvl="2"/>
            <a:r>
              <a:rPr lang="ca-ES" dirty="0" smtClean="0"/>
              <a:t>Acció directa:  la tija es mou cap a baix aplicant aire. A la pressió de 3 psi la tija es troba en el seu punt més alt.</a:t>
            </a:r>
          </a:p>
          <a:p>
            <a:pPr lvl="2"/>
            <a:r>
              <a:rPr lang="ca-ES" dirty="0" smtClean="0"/>
              <a:t>Acció inversa: la tija es mou cap a dalt aplicant aire. El desplaçament de la tija dependrà de la pressió aplicada.</a:t>
            </a:r>
          </a:p>
          <a:p>
            <a:pPr lvl="1"/>
            <a:r>
              <a:rPr lang="ca-ES" dirty="0" smtClean="0"/>
              <a:t>Els cossos de les vàlvules també poden tenir dues accions:</a:t>
            </a:r>
          </a:p>
          <a:p>
            <a:pPr lvl="2"/>
            <a:r>
              <a:rPr lang="ca-ES" dirty="0" smtClean="0"/>
              <a:t>Acció directa: baixen per a tancar</a:t>
            </a:r>
          </a:p>
          <a:p>
            <a:pPr lvl="2"/>
            <a:r>
              <a:rPr lang="ca-ES" dirty="0" smtClean="0"/>
              <a:t>Acció indirecta: baixen per  obrir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Actuadors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7306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Actuadors</a:t>
            </a:r>
            <a:endParaRPr lang="ca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-108520" y="1052736"/>
            <a:ext cx="9145016" cy="4929411"/>
          </a:xfrm>
        </p:spPr>
        <p:txBody>
          <a:bodyPr/>
          <a:lstStyle/>
          <a:p>
            <a:pPr lvl="1"/>
            <a:r>
              <a:rPr lang="ca-ES" dirty="0" smtClean="0"/>
              <a:t>Vàlvules, posició de la vàlvula sense aire:</a:t>
            </a:r>
          </a:p>
          <a:p>
            <a:pPr lvl="2"/>
            <a:r>
              <a:rPr lang="ca-ES" dirty="0" smtClean="0"/>
              <a:t>Acció directa:  l’actuador sense senyal la vàlvula està oberta</a:t>
            </a:r>
          </a:p>
          <a:p>
            <a:pPr lvl="2"/>
            <a:r>
              <a:rPr lang="ca-ES" dirty="0" smtClean="0"/>
              <a:t>Acció indirecta: </a:t>
            </a:r>
            <a:r>
              <a:rPr lang="ca-ES" dirty="0"/>
              <a:t>l’actuador sense senyal la vàlvula està </a:t>
            </a:r>
            <a:r>
              <a:rPr lang="ca-ES" dirty="0" smtClean="0"/>
              <a:t>tancada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0945"/>
            <a:ext cx="8642920" cy="32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4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Posicionador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091877"/>
            <a:ext cx="8712968" cy="4641379"/>
          </a:xfrm>
        </p:spPr>
        <p:txBody>
          <a:bodyPr/>
          <a:lstStyle/>
          <a:p>
            <a:pPr marL="457200" lvl="1" indent="0">
              <a:buNone/>
            </a:pPr>
            <a:r>
              <a:rPr lang="ca-ES" dirty="0" smtClean="0"/>
              <a:t>El posicionador és un element auxiliar de control que compara el senyal del controlador amb l’obertura real de la vàlvula. Incorpora una sèrie de manòmetres:</a:t>
            </a:r>
          </a:p>
          <a:p>
            <a:pPr lvl="2"/>
            <a:r>
              <a:rPr lang="ca-ES" dirty="0" smtClean="0"/>
              <a:t>El valor del senyal de control (3-15 psi)</a:t>
            </a:r>
          </a:p>
          <a:p>
            <a:pPr lvl="2"/>
            <a:r>
              <a:rPr lang="ca-ES" dirty="0" smtClean="0"/>
              <a:t>La pressió de l’aire d’alimentació</a:t>
            </a:r>
          </a:p>
          <a:p>
            <a:pPr lvl="2"/>
            <a:r>
              <a:rPr lang="ca-ES" dirty="0" smtClean="0"/>
              <a:t>La pressió d’aire que actua sobre el diafragma</a:t>
            </a:r>
          </a:p>
          <a:p>
            <a:pPr marL="457200" lvl="1" indent="0">
              <a:buNone/>
            </a:pPr>
            <a:r>
              <a:rPr lang="ca-ES" dirty="0" smtClean="0"/>
              <a:t>Possibles desequilibris en les vàlvules automàtiques:</a:t>
            </a:r>
          </a:p>
          <a:p>
            <a:pPr lvl="2"/>
            <a:r>
              <a:rPr lang="ca-ES" dirty="0" smtClean="0"/>
              <a:t>Forces de fregament entre la tija i segells mecànics</a:t>
            </a:r>
          </a:p>
          <a:p>
            <a:pPr lvl="2"/>
            <a:r>
              <a:rPr lang="ca-ES" dirty="0" smtClean="0"/>
              <a:t>Manca d'alineació de la tija</a:t>
            </a:r>
          </a:p>
          <a:p>
            <a:pPr lvl="2"/>
            <a:r>
              <a:rPr lang="ca-ES" dirty="0" smtClean="0"/>
              <a:t>Efectes del fluid sobre l’obturador</a:t>
            </a:r>
          </a:p>
          <a:p>
            <a:pPr marL="914400" lvl="2" indent="0">
              <a:buNone/>
            </a:pP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763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Posicionador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07901"/>
            <a:ext cx="8280920" cy="4641379"/>
          </a:xfrm>
        </p:spPr>
        <p:txBody>
          <a:bodyPr/>
          <a:lstStyle/>
          <a:p>
            <a:pPr lvl="1"/>
            <a:r>
              <a:rPr lang="ca-ES" dirty="0" smtClean="0"/>
              <a:t>Augmentar la velocitat de resposta de la vàlvula</a:t>
            </a:r>
          </a:p>
          <a:p>
            <a:pPr lvl="1"/>
            <a:r>
              <a:rPr lang="ca-ES" dirty="0" smtClean="0"/>
              <a:t>Acoblar un senyal de control de 3-15 psi a un senyal d’actuació sobre el diafragma més alt (6-30 psi)</a:t>
            </a:r>
          </a:p>
          <a:p>
            <a:pPr lvl="1"/>
            <a:r>
              <a:rPr lang="ca-ES" dirty="0" smtClean="0"/>
              <a:t>Ajustar l’actuació de la vàlvula a un interval del senyal del controlador determinat</a:t>
            </a:r>
          </a:p>
          <a:p>
            <a:pPr lvl="1"/>
            <a:r>
              <a:rPr lang="ca-ES" dirty="0" smtClean="0"/>
              <a:t>Canviar l’acció de la vàlvula</a:t>
            </a:r>
          </a:p>
          <a:p>
            <a:pPr lvl="1"/>
            <a:r>
              <a:rPr lang="ca-ES" dirty="0" smtClean="0"/>
              <a:t>Canviar la característica de cabal d’una vàlvula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15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Posicionador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82675"/>
            <a:ext cx="80391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9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Característica de cabal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124744"/>
            <a:ext cx="3672408" cy="4641379"/>
          </a:xfrm>
        </p:spPr>
        <p:txBody>
          <a:bodyPr/>
          <a:lstStyle/>
          <a:p>
            <a:pPr marL="457200" lvl="1" indent="0">
              <a:buNone/>
            </a:pPr>
            <a:r>
              <a:rPr lang="ca-ES" dirty="0" smtClean="0"/>
              <a:t>Relació existent  entre el recorregut de la tija i el cabal que circula </a:t>
            </a:r>
          </a:p>
          <a:p>
            <a:pPr marL="457200" lvl="1" indent="0">
              <a:buNone/>
            </a:pPr>
            <a:r>
              <a:rPr lang="ca-ES" dirty="0" smtClean="0"/>
              <a:t>La forma de l’obturador i com tanca amb el seient determina la característica del cabal d’una vàlvula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893520" cy="29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Característica del cabal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379909"/>
            <a:ext cx="8640960" cy="4641379"/>
          </a:xfrm>
        </p:spPr>
        <p:txBody>
          <a:bodyPr/>
          <a:lstStyle/>
          <a:p>
            <a:pPr lvl="1"/>
            <a:r>
              <a:rPr lang="ca-ES" dirty="0" smtClean="0"/>
              <a:t>Apertura ràpida o </a:t>
            </a:r>
            <a:r>
              <a:rPr lang="ca-ES" dirty="0" err="1" smtClean="0"/>
              <a:t>tot-res</a:t>
            </a:r>
            <a:r>
              <a:rPr lang="ca-ES" dirty="0" smtClean="0"/>
              <a:t>. Es produeix un augment ràpid de cabal, obtenint-se un valor màxim de recorregut. L’obturador té forma de disc pla</a:t>
            </a:r>
          </a:p>
          <a:p>
            <a:pPr lvl="1"/>
            <a:r>
              <a:rPr lang="ca-ES" dirty="0" smtClean="0"/>
              <a:t>Lineal: cabal directament proporcional al recorregut</a:t>
            </a:r>
          </a:p>
          <a:p>
            <a:pPr lvl="1"/>
            <a:r>
              <a:rPr lang="ca-ES" dirty="0" err="1" smtClean="0"/>
              <a:t>Isopercentual</a:t>
            </a:r>
            <a:r>
              <a:rPr lang="ca-ES" dirty="0" smtClean="0"/>
              <a:t>, un increment determinat del recorregut produeix una mateixa variació del cabal proporcional cabal anterior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864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ca-ES" dirty="0" smtClean="0"/>
              <a:t>Tipus de vàlvules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052736"/>
            <a:ext cx="6696744" cy="4641379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ca-ES" dirty="0" smtClean="0"/>
              <a:t>Moviment de l’obturador en la direcció de l’eix</a:t>
            </a:r>
          </a:p>
          <a:p>
            <a:pPr lvl="1">
              <a:buFont typeface="Wingdings" pitchFamily="2" charset="2"/>
              <a:buChar char="Ø"/>
            </a:pPr>
            <a:r>
              <a:rPr lang="ca-ES" b="1" dirty="0" smtClean="0"/>
              <a:t>Seient</a:t>
            </a:r>
            <a:r>
              <a:rPr lang="ca-ES" dirty="0" smtClean="0"/>
              <a:t>:</a:t>
            </a:r>
          </a:p>
          <a:p>
            <a:pPr lvl="2"/>
            <a:r>
              <a:rPr lang="ca-ES" dirty="0" smtClean="0"/>
              <a:t>Molt usada. La posició parcialment oberta presenta una baixa probabilitat de danys a la tija i a l’obturador per efecte de la força del fluid</a:t>
            </a:r>
          </a:p>
          <a:p>
            <a:pPr lvl="2"/>
            <a:r>
              <a:rPr lang="ca-ES" dirty="0" smtClean="0"/>
              <a:t>Pèrdues de càrrega, en forma S</a:t>
            </a:r>
          </a:p>
          <a:p>
            <a:pPr lvl="2"/>
            <a:r>
              <a:rPr lang="ca-ES" dirty="0" smtClean="0"/>
              <a:t>Amplia disponibilitat de característica de cabal</a:t>
            </a:r>
          </a:p>
          <a:p>
            <a:pPr lvl="2"/>
            <a:r>
              <a:rPr lang="ca-ES" dirty="0" smtClean="0"/>
              <a:t>Difícil visualització de la posició</a:t>
            </a:r>
          </a:p>
          <a:p>
            <a:pPr marL="971550" lvl="1" indent="-514350">
              <a:buFont typeface="+mj-lt"/>
              <a:buAutoNum type="arabicPeriod"/>
            </a:pP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2</a:t>
            </a:fld>
            <a:endParaRPr lang="ca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62" y="2752724"/>
            <a:ext cx="2014302" cy="19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5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Tipus de vàlvules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ca-ES" dirty="0"/>
              <a:t>Moviment de l’obturador en la direcció de </a:t>
            </a:r>
            <a:r>
              <a:rPr lang="ca-ES" dirty="0" smtClean="0"/>
              <a:t>l’eix</a:t>
            </a:r>
          </a:p>
          <a:p>
            <a:pPr lvl="1">
              <a:buFont typeface="Wingdings" pitchFamily="2" charset="2"/>
              <a:buChar char="Ø"/>
            </a:pPr>
            <a:r>
              <a:rPr lang="ca-ES" dirty="0" err="1" smtClean="0"/>
              <a:t>Saunders</a:t>
            </a:r>
            <a:r>
              <a:rPr lang="ca-ES" dirty="0"/>
              <a:t>:</a:t>
            </a:r>
          </a:p>
          <a:p>
            <a:pPr lvl="2"/>
            <a:r>
              <a:rPr lang="ca-ES" dirty="0"/>
              <a:t>Apta per a líquids corrosius</a:t>
            </a:r>
          </a:p>
          <a:p>
            <a:pPr lvl="2"/>
            <a:r>
              <a:rPr lang="ca-ES" dirty="0" smtClean="0"/>
              <a:t>Necessita servomotors </a:t>
            </a:r>
            <a:r>
              <a:rPr lang="ca-ES" dirty="0"/>
              <a:t>molt potents</a:t>
            </a: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19450"/>
            <a:ext cx="39719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5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099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Tipus de vàlvules</a:t>
            </a:r>
            <a:endParaRPr lang="ca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41379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ca-ES" dirty="0"/>
              <a:t>Moviment </a:t>
            </a:r>
            <a:r>
              <a:rPr lang="ca-ES" dirty="0" smtClean="0"/>
              <a:t>rotatori de l’obturador</a:t>
            </a:r>
          </a:p>
          <a:p>
            <a:pPr marL="457200" lvl="1" indent="0">
              <a:buNone/>
            </a:pPr>
            <a:r>
              <a:rPr lang="ca-E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ca-ES" dirty="0" smtClean="0"/>
              <a:t>Esfèrica o de bola:</a:t>
            </a:r>
            <a:endParaRPr lang="ca-ES" dirty="0"/>
          </a:p>
          <a:p>
            <a:pPr lvl="2"/>
            <a:r>
              <a:rPr lang="ca-ES" dirty="0" smtClean="0"/>
              <a:t>Excel·lent estanqueïtat</a:t>
            </a:r>
          </a:p>
          <a:p>
            <a:pPr lvl="2"/>
            <a:r>
              <a:rPr lang="ca-ES" dirty="0" smtClean="0"/>
              <a:t>Pèrdua de càrrega baixa</a:t>
            </a:r>
          </a:p>
          <a:p>
            <a:pPr lvl="2"/>
            <a:r>
              <a:rPr lang="ca-ES" dirty="0" smtClean="0"/>
              <a:t>Visualització de la posició</a:t>
            </a:r>
          </a:p>
          <a:p>
            <a:pPr lvl="2"/>
            <a:r>
              <a:rPr lang="ca-ES" dirty="0" smtClean="0"/>
              <a:t>Molt fàcil de maniobrar</a:t>
            </a:r>
          </a:p>
          <a:p>
            <a:pPr lvl="2"/>
            <a:r>
              <a:rPr lang="ca-ES" dirty="0" smtClean="0"/>
              <a:t>Bon preu (</a:t>
            </a:r>
            <a:r>
              <a:rPr lang="ca-ES" dirty="0" smtClean="0">
                <a:latin typeface="Calibri"/>
                <a:cs typeface="Calibri"/>
              </a:rPr>
              <a:t>ø &lt; 50 mm)</a:t>
            </a:r>
          </a:p>
          <a:p>
            <a:pPr lvl="2"/>
            <a:r>
              <a:rPr lang="ca-ES" dirty="0" smtClean="0">
                <a:latin typeface="Calibri"/>
                <a:cs typeface="Calibri"/>
              </a:rPr>
              <a:t>Aptes per a controlar fluids amb sòlids en suspensió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7728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28" y="2132856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Tipus de vàlvules</a:t>
            </a:r>
            <a:endParaRPr lang="ca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5976664" cy="4641379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ca-ES" dirty="0"/>
              <a:t>Moviment </a:t>
            </a:r>
            <a:r>
              <a:rPr lang="ca-ES" dirty="0" smtClean="0"/>
              <a:t>rotatori de l’obturador </a:t>
            </a:r>
          </a:p>
          <a:p>
            <a:pPr lvl="1">
              <a:buFont typeface="Wingdings" pitchFamily="2" charset="2"/>
              <a:buChar char="Ø"/>
            </a:pPr>
            <a:r>
              <a:rPr lang="ca-ES" dirty="0" smtClean="0"/>
              <a:t>Papallona:</a:t>
            </a:r>
            <a:endParaRPr lang="ca-ES" dirty="0"/>
          </a:p>
          <a:p>
            <a:pPr lvl="2"/>
            <a:r>
              <a:rPr lang="ca-ES" dirty="0" smtClean="0"/>
              <a:t>Visualització de la posició</a:t>
            </a:r>
          </a:p>
          <a:p>
            <a:pPr lvl="2"/>
            <a:r>
              <a:rPr lang="ca-ES" dirty="0" smtClean="0"/>
              <a:t>Molt usades en  grans cabals a baixa pressió</a:t>
            </a:r>
          </a:p>
          <a:p>
            <a:pPr lvl="2"/>
            <a:r>
              <a:rPr lang="ca-ES" dirty="0" smtClean="0"/>
              <a:t>Alta torsió per al seu accionament</a:t>
            </a:r>
          </a:p>
          <a:p>
            <a:pPr lvl="2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5914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Parts d’una vàlvula de control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975"/>
            <a:ext cx="5789538" cy="45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22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17240" y="1451917"/>
            <a:ext cx="9309720" cy="4641379"/>
          </a:xfrm>
        </p:spPr>
        <p:txBody>
          <a:bodyPr/>
          <a:lstStyle/>
          <a:p>
            <a:pPr lvl="2"/>
            <a:r>
              <a:rPr lang="ca-ES" dirty="0" smtClean="0"/>
              <a:t>Cos de la vàlvula: uneix la vàlvula amb la canonada i suporta la resta d’elements de la vàlvula</a:t>
            </a:r>
          </a:p>
          <a:p>
            <a:pPr lvl="2"/>
            <a:r>
              <a:rPr lang="ca-ES" dirty="0" smtClean="0"/>
              <a:t>Brides: uneixen la vàlvula a la canonada (si SHH, se solden)</a:t>
            </a:r>
          </a:p>
          <a:p>
            <a:pPr lvl="2"/>
            <a:r>
              <a:rPr lang="ca-ES" dirty="0" smtClean="0"/>
              <a:t>Obturador: peça mòbil que realitza la funció de control de pas del fluid</a:t>
            </a:r>
          </a:p>
          <a:p>
            <a:pPr lvl="2"/>
            <a:r>
              <a:rPr lang="ca-ES" dirty="0" smtClean="0"/>
              <a:t>Seient: peça fixa on s’ajusta l’obturador</a:t>
            </a:r>
          </a:p>
          <a:p>
            <a:pPr lvl="2"/>
            <a:r>
              <a:rPr lang="ca-ES" dirty="0" smtClean="0"/>
              <a:t>Tija: peça que regula la posició de l’obturador. Equipada amb una escala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Parts d’una vàlvula de control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359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-417240" y="1595933"/>
            <a:ext cx="9309720" cy="4641379"/>
          </a:xfrm>
        </p:spPr>
        <p:txBody>
          <a:bodyPr/>
          <a:lstStyle/>
          <a:p>
            <a:pPr lvl="2"/>
            <a:r>
              <a:rPr lang="ca-ES" dirty="0"/>
              <a:t>Tapa: uneix el cos de la vàlvula al </a:t>
            </a:r>
            <a:r>
              <a:rPr lang="ca-ES" dirty="0" smtClean="0"/>
              <a:t>servomotor</a:t>
            </a:r>
          </a:p>
          <a:p>
            <a:pPr lvl="2"/>
            <a:r>
              <a:rPr lang="ca-ES" dirty="0" smtClean="0"/>
              <a:t>Segell mecànic: anelles de material flexible situades al voltant de la tija que impedeixen les fuites del fluid a través de la membrana</a:t>
            </a:r>
          </a:p>
          <a:p>
            <a:pPr lvl="2"/>
            <a:r>
              <a:rPr lang="ca-ES" dirty="0" smtClean="0"/>
              <a:t>Molla: manté una pressió constant sobre la membrana </a:t>
            </a:r>
          </a:p>
          <a:p>
            <a:pPr lvl="2"/>
            <a:r>
              <a:rPr lang="ca-ES" dirty="0"/>
              <a:t>Actuador: acciona la vàlvula transmetent la força a l’obturador mitjançant la </a:t>
            </a:r>
            <a:r>
              <a:rPr lang="ca-ES" dirty="0" smtClean="0"/>
              <a:t>tija.</a:t>
            </a:r>
          </a:p>
          <a:p>
            <a:pPr marL="914400" lvl="2" indent="0">
              <a:buNone/>
            </a:pPr>
            <a:r>
              <a:rPr lang="ca-ES" dirty="0" smtClean="0"/>
              <a:t>Es classifiquen en funció del tipus d’energia usada per al moviment</a:t>
            </a:r>
            <a:endParaRPr lang="ca-ES" dirty="0"/>
          </a:p>
          <a:p>
            <a:pPr lvl="2"/>
            <a:endParaRPr lang="ca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Parts d’una vàlvula de control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4452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Actuadors</a:t>
            </a:r>
            <a:endParaRPr lang="ca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8165"/>
              </p:ext>
            </p:extLst>
          </p:nvPr>
        </p:nvGraphicFramePr>
        <p:xfrm>
          <a:off x="179512" y="1052736"/>
          <a:ext cx="8784976" cy="4729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2246"/>
                <a:gridCol w="1399962"/>
                <a:gridCol w="2827750"/>
                <a:gridCol w="408501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Tipus</a:t>
                      </a:r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Avantatges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Desavantatges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a-ES" sz="1600" dirty="0" smtClean="0"/>
                        <a:t>Manual</a:t>
                      </a:r>
                      <a:endParaRPr lang="ca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Baix cost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No es necessita</a:t>
                      </a:r>
                      <a:r>
                        <a:rPr lang="ca-ES" sz="1600" baseline="0" dirty="0" smtClean="0"/>
                        <a:t> control automàtic o en cas d’error del sistema ambdós</a:t>
                      </a:r>
                      <a:endParaRPr lang="ca-ES" sz="16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Automàtics</a:t>
                      </a:r>
                      <a:endParaRPr lang="ca-E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ca-ES" sz="1600" b="1" dirty="0" smtClean="0"/>
                        <a:t>Neumàtics en diafragma</a:t>
                      </a:r>
                      <a:endParaRPr lang="ca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Fiable i simple</a:t>
                      </a:r>
                    </a:p>
                    <a:p>
                      <a:r>
                        <a:rPr lang="ca-ES" sz="1600" dirty="0" smtClean="0"/>
                        <a:t>Ràpida</a:t>
                      </a:r>
                      <a:r>
                        <a:rPr lang="ca-ES" sz="1600" baseline="0" dirty="0" smtClean="0"/>
                        <a:t> en resposta</a:t>
                      </a:r>
                    </a:p>
                    <a:p>
                      <a:r>
                        <a:rPr lang="ca-ES" sz="1600" baseline="0" dirty="0" smtClean="0"/>
                        <a:t>Econòmic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No es pot usar amb recorregut</a:t>
                      </a:r>
                      <a:r>
                        <a:rPr lang="ca-ES" sz="1600" baseline="0" dirty="0" smtClean="0"/>
                        <a:t> llarg de tija</a:t>
                      </a:r>
                    </a:p>
                    <a:p>
                      <a:r>
                        <a:rPr lang="ca-ES" sz="1600" baseline="0" dirty="0" smtClean="0"/>
                        <a:t>No poden subministrar massa força degut a la fragilitat de la membrana</a:t>
                      </a:r>
                      <a:endParaRPr lang="ca-E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Neumàtics amb pistó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Subministra</a:t>
                      </a:r>
                      <a:r>
                        <a:rPr lang="ca-ES" sz="1600" baseline="0" dirty="0" smtClean="0"/>
                        <a:t> grans  forces</a:t>
                      </a:r>
                    </a:p>
                    <a:p>
                      <a:r>
                        <a:rPr lang="ca-ES" sz="1600" baseline="0" dirty="0" smtClean="0"/>
                        <a:t>Resposta molt ràpida</a:t>
                      </a:r>
                    </a:p>
                    <a:p>
                      <a:r>
                        <a:rPr lang="ca-ES" sz="1600" baseline="0" dirty="0" smtClean="0"/>
                        <a:t>Llarg recorregut de tija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Necessita un sistema de</a:t>
                      </a:r>
                      <a:r>
                        <a:rPr lang="ca-ES" sz="1600" baseline="0" dirty="0" smtClean="0"/>
                        <a:t> fixació</a:t>
                      </a:r>
                      <a:r>
                        <a:rPr lang="ca-ES" sz="1600" dirty="0" smtClean="0"/>
                        <a:t> cas d’error de l’alimentació</a:t>
                      </a:r>
                      <a:endParaRPr lang="ca-E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err="1" smtClean="0"/>
                        <a:t>Oleohidràulics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smtClean="0"/>
                        <a:t>Subministra grans forces amb gran precisió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Difícil</a:t>
                      </a:r>
                      <a:r>
                        <a:rPr lang="ca-ES" sz="1600" baseline="0" dirty="0" smtClean="0"/>
                        <a:t> manteniment</a:t>
                      </a:r>
                    </a:p>
                    <a:p>
                      <a:r>
                        <a:rPr lang="ca-ES" sz="1600" baseline="0" dirty="0" smtClean="0"/>
                        <a:t>Poc econòmics</a:t>
                      </a:r>
                      <a:endParaRPr lang="ca-E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Elèctrics</a:t>
                      </a:r>
                      <a:r>
                        <a:rPr lang="ca-ES" sz="1600" baseline="0" dirty="0" smtClean="0"/>
                        <a:t> (</a:t>
                      </a:r>
                      <a:r>
                        <a:rPr lang="ca-ES" sz="1600" baseline="0" dirty="0" err="1" smtClean="0"/>
                        <a:t>selenoides</a:t>
                      </a:r>
                      <a:r>
                        <a:rPr lang="ca-ES" sz="1600" baseline="0" dirty="0" smtClean="0"/>
                        <a:t> i servomotors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Menors costos de manteniment i instal·lació</a:t>
                      </a:r>
                    </a:p>
                    <a:p>
                      <a:r>
                        <a:rPr lang="ca-ES" sz="1600" dirty="0" smtClean="0"/>
                        <a:t>Útils</a:t>
                      </a:r>
                      <a:r>
                        <a:rPr lang="ca-ES" sz="1600" baseline="0" dirty="0" smtClean="0"/>
                        <a:t> si no hi ha alimentació neumàtica</a:t>
                      </a:r>
                    </a:p>
                    <a:p>
                      <a:r>
                        <a:rPr lang="ca-ES" sz="1600" baseline="0" dirty="0" smtClean="0"/>
                        <a:t>Treballa directament amb senyals elèctrics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Necessiten</a:t>
                      </a:r>
                      <a:r>
                        <a:rPr lang="ca-ES" sz="1600" baseline="0" dirty="0" smtClean="0"/>
                        <a:t> protecció elèctrica</a:t>
                      </a:r>
                    </a:p>
                    <a:p>
                      <a:r>
                        <a:rPr lang="ca-ES" sz="1600" baseline="0" dirty="0" smtClean="0"/>
                        <a:t>Preu elevat</a:t>
                      </a:r>
                    </a:p>
                    <a:p>
                      <a:r>
                        <a:rPr lang="ca-ES" sz="1600" baseline="0" dirty="0" smtClean="0"/>
                        <a:t>Més lents que els neumàtics</a:t>
                      </a:r>
                    </a:p>
                    <a:p>
                      <a:r>
                        <a:rPr lang="ca-ES" sz="1600" baseline="0" dirty="0" smtClean="0"/>
                        <a:t>Posició en cas d’error</a:t>
                      </a:r>
                      <a:endParaRPr lang="ca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8451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7085</TotalTime>
  <Words>859</Words>
  <Application>Microsoft Office PowerPoint</Application>
  <PresentationFormat>Presentación en pantalla (4:3)</PresentationFormat>
  <Paragraphs>129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VÀLVULES DE CONTROL</vt:lpstr>
      <vt:lpstr>Tipus de vàlvules</vt:lpstr>
      <vt:lpstr>Tipus de vàlvules</vt:lpstr>
      <vt:lpstr>Tipus de vàlvules</vt:lpstr>
      <vt:lpstr>Tipus de vàlvules</vt:lpstr>
      <vt:lpstr>Parts d’una vàlvula de control</vt:lpstr>
      <vt:lpstr>Parts d’una vàlvula de control</vt:lpstr>
      <vt:lpstr>Parts d’una vàlvula de control</vt:lpstr>
      <vt:lpstr>Actuadors</vt:lpstr>
      <vt:lpstr>Actuadors</vt:lpstr>
      <vt:lpstr>Actuadors</vt:lpstr>
      <vt:lpstr>Actuadors</vt:lpstr>
      <vt:lpstr>Posicionador</vt:lpstr>
      <vt:lpstr>Posicionador</vt:lpstr>
      <vt:lpstr>Posicionador</vt:lpstr>
      <vt:lpstr>Característica de cabal</vt:lpstr>
      <vt:lpstr>Característica del cabal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 Rigau Caballé</dc:creator>
  <cp:lastModifiedBy>user</cp:lastModifiedBy>
  <cp:revision>402</cp:revision>
  <cp:lastPrinted>2016-12-19T11:19:11Z</cp:lastPrinted>
  <dcterms:created xsi:type="dcterms:W3CDTF">2013-01-22T18:50:13Z</dcterms:created>
  <dcterms:modified xsi:type="dcterms:W3CDTF">2017-03-27T16:44:49Z</dcterms:modified>
</cp:coreProperties>
</file>