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797675" cy="9928225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540C"/>
    <a:srgbClr val="FF3300"/>
    <a:srgbClr val="FF9999"/>
    <a:srgbClr val="FF5050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41" autoAdjust="0"/>
  </p:normalViewPr>
  <p:slideViewPr>
    <p:cSldViewPr>
      <p:cViewPr>
        <p:scale>
          <a:sx n="60" d="100"/>
          <a:sy n="60" d="100"/>
        </p:scale>
        <p:origin x="-78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FC984-D668-41B3-B229-2586EE73B4ED}" type="datetimeFigureOut">
              <a:rPr lang="es-ES" smtClean="0"/>
              <a:t>27/03/2017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0A08E-CD80-45C0-A607-773E0AB7F4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569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1D380F4-2047-4BC1-9595-8F5E2124E35D}" type="datetimeFigureOut">
              <a:rPr lang="es-ES"/>
              <a:pPr>
                <a:defRPr/>
              </a:pPr>
              <a:t>27/03/2017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00DF545-5414-49F4-8DD8-328D53FAD1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064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a-ES" sz="1800" dirty="0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7284F7-9B33-415D-B780-31FA9D842754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ca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C38F4-B56D-4CC8-AFD8-724865C13C5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016D0-E0DD-437E-A00E-5DC030FA6714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</p:spPr>
        <p:txBody>
          <a:bodyPr/>
          <a:lstStyle>
            <a:lvl1pPr>
              <a:defRPr sz="4800" b="1" baseline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ca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86442-6013-462A-8058-E7C5D7FF3F7D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92C63-B166-4720-B3CB-1938FB59A701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0692F-5518-4D6F-BADA-AC0AD069833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7C63C-5D0B-4447-8797-E570896B8DC9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4A30A-647D-4F23-AC6F-6077065F4DF4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501AF-F1EC-4CD5-A802-E54D1CAEE7E1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012B5-E036-40E2-A4B3-1FC701C759B2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B3DFD-4D40-41DE-A401-5468CAF6625A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ca-ES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6D4206-0E1D-44EC-9F76-1E0BF268151F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  <p:cxnSp>
        <p:nvCxnSpPr>
          <p:cNvPr id="7" name="6 Conector recto"/>
          <p:cNvCxnSpPr/>
          <p:nvPr/>
        </p:nvCxnSpPr>
        <p:spPr>
          <a:xfrm>
            <a:off x="0" y="981075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0" y="5805488"/>
            <a:ext cx="9144000" cy="10525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 sz="4800" dirty="0">
              <a:latin typeface="Folio Md BT" pitchFamily="34" charset="0"/>
            </a:endParaRPr>
          </a:p>
        </p:txBody>
      </p:sp>
      <p:pic>
        <p:nvPicPr>
          <p:cNvPr id="16" name="15 Imagen" descr="Logo Montilivi 2015 blanc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44208" y="5949280"/>
            <a:ext cx="2520280" cy="7928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lang="ca-ES" sz="4800" b="1" kern="1200" dirty="0">
          <a:solidFill>
            <a:srgbClr val="17375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rgbClr val="17375E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rgbClr val="17375E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rgbClr val="17375E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rgbClr val="17375E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17375E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17375E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17375E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17375E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smtClean="0"/>
              <a:t>LLAÇ DE CONTROL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Elements d’un llaç de control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Sensor: element de mesura</a:t>
            </a:r>
          </a:p>
          <a:p>
            <a:r>
              <a:rPr lang="ca-ES" dirty="0" smtClean="0"/>
              <a:t>Controlador: mantenir la variable de procés el màxim a prop de la de referència</a:t>
            </a:r>
          </a:p>
          <a:p>
            <a:r>
              <a:rPr lang="ca-ES" dirty="0" smtClean="0"/>
              <a:t>Element final: actua sobre la variable controlada en funció del senyal enviat pel controlador (vàlvula)</a:t>
            </a:r>
          </a:p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25306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Elements d’un llaç de control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11</a:t>
            </a:fld>
            <a:endParaRPr lang="ca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297255" cy="342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173515" y="502347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latin typeface="+mn-lt"/>
              </a:rPr>
              <a:t>90</a:t>
            </a:r>
            <a:r>
              <a:rPr lang="ca-ES" dirty="0" smtClean="0">
                <a:latin typeface="+mn-lt"/>
                <a:cs typeface="Calibri"/>
              </a:rPr>
              <a:t>⁰C</a:t>
            </a:r>
            <a:endParaRPr lang="ca-ES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95736" y="4365104"/>
            <a:ext cx="90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latin typeface="+mn-lt"/>
              </a:rPr>
              <a:t>70</a:t>
            </a:r>
            <a:r>
              <a:rPr lang="ca-ES" dirty="0" smtClean="0">
                <a:latin typeface="+mn-lt"/>
                <a:cs typeface="Calibri"/>
              </a:rPr>
              <a:t>⁰C</a:t>
            </a:r>
          </a:p>
          <a:p>
            <a:r>
              <a:rPr lang="ca-ES" dirty="0" smtClean="0">
                <a:latin typeface="+mn-lt"/>
                <a:cs typeface="Calibri"/>
              </a:rPr>
              <a:t>20 m</a:t>
            </a:r>
            <a:r>
              <a:rPr lang="ca-ES" baseline="30000" dirty="0" smtClean="0">
                <a:latin typeface="+mn-lt"/>
                <a:cs typeface="Calibri"/>
              </a:rPr>
              <a:t>3</a:t>
            </a:r>
            <a:r>
              <a:rPr lang="ca-ES" dirty="0" smtClean="0">
                <a:latin typeface="+mn-lt"/>
                <a:cs typeface="Calibri"/>
              </a:rPr>
              <a:t>/s</a:t>
            </a:r>
            <a:endParaRPr lang="ca-ES" dirty="0"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500688" y="3501008"/>
            <a:ext cx="73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latin typeface="+mn-lt"/>
              </a:rPr>
              <a:t>Pt100</a:t>
            </a:r>
            <a:endParaRPr lang="ca-ES" dirty="0"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067944" y="2276872"/>
            <a:ext cx="961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latin typeface="+mn-lt"/>
              </a:rPr>
              <a:t>Element</a:t>
            </a:r>
          </a:p>
          <a:p>
            <a:r>
              <a:rPr lang="ca-ES" dirty="0" smtClean="0">
                <a:latin typeface="+mn-lt"/>
              </a:rPr>
              <a:t> final</a:t>
            </a:r>
            <a:endParaRPr lang="ca-ES" dirty="0">
              <a:latin typeface="+mn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971600" y="2708920"/>
            <a:ext cx="899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>
                <a:latin typeface="+mn-lt"/>
              </a:rPr>
              <a:t>Externa</a:t>
            </a:r>
            <a:endParaRPr lang="ca-ES" dirty="0"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39552" y="5157192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Pertorbació interna: incrustacions</a:t>
            </a:r>
            <a:endParaRPr lang="ca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39552" y="1245528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latin typeface="+mn-lt"/>
              </a:rPr>
              <a:t>EXEMPLE</a:t>
            </a:r>
            <a:endParaRPr lang="ca-E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4080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Controlador (cervell)</a:t>
            </a:r>
          </a:p>
          <a:p>
            <a:pPr marL="457200" lvl="1" indent="0">
              <a:buNone/>
            </a:pPr>
            <a:r>
              <a:rPr lang="ca-ES" dirty="0" smtClean="0"/>
              <a:t>Dispositiu del llaç de control encarregat de comparar la variable controlada amb el set </a:t>
            </a:r>
            <a:r>
              <a:rPr lang="ca-ES" dirty="0" err="1" smtClean="0"/>
              <a:t>point</a:t>
            </a:r>
            <a:r>
              <a:rPr lang="ca-ES" dirty="0" smtClean="0"/>
              <a:t>. Segons el resultat enviarà un senyal a l’actuador</a:t>
            </a:r>
          </a:p>
          <a:p>
            <a:pPr marL="457200" lvl="1" indent="0">
              <a:buNone/>
            </a:pPr>
            <a:r>
              <a:rPr lang="ca-ES" dirty="0" smtClean="0"/>
              <a:t>Tenen sortides i entrades elèctriques o digitals</a:t>
            </a:r>
          </a:p>
          <a:p>
            <a:pPr lvl="1"/>
            <a:r>
              <a:rPr lang="ca-ES" dirty="0" smtClean="0"/>
              <a:t>Control centralitzat </a:t>
            </a:r>
            <a:r>
              <a:rPr lang="ca-ES" dirty="0" err="1" smtClean="0"/>
              <a:t>multillaç</a:t>
            </a:r>
            <a:r>
              <a:rPr lang="ca-ES" dirty="0" smtClean="0"/>
              <a:t> o </a:t>
            </a:r>
            <a:r>
              <a:rPr lang="ca-ES" dirty="0" err="1" smtClean="0"/>
              <a:t>monollaç</a:t>
            </a:r>
            <a:endParaRPr lang="ca-ES" dirty="0" smtClean="0"/>
          </a:p>
          <a:p>
            <a:pPr lvl="1"/>
            <a:r>
              <a:rPr lang="ca-ES" dirty="0" smtClean="0"/>
              <a:t>Control distribuït </a:t>
            </a:r>
            <a:r>
              <a:rPr lang="ca-ES" dirty="0" err="1" smtClean="0"/>
              <a:t>multillaç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12</a:t>
            </a:fld>
            <a:endParaRPr lang="ca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</p:spPr>
        <p:txBody>
          <a:bodyPr/>
          <a:lstStyle/>
          <a:p>
            <a:r>
              <a:rPr lang="ca-ES" dirty="0" smtClean="0"/>
              <a:t>Elements d’un llaç de control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43291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13</a:t>
            </a:fld>
            <a:endParaRPr lang="ca-ES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ca-ES" dirty="0" smtClean="0"/>
              <a:t>Controlador </a:t>
            </a:r>
            <a:endParaRPr lang="ca-ES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</p:spPr>
        <p:txBody>
          <a:bodyPr/>
          <a:lstStyle/>
          <a:p>
            <a:r>
              <a:rPr lang="ca-ES" dirty="0" smtClean="0"/>
              <a:t>Elements d’un llaç de control</a:t>
            </a:r>
            <a:endParaRPr lang="ca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5711867" cy="421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210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14</a:t>
            </a:fld>
            <a:endParaRPr lang="ca-ES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ca-ES" dirty="0" smtClean="0"/>
              <a:t>Tipus de controladors (CV </a:t>
            </a:r>
            <a:r>
              <a:rPr lang="ca-ES" dirty="0" smtClean="0">
                <a:latin typeface="Calibri"/>
                <a:cs typeface="Calibri"/>
              </a:rPr>
              <a:t>≈</a:t>
            </a:r>
            <a:r>
              <a:rPr lang="ca-ES" dirty="0" smtClean="0"/>
              <a:t> MV)</a:t>
            </a:r>
          </a:p>
          <a:p>
            <a:pPr lvl="1"/>
            <a:r>
              <a:rPr lang="ca-ES" dirty="0" smtClean="0"/>
              <a:t>Amb acció inversa</a:t>
            </a:r>
          </a:p>
          <a:p>
            <a:pPr marL="914400" lvl="2" indent="0">
              <a:buNone/>
            </a:pPr>
            <a:r>
              <a:rPr lang="ca-ES" dirty="0" smtClean="0"/>
              <a:t>Un increment de la CV produeix una disminució de MV</a:t>
            </a:r>
          </a:p>
          <a:p>
            <a:pPr lvl="1"/>
            <a:r>
              <a:rPr lang="ca-ES" dirty="0" smtClean="0"/>
              <a:t>Amb acció directa</a:t>
            </a:r>
          </a:p>
          <a:p>
            <a:pPr marL="914400" lvl="2" indent="0">
              <a:buNone/>
            </a:pPr>
            <a:r>
              <a:rPr lang="ca-ES" dirty="0" smtClean="0"/>
              <a:t>Les variables controlada i manipulada evolucionen en el mateix sentit</a:t>
            </a:r>
          </a:p>
          <a:p>
            <a:pPr marL="457200" lvl="1" indent="0">
              <a:buNone/>
            </a:pPr>
            <a:endParaRPr lang="ca-ES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</p:spPr>
        <p:txBody>
          <a:bodyPr/>
          <a:lstStyle/>
          <a:p>
            <a:r>
              <a:rPr lang="ca-ES" dirty="0" smtClean="0"/>
              <a:t>Elements d’un llaç de control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7975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Registradors</a:t>
            </a:r>
          </a:p>
          <a:p>
            <a:pPr marL="0" indent="0">
              <a:buNone/>
            </a:pP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15</a:t>
            </a:fld>
            <a:endParaRPr lang="ca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</p:spPr>
        <p:txBody>
          <a:bodyPr/>
          <a:lstStyle/>
          <a:p>
            <a:r>
              <a:rPr lang="ca-ES" dirty="0" smtClean="0"/>
              <a:t>Elements d’un llaç de control</a:t>
            </a:r>
            <a:endParaRPr lang="ca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8760"/>
            <a:ext cx="4165054" cy="416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6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Llaç de control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dirty="0" smtClean="0"/>
              <a:t>Conjunt de dispositius que actuen organitzats per a aconseguir la regulació d’un sistema</a:t>
            </a:r>
          </a:p>
          <a:p>
            <a:pPr marL="0" indent="0">
              <a:buNone/>
            </a:pPr>
            <a:r>
              <a:rPr lang="ca-ES" dirty="0" smtClean="0"/>
              <a:t>Tasques:</a:t>
            </a:r>
          </a:p>
          <a:p>
            <a:pPr lvl="1"/>
            <a:r>
              <a:rPr lang="ca-ES" dirty="0" smtClean="0"/>
              <a:t>Mesurar</a:t>
            </a:r>
          </a:p>
          <a:p>
            <a:pPr lvl="1"/>
            <a:r>
              <a:rPr lang="ca-ES" dirty="0" smtClean="0"/>
              <a:t>Decidir: comparació</a:t>
            </a:r>
          </a:p>
          <a:p>
            <a:pPr lvl="1"/>
            <a:r>
              <a:rPr lang="ca-ES" dirty="0" smtClean="0"/>
              <a:t>Actuar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2</a:t>
            </a:fld>
            <a:endParaRPr lang="ca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80928"/>
            <a:ext cx="2932113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85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Terminologia bàsica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7067128" cy="4641379"/>
          </a:xfrm>
        </p:spPr>
        <p:txBody>
          <a:bodyPr/>
          <a:lstStyle/>
          <a:p>
            <a:r>
              <a:rPr lang="ca-ES" dirty="0"/>
              <a:t>Variable controlada (CV) o variable de procés (PV):</a:t>
            </a:r>
          </a:p>
          <a:p>
            <a:pPr marL="457200" lvl="1" indent="0">
              <a:buNone/>
            </a:pPr>
            <a:r>
              <a:rPr lang="ca-ES" dirty="0"/>
              <a:t>Variable del procés que es vol regular. </a:t>
            </a:r>
            <a:endParaRPr lang="ca-ES" dirty="0" smtClean="0"/>
          </a:p>
          <a:p>
            <a:pPr marL="457200" lvl="1" indent="0">
              <a:buNone/>
            </a:pPr>
            <a:r>
              <a:rPr lang="ca-ES" dirty="0" smtClean="0"/>
              <a:t>Ex: </a:t>
            </a:r>
            <a:r>
              <a:rPr lang="ca-ES" b="1" dirty="0" smtClean="0"/>
              <a:t>Sistema calefacció</a:t>
            </a:r>
            <a:r>
              <a:rPr lang="ca-ES" dirty="0" smtClean="0"/>
              <a:t>: Temperatura</a:t>
            </a:r>
          </a:p>
          <a:p>
            <a:pPr marL="457200" lvl="1" indent="0">
              <a:buNone/>
            </a:pPr>
            <a:endParaRPr lang="ca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3</a:t>
            </a:fld>
            <a:endParaRPr lang="ca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212976"/>
            <a:ext cx="4932363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549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4</a:t>
            </a:fld>
            <a:endParaRPr lang="ca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</p:spPr>
        <p:txBody>
          <a:bodyPr/>
          <a:lstStyle/>
          <a:p>
            <a:r>
              <a:rPr lang="ca-ES" dirty="0" smtClean="0"/>
              <a:t>Terminologia bàsica</a:t>
            </a:r>
            <a:endParaRPr lang="ca-ES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641379"/>
          </a:xfrm>
        </p:spPr>
        <p:txBody>
          <a:bodyPr/>
          <a:lstStyle/>
          <a:p>
            <a:r>
              <a:rPr lang="ca-ES" dirty="0"/>
              <a:t>Variable manipulada Y o MV</a:t>
            </a:r>
          </a:p>
          <a:p>
            <a:pPr marL="457200" lvl="1" indent="0">
              <a:buNone/>
            </a:pPr>
            <a:r>
              <a:rPr lang="ca-ES" dirty="0"/>
              <a:t>Variable que pot modificar-se per a influir en la variable regulada</a:t>
            </a:r>
          </a:p>
          <a:p>
            <a:pPr marL="457200" lvl="1" indent="0">
              <a:buNone/>
            </a:pPr>
            <a:r>
              <a:rPr lang="ca-ES" dirty="0"/>
              <a:t>Ex: cremador </a:t>
            </a:r>
            <a:r>
              <a:rPr lang="ca-ES" dirty="0" smtClean="0"/>
              <a:t>de l’escalfador</a:t>
            </a:r>
          </a:p>
          <a:p>
            <a:r>
              <a:rPr lang="ca-ES" dirty="0" smtClean="0"/>
              <a:t>Variable pertorbadora Z o DV:</a:t>
            </a:r>
            <a:endParaRPr lang="ca-ES" dirty="0"/>
          </a:p>
          <a:p>
            <a:pPr marL="457200" lvl="1" indent="0">
              <a:buNone/>
            </a:pPr>
            <a:r>
              <a:rPr lang="ca-ES" dirty="0" smtClean="0"/>
              <a:t>Qualsevol variable que pot produir canvis en la variable controlada </a:t>
            </a:r>
          </a:p>
          <a:p>
            <a:pPr marL="457200" lvl="1" indent="0">
              <a:buNone/>
            </a:pPr>
            <a:r>
              <a:rPr lang="ca-ES" dirty="0" smtClean="0"/>
              <a:t>Ex: Internes: envelliment o deteriorament de l’equip</a:t>
            </a:r>
          </a:p>
          <a:p>
            <a:pPr marL="457200" lvl="1" indent="0">
              <a:buNone/>
            </a:pPr>
            <a:r>
              <a:rPr lang="ca-ES" dirty="0"/>
              <a:t>	</a:t>
            </a:r>
            <a:r>
              <a:rPr lang="ca-ES" dirty="0" smtClean="0"/>
              <a:t>Externes: obrir una finestra</a:t>
            </a:r>
          </a:p>
          <a:p>
            <a:pPr marL="457200" lvl="1" indent="0">
              <a:buNone/>
            </a:pPr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2698218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5</a:t>
            </a:fld>
            <a:endParaRPr lang="ca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</p:spPr>
        <p:txBody>
          <a:bodyPr/>
          <a:lstStyle/>
          <a:p>
            <a:r>
              <a:rPr lang="ca-ES" dirty="0" smtClean="0"/>
              <a:t>Terminologia bàsica</a:t>
            </a:r>
            <a:endParaRPr lang="ca-ES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5194920" cy="4641379"/>
          </a:xfrm>
        </p:spPr>
        <p:txBody>
          <a:bodyPr/>
          <a:lstStyle/>
          <a:p>
            <a:r>
              <a:rPr lang="ca-ES" dirty="0"/>
              <a:t>Variable de referència W o set </a:t>
            </a:r>
            <a:r>
              <a:rPr lang="ca-ES" dirty="0" err="1"/>
              <a:t>point</a:t>
            </a:r>
            <a:r>
              <a:rPr lang="ca-ES" dirty="0"/>
              <a:t> SP</a:t>
            </a:r>
          </a:p>
          <a:p>
            <a:pPr marL="457200" lvl="1" indent="0">
              <a:buNone/>
            </a:pPr>
            <a:r>
              <a:rPr lang="ca-ES" dirty="0"/>
              <a:t>Valor desitjable de la variable regulada</a:t>
            </a:r>
          </a:p>
          <a:p>
            <a:pPr marL="457200" lvl="1" indent="0">
              <a:buNone/>
            </a:pPr>
            <a:r>
              <a:rPr lang="ca-ES" dirty="0"/>
              <a:t>Ex: 22</a:t>
            </a:r>
            <a:r>
              <a:rPr lang="ca-ES" dirty="0">
                <a:cs typeface="Calibri"/>
              </a:rPr>
              <a:t>⁰C</a:t>
            </a:r>
          </a:p>
          <a:p>
            <a:r>
              <a:rPr lang="ca-ES" dirty="0" smtClean="0"/>
              <a:t>Desviació </a:t>
            </a:r>
            <a:r>
              <a:rPr lang="ca-ES" dirty="0" err="1" smtClean="0"/>
              <a:t>x</a:t>
            </a:r>
            <a:r>
              <a:rPr lang="ca-ES" baseline="-25000" dirty="0" err="1" smtClean="0"/>
              <a:t>d</a:t>
            </a:r>
            <a:r>
              <a:rPr lang="ca-ES" dirty="0" smtClean="0"/>
              <a:t> o error: </a:t>
            </a:r>
          </a:p>
          <a:p>
            <a:pPr marL="457200" lvl="1" indent="0">
              <a:buNone/>
            </a:pPr>
            <a:r>
              <a:rPr lang="ca-ES" dirty="0" smtClean="0"/>
              <a:t>Resultat de comparar la variable de referència i la variable regulada, e= W-x</a:t>
            </a:r>
          </a:p>
          <a:p>
            <a:pPr marL="457200" lvl="1" indent="0">
              <a:buNone/>
            </a:pPr>
            <a:endParaRPr lang="ca-E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543" y="2060848"/>
            <a:ext cx="350492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887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Tipus llaços de control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41379"/>
          </a:xfrm>
        </p:spPr>
        <p:txBody>
          <a:bodyPr/>
          <a:lstStyle/>
          <a:p>
            <a:r>
              <a:rPr lang="ca-ES" dirty="0" smtClean="0"/>
              <a:t>Llaç de control obert:</a:t>
            </a:r>
          </a:p>
          <a:p>
            <a:pPr lvl="1"/>
            <a:r>
              <a:rPr lang="ca-ES" dirty="0" smtClean="0"/>
              <a:t>La variable controlada, CV, no es compara amb la variable de referència, SP</a:t>
            </a:r>
          </a:p>
          <a:p>
            <a:pPr lvl="1"/>
            <a:r>
              <a:rPr lang="ca-ES" dirty="0" smtClean="0"/>
              <a:t>A cada entrada de referència li correspon una condició operativa fixa</a:t>
            </a:r>
          </a:p>
          <a:p>
            <a:pPr lvl="1"/>
            <a:r>
              <a:rPr lang="ca-ES" dirty="0" smtClean="0"/>
              <a:t>L’exactitud de sortida del sistema dependrà d’un calibratge correcte</a:t>
            </a:r>
          </a:p>
          <a:p>
            <a:pPr lvl="1"/>
            <a:r>
              <a:rPr lang="ca-ES" dirty="0" smtClean="0"/>
              <a:t>Les pertorbacions provocaran errors importants en la sortida del sistema de control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852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7</a:t>
            </a:fld>
            <a:endParaRPr lang="ca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</p:spPr>
        <p:txBody>
          <a:bodyPr/>
          <a:lstStyle/>
          <a:p>
            <a:r>
              <a:rPr lang="ca-ES" dirty="0" smtClean="0"/>
              <a:t>Tipus llaços de control</a:t>
            </a:r>
            <a:endParaRPr lang="ca-ES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41379"/>
          </a:xfrm>
        </p:spPr>
        <p:txBody>
          <a:bodyPr/>
          <a:lstStyle/>
          <a:p>
            <a:r>
              <a:rPr lang="ca-ES" dirty="0" smtClean="0"/>
              <a:t>Llaç de control obert:</a:t>
            </a:r>
          </a:p>
          <a:p>
            <a:pPr marL="457200" lvl="1" indent="0">
              <a:buNone/>
            </a:pPr>
            <a:r>
              <a:rPr lang="ca-ES" dirty="0" smtClean="0"/>
              <a:t>Exemple: la rentadora, CV: neteja de la roba</a:t>
            </a:r>
          </a:p>
          <a:p>
            <a:pPr marL="457200" lvl="1" indent="0">
              <a:buNone/>
            </a:pPr>
            <a:r>
              <a:rPr lang="ca-ES" dirty="0" smtClean="0"/>
              <a:t>Tot depèn d’un cicle de rentat (t-T) programat per l’usuari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83" y="3356992"/>
            <a:ext cx="574503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711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8</a:t>
            </a:fld>
            <a:endParaRPr lang="ca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</p:spPr>
        <p:txBody>
          <a:bodyPr/>
          <a:lstStyle/>
          <a:p>
            <a:r>
              <a:rPr lang="ca-ES" dirty="0" smtClean="0"/>
              <a:t>Tipus llaços de control</a:t>
            </a:r>
            <a:endParaRPr lang="ca-ES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41379"/>
          </a:xfrm>
        </p:spPr>
        <p:txBody>
          <a:bodyPr/>
          <a:lstStyle/>
          <a:p>
            <a:r>
              <a:rPr lang="ca-ES" dirty="0" smtClean="0"/>
              <a:t>Llaç de control tancat o control realimentat:</a:t>
            </a:r>
          </a:p>
          <a:p>
            <a:pPr lvl="1"/>
            <a:r>
              <a:rPr lang="ca-ES" dirty="0" smtClean="0"/>
              <a:t>Es compara variable controlada i variable referent</a:t>
            </a:r>
          </a:p>
          <a:p>
            <a:pPr lvl="1"/>
            <a:r>
              <a:rPr lang="ca-ES" dirty="0" smtClean="0"/>
              <a:t>Es calcula l’error, i s’envia un senyal a l’actuador perquè l’error sigui minimitzat (e=0)</a:t>
            </a:r>
          </a:p>
          <a:p>
            <a:pPr lvl="1"/>
            <a:r>
              <a:rPr lang="ca-ES" dirty="0" smtClean="0"/>
              <a:t>Típic en planta química</a:t>
            </a:r>
          </a:p>
          <a:p>
            <a:pPr lvl="1"/>
            <a:r>
              <a:rPr lang="ca-ES" dirty="0" smtClean="0"/>
              <a:t>Permet tractar les pertorbacions</a:t>
            </a:r>
          </a:p>
          <a:p>
            <a:pPr lvl="1"/>
            <a:r>
              <a:rPr lang="ca-ES" dirty="0" smtClean="0"/>
              <a:t>Estabilitat del sistema i controlador ben ajustat</a:t>
            </a:r>
          </a:p>
        </p:txBody>
      </p:sp>
    </p:spTree>
    <p:extLst>
      <p:ext uri="{BB962C8B-B14F-4D97-AF65-F5344CB8AC3E}">
        <p14:creationId xmlns:p14="http://schemas.microsoft.com/office/powerpoint/2010/main" val="574617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6442-6013-462A-8058-E7C5D7FF3F7D}" type="slidenum">
              <a:rPr lang="ca-ES" smtClean="0"/>
              <a:pPr>
                <a:defRPr/>
              </a:pPr>
              <a:t>9</a:t>
            </a:fld>
            <a:endParaRPr lang="ca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</p:spPr>
        <p:txBody>
          <a:bodyPr/>
          <a:lstStyle/>
          <a:p>
            <a:r>
              <a:rPr lang="ca-ES" dirty="0" smtClean="0"/>
              <a:t>Tipus llaços de control</a:t>
            </a:r>
            <a:endParaRPr lang="ca-ES" dirty="0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41379"/>
          </a:xfrm>
        </p:spPr>
        <p:txBody>
          <a:bodyPr/>
          <a:lstStyle/>
          <a:p>
            <a:r>
              <a:rPr lang="ca-ES" dirty="0" smtClean="0"/>
              <a:t>Llaç de control tancat:</a:t>
            </a:r>
          </a:p>
          <a:p>
            <a:pPr marL="457200" lvl="1" indent="0">
              <a:buNone/>
            </a:pPr>
            <a:endParaRPr lang="ca-E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54" y="2276872"/>
            <a:ext cx="776577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5484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6910</TotalTime>
  <Words>472</Words>
  <Application>Microsoft Office PowerPoint</Application>
  <PresentationFormat>Presentación en pantalla (4:3)</PresentationFormat>
  <Paragraphs>89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LLAÇ DE CONTROL</vt:lpstr>
      <vt:lpstr>Llaç de control</vt:lpstr>
      <vt:lpstr>Terminologia bàsica</vt:lpstr>
      <vt:lpstr>Terminologia bàsica</vt:lpstr>
      <vt:lpstr>Terminologia bàsica</vt:lpstr>
      <vt:lpstr>Tipus llaços de control</vt:lpstr>
      <vt:lpstr>Tipus llaços de control</vt:lpstr>
      <vt:lpstr>Tipus llaços de control</vt:lpstr>
      <vt:lpstr>Tipus llaços de control</vt:lpstr>
      <vt:lpstr>Elements d’un llaç de control</vt:lpstr>
      <vt:lpstr>Elements d’un llaç de control</vt:lpstr>
      <vt:lpstr>Elements d’un llaç de control</vt:lpstr>
      <vt:lpstr>Elements d’un llaç de control</vt:lpstr>
      <vt:lpstr>Elements d’un llaç de control</vt:lpstr>
      <vt:lpstr>Elements d’un llaç de control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Carme Rigau Caballé</dc:creator>
  <cp:lastModifiedBy>user</cp:lastModifiedBy>
  <cp:revision>388</cp:revision>
  <cp:lastPrinted>2016-12-19T11:19:11Z</cp:lastPrinted>
  <dcterms:created xsi:type="dcterms:W3CDTF">2013-01-22T18:50:13Z</dcterms:created>
  <dcterms:modified xsi:type="dcterms:W3CDTF">2017-03-27T16:44:14Z</dcterms:modified>
</cp:coreProperties>
</file>