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6" autoAdjust="0"/>
    <p:restoredTop sz="94660"/>
  </p:normalViewPr>
  <p:slideViewPr>
    <p:cSldViewPr snapToGrid="0">
      <p:cViewPr varScale="1">
        <p:scale>
          <a:sx n="63" d="100"/>
          <a:sy n="63" d="100"/>
        </p:scale>
        <p:origin x="-138" y="-3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dirty="0"/>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11/24/2016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11/24/2016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dirty="0"/>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11/24/2016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D98e_BKUYVE"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VQa2Q-Wnsw"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mrJDzqIkzo"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F95y80Toi14"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VhlAJd67rFA"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U5ie0BOa38"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Azqv9khGsE"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ZlrFMmGs_NI" TargetMode="External"/><Relationship Id="rId1" Type="http://schemas.openxmlformats.org/officeDocument/2006/relationships/slideLayout" Target="../slideLayouts/slideLayout7.xml"/><Relationship Id="rId4" Type="http://schemas.openxmlformats.org/officeDocument/2006/relationships/hyperlink" Target="https://www.youtube.com/watch?v=VQrBKpngvi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AC960OxzZU"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F-nmNm08no"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_N_n9nr-H-E"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64235" y="758952"/>
            <a:ext cx="11094720" cy="3566160"/>
          </a:xfrm>
        </p:spPr>
        <p:txBody>
          <a:bodyPr/>
          <a:lstStyle/>
          <a:p>
            <a:pPr algn="ctr"/>
            <a:r>
              <a:rPr lang="ca-ES" dirty="0"/>
              <a:t>ELEMENTS DE TRANSPORT: </a:t>
            </a:r>
            <a:br>
              <a:rPr lang="ca-ES" dirty="0"/>
            </a:br>
            <a:r>
              <a:rPr lang="ca-ES" dirty="0"/>
              <a:t>vàlvules</a:t>
            </a:r>
          </a:p>
        </p:txBody>
      </p:sp>
      <p:sp>
        <p:nvSpPr>
          <p:cNvPr id="3" name="Subtítulo 2"/>
          <p:cNvSpPr>
            <a:spLocks noGrp="1"/>
          </p:cNvSpPr>
          <p:nvPr>
            <p:ph type="subTitle" idx="1"/>
          </p:nvPr>
        </p:nvSpPr>
        <p:spPr>
          <a:xfrm>
            <a:off x="1100051" y="4455620"/>
            <a:ext cx="10058400" cy="1748232"/>
          </a:xfrm>
        </p:spPr>
        <p:txBody>
          <a:bodyPr>
            <a:normAutofit fontScale="92500" lnSpcReduction="10000"/>
          </a:bodyPr>
          <a:lstStyle/>
          <a:p>
            <a:pPr algn="ctr"/>
            <a:r>
              <a:rPr lang="ca-ES" b="1" dirty="0"/>
              <a:t>MP02_Transport de sòlids i fluids </a:t>
            </a:r>
          </a:p>
          <a:p>
            <a:pPr algn="ctr"/>
            <a:r>
              <a:rPr lang="ca-ES" b="1" dirty="0"/>
              <a:t>UF1_Transport de líquids </a:t>
            </a:r>
          </a:p>
          <a:p>
            <a:pPr algn="ctr"/>
            <a:r>
              <a:rPr lang="ca-ES" b="1" dirty="0"/>
              <a:t>NF1_Control i transport de fluids </a:t>
            </a:r>
          </a:p>
          <a:p>
            <a:pPr algn="ctr"/>
            <a:r>
              <a:rPr lang="ca-ES" b="1" dirty="0"/>
              <a:t>A1.3_Transport de líquids </a:t>
            </a:r>
          </a:p>
          <a:p>
            <a:endParaRPr lang="ca-ES" dirty="0"/>
          </a:p>
        </p:txBody>
      </p:sp>
    </p:spTree>
    <p:extLst>
      <p:ext uri="{BB962C8B-B14F-4D97-AF65-F5344CB8AC3E}">
        <p14:creationId xmlns:p14="http://schemas.microsoft.com/office/powerpoint/2010/main" val="360115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636242054"/>
              </p:ext>
            </p:extLst>
          </p:nvPr>
        </p:nvGraphicFramePr>
        <p:xfrm>
          <a:off x="436097" y="227297"/>
          <a:ext cx="11183816" cy="5308340"/>
        </p:xfrm>
        <a:graphic>
          <a:graphicData uri="http://schemas.openxmlformats.org/drawingml/2006/table">
            <a:tbl>
              <a:tblPr firstRow="1" bandRow="1">
                <a:tableStyleId>{5C22544A-7EE6-4342-B048-85BDC9FD1C3A}</a:tableStyleId>
              </a:tblPr>
              <a:tblGrid>
                <a:gridCol w="2771337">
                  <a:extLst>
                    <a:ext uri="{9D8B030D-6E8A-4147-A177-3AD203B41FA5}">
                      <a16:colId xmlns:a16="http://schemas.microsoft.com/office/drawing/2014/main" xmlns="" val="967574855"/>
                    </a:ext>
                  </a:extLst>
                </a:gridCol>
                <a:gridCol w="3334043">
                  <a:extLst>
                    <a:ext uri="{9D8B030D-6E8A-4147-A177-3AD203B41FA5}">
                      <a16:colId xmlns:a16="http://schemas.microsoft.com/office/drawing/2014/main" xmlns="" val="527500863"/>
                    </a:ext>
                  </a:extLst>
                </a:gridCol>
                <a:gridCol w="2630658">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 DE</a:t>
                      </a:r>
                      <a:r>
                        <a:rPr lang="ca-ES" baseline="0" dirty="0"/>
                        <a:t> BOLA</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Formada per un cos i una bola rotatòria foradada </a:t>
                      </a:r>
                    </a:p>
                    <a:p>
                      <a:pPr marL="285750" indent="-285750" algn="l">
                        <a:buFont typeface="Arial" panose="020B0604020202020204" pitchFamily="34" charset="0"/>
                        <a:buChar char="•"/>
                      </a:pPr>
                      <a:r>
                        <a:rPr lang="ca-ES" dirty="0"/>
                        <a:t>Gira entre els seus</a:t>
                      </a:r>
                      <a:r>
                        <a:rPr lang="ca-ES" baseline="0" dirty="0"/>
                        <a:t> seients elàstics permetent una conducció del fluid en la posició oberta </a:t>
                      </a:r>
                    </a:p>
                    <a:p>
                      <a:pPr marL="285750" indent="-285750" algn="l">
                        <a:buFont typeface="Arial" panose="020B0604020202020204" pitchFamily="34" charset="0"/>
                        <a:buChar char="•"/>
                      </a:pPr>
                      <a:r>
                        <a:rPr lang="ca-ES" baseline="0" dirty="0"/>
                        <a:t>La bola és un obturador esfèric perforat que pot girar al voltant de l’eix i dins del cos al moure la palanca </a:t>
                      </a:r>
                      <a:endParaRPr lang="ca-ES" dirty="0"/>
                    </a:p>
                  </a:txBody>
                  <a:tcPr/>
                </a:tc>
                <a:tc>
                  <a:txBody>
                    <a:bodyPr/>
                    <a:lstStyle/>
                    <a:p>
                      <a:pPr marL="285750" indent="-285750" algn="l">
                        <a:buFont typeface="Arial" panose="020B0604020202020204" pitchFamily="34" charset="0"/>
                        <a:buChar char="•"/>
                      </a:pPr>
                      <a:r>
                        <a:rPr lang="ca-ES" dirty="0"/>
                        <a:t>Té un</a:t>
                      </a:r>
                      <a:r>
                        <a:rPr lang="ca-ES" baseline="0" dirty="0"/>
                        <a:t> accionament ràpid </a:t>
                      </a:r>
                    </a:p>
                    <a:p>
                      <a:pPr marL="285750" indent="-285750" algn="l">
                        <a:buFont typeface="Arial" panose="020B0604020202020204" pitchFamily="34" charset="0"/>
                        <a:buChar char="•"/>
                      </a:pPr>
                      <a:r>
                        <a:rPr lang="ca-ES" baseline="0" dirty="0"/>
                        <a:t>Es pot accionar freqüentment </a:t>
                      </a:r>
                    </a:p>
                    <a:p>
                      <a:pPr marL="285750" indent="-285750" algn="l">
                        <a:buFont typeface="Arial" panose="020B0604020202020204" pitchFamily="34" charset="0"/>
                        <a:buChar char="•"/>
                      </a:pPr>
                      <a:r>
                        <a:rPr lang="ca-ES" baseline="0" dirty="0"/>
                        <a:t>En posició totalment oberta té poques pèrdues de càrrega </a:t>
                      </a:r>
                    </a:p>
                    <a:p>
                      <a:pPr marL="285750" indent="-285750" algn="l">
                        <a:buFont typeface="Arial" panose="020B0604020202020204" pitchFamily="34" charset="0"/>
                        <a:buChar char="•"/>
                      </a:pPr>
                      <a:r>
                        <a:rPr lang="ca-ES" baseline="0" dirty="0"/>
                        <a:t>Es pot utilitzar per grans cabals </a:t>
                      </a:r>
                    </a:p>
                    <a:p>
                      <a:pPr marL="285750" indent="-285750" algn="l">
                        <a:buFont typeface="Arial" panose="020B0604020202020204" pitchFamily="34" charset="0"/>
                        <a:buChar char="•"/>
                      </a:pPr>
                      <a:r>
                        <a:rPr lang="ca-ES" baseline="0" dirty="0"/>
                        <a:t>No necessita gaire manteniment</a:t>
                      </a:r>
                    </a:p>
                    <a:p>
                      <a:pPr marL="285750" indent="-285750" algn="l">
                        <a:buFont typeface="Arial" panose="020B0604020202020204" pitchFamily="34" charset="0"/>
                        <a:buChar char="•"/>
                      </a:pPr>
                      <a:r>
                        <a:rPr lang="ca-ES" baseline="0" dirty="0"/>
                        <a:t>Es pot utilitzar en fluids corrosius, amb sòlids amb suspensió o líquids pastosos</a:t>
                      </a:r>
                    </a:p>
                    <a:p>
                      <a:pPr marL="285750" indent="-285750" algn="l">
                        <a:buFont typeface="Arial" panose="020B0604020202020204" pitchFamily="34" charset="0"/>
                        <a:buChar char="•"/>
                      </a:pPr>
                      <a:r>
                        <a:rPr lang="ca-ES" baseline="0" dirty="0"/>
                        <a:t>No necessiten lubricació </a:t>
                      </a:r>
                    </a:p>
                    <a:p>
                      <a:pPr marL="285750" indent="-285750" algn="l">
                        <a:buFont typeface="Arial" panose="020B0604020202020204" pitchFamily="34" charset="0"/>
                        <a:buChar char="•"/>
                      </a:pPr>
                      <a:r>
                        <a:rPr lang="ca-ES" baseline="0" dirty="0"/>
                        <a:t>Tenen baix cost</a:t>
                      </a:r>
                    </a:p>
                    <a:p>
                      <a:pPr marL="285750" indent="-285750" algn="l">
                        <a:buFont typeface="Arial" panose="020B0604020202020204" pitchFamily="34" charset="0"/>
                        <a:buChar char="•"/>
                      </a:pPr>
                      <a:r>
                        <a:rPr lang="ca-ES" baseline="0" dirty="0"/>
                        <a:t>Tancament bastant hermètic</a:t>
                      </a:r>
                      <a:endParaRPr lang="ca-ES" dirty="0"/>
                    </a:p>
                  </a:txBody>
                  <a:tcPr/>
                </a:tc>
                <a:tc>
                  <a:txBody>
                    <a:bodyPr/>
                    <a:lstStyle/>
                    <a:p>
                      <a:pPr marL="285750" indent="-285750" algn="l">
                        <a:buFont typeface="Arial" panose="020B0604020202020204" pitchFamily="34" charset="0"/>
                        <a:buChar char="•"/>
                      </a:pPr>
                      <a:r>
                        <a:rPr lang="ca-ES" baseline="0" dirty="0"/>
                        <a:t>No tenen bones característiques per la regulació</a:t>
                      </a:r>
                    </a:p>
                    <a:p>
                      <a:pPr marL="285750" indent="-285750" algn="l">
                        <a:buFont typeface="Arial" panose="020B0604020202020204" pitchFamily="34" charset="0"/>
                        <a:buChar char="•"/>
                      </a:pPr>
                      <a:r>
                        <a:rPr lang="ca-ES" baseline="0" dirty="0"/>
                        <a:t>Necessiten molta força per accionar-les </a:t>
                      </a:r>
                    </a:p>
                    <a:p>
                      <a:pPr marL="285750" indent="-285750" algn="l">
                        <a:buFont typeface="Arial" panose="020B0604020202020204" pitchFamily="34" charset="0"/>
                        <a:buChar char="•"/>
                      </a:pPr>
                      <a:r>
                        <a:rPr lang="ca-ES" baseline="0" dirty="0"/>
                        <a:t>Poden produir cavitació</a:t>
                      </a:r>
                    </a:p>
                    <a:p>
                      <a:pPr marL="285750" indent="-285750" algn="l">
                        <a:buFont typeface="Arial" panose="020B0604020202020204" pitchFamily="34" charset="0"/>
                        <a:buChar char="•"/>
                      </a:pPr>
                      <a:r>
                        <a:rPr lang="ca-ES" baseline="0" dirty="0"/>
                        <a:t>El seien i l’estopada es poden desgastar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4" name="Imagen 3"/>
          <p:cNvPicPr>
            <a:picLocks noChangeAspect="1"/>
          </p:cNvPicPr>
          <p:nvPr/>
        </p:nvPicPr>
        <p:blipFill rotWithShape="1">
          <a:blip r:embed="rId2"/>
          <a:srcRect l="13505" t="12575" r="49541" b="19380"/>
          <a:stretch/>
        </p:blipFill>
        <p:spPr>
          <a:xfrm rot="5400000">
            <a:off x="9326882" y="2377439"/>
            <a:ext cx="2421950" cy="2504049"/>
          </a:xfrm>
          <a:prstGeom prst="rect">
            <a:avLst/>
          </a:prstGeom>
        </p:spPr>
      </p:pic>
      <p:sp>
        <p:nvSpPr>
          <p:cNvPr id="5" name="CuadroTexto 4"/>
          <p:cNvSpPr txBox="1"/>
          <p:nvPr/>
        </p:nvSpPr>
        <p:spPr>
          <a:xfrm>
            <a:off x="773723" y="5767754"/>
            <a:ext cx="5922499" cy="646331"/>
          </a:xfrm>
          <a:prstGeom prst="rect">
            <a:avLst/>
          </a:prstGeom>
          <a:noFill/>
        </p:spPr>
        <p:txBody>
          <a:bodyPr wrap="square" rtlCol="0">
            <a:spAutoFit/>
          </a:bodyPr>
          <a:lstStyle/>
          <a:p>
            <a:r>
              <a:rPr lang="ca-ES" dirty="0">
                <a:hlinkClick r:id="rId3"/>
              </a:rPr>
              <a:t>https://www.youtube.com/watch?v=D98e_BKUYVE</a:t>
            </a:r>
            <a:endParaRPr lang="ca-ES" dirty="0"/>
          </a:p>
          <a:p>
            <a:endParaRPr lang="ca-ES" dirty="0"/>
          </a:p>
        </p:txBody>
      </p:sp>
    </p:spTree>
    <p:extLst>
      <p:ext uri="{BB962C8B-B14F-4D97-AF65-F5344CB8AC3E}">
        <p14:creationId xmlns:p14="http://schemas.microsoft.com/office/powerpoint/2010/main" val="2755210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64795986"/>
              </p:ext>
            </p:extLst>
          </p:nvPr>
        </p:nvGraphicFramePr>
        <p:xfrm>
          <a:off x="436097" y="227297"/>
          <a:ext cx="11183816" cy="475970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2743200">
                  <a:extLst>
                    <a:ext uri="{9D8B030D-6E8A-4147-A177-3AD203B41FA5}">
                      <a16:colId xmlns:a16="http://schemas.microsoft.com/office/drawing/2014/main" xmlns="" val="527500863"/>
                    </a:ext>
                  </a:extLst>
                </a:gridCol>
                <a:gridCol w="2630658">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 DE</a:t>
                      </a:r>
                      <a:r>
                        <a:rPr lang="ca-ES" baseline="0" dirty="0"/>
                        <a:t> GLOBUS AMB MANXA </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Tenen el mateix funcionament,</a:t>
                      </a:r>
                      <a:r>
                        <a:rPr lang="ca-ES" baseline="0" dirty="0"/>
                        <a:t> però es caracteritzen per disposar d’una manxa metàl·lica per el seu millor segellament o estanquitat </a:t>
                      </a:r>
                    </a:p>
                    <a:p>
                      <a:pPr marL="285750" indent="-285750" algn="l">
                        <a:buFont typeface="Arial" panose="020B0604020202020204" pitchFamily="34" charset="0"/>
                        <a:buChar char="•"/>
                      </a:pPr>
                      <a:r>
                        <a:rPr lang="ca-ES" baseline="0" dirty="0"/>
                        <a:t>La seva funció és formar una barrera entre l’obturador i la unió del cos i de la tapa de la vàlvula</a:t>
                      </a:r>
                      <a:endParaRPr lang="ca-ES" dirty="0"/>
                    </a:p>
                  </a:txBody>
                  <a:tcPr/>
                </a:tc>
                <a:tc>
                  <a:txBody>
                    <a:bodyPr/>
                    <a:lstStyle/>
                    <a:p>
                      <a:pPr marL="285750" indent="-285750" algn="l">
                        <a:buFont typeface="Arial" panose="020B0604020202020204" pitchFamily="34" charset="0"/>
                        <a:buChar char="•"/>
                      </a:pPr>
                      <a:r>
                        <a:rPr lang="ca-ES" dirty="0"/>
                        <a:t>Té una estanquitat absoluta</a:t>
                      </a:r>
                      <a:r>
                        <a:rPr lang="ca-ES" baseline="0" dirty="0"/>
                        <a:t> </a:t>
                      </a:r>
                    </a:p>
                    <a:p>
                      <a:pPr marL="285750" indent="-285750" algn="l">
                        <a:buFont typeface="Arial" panose="020B0604020202020204" pitchFamily="34" charset="0"/>
                        <a:buChar char="•"/>
                      </a:pPr>
                      <a:r>
                        <a:rPr lang="ca-ES" baseline="0" dirty="0"/>
                        <a:t>Elimita les pèrdues per fugues </a:t>
                      </a:r>
                    </a:p>
                    <a:p>
                      <a:pPr marL="285750" indent="-285750" algn="l">
                        <a:buFont typeface="Arial" panose="020B0604020202020204" pitchFamily="34" charset="0"/>
                        <a:buChar char="•"/>
                      </a:pPr>
                      <a:r>
                        <a:rPr lang="ca-ES" baseline="0" dirty="0"/>
                        <a:t>No necessita manteniment</a:t>
                      </a:r>
                    </a:p>
                    <a:p>
                      <a:pPr marL="285750" indent="-285750" algn="l">
                        <a:buFont typeface="Arial" panose="020B0604020202020204" pitchFamily="34" charset="0"/>
                        <a:buChar char="•"/>
                      </a:pPr>
                      <a:r>
                        <a:rPr lang="ca-ES" baseline="0" dirty="0"/>
                        <a:t>Es por utilitzar per les vàlvules de regulació o obri i tancament absolut </a:t>
                      </a:r>
                    </a:p>
                    <a:p>
                      <a:pPr marL="285750" indent="-285750" algn="l">
                        <a:buFont typeface="Arial" panose="020B0604020202020204" pitchFamily="34" charset="0"/>
                        <a:buChar char="•"/>
                      </a:pPr>
                      <a:r>
                        <a:rPr lang="ca-ES" baseline="0" dirty="0"/>
                        <a:t>Molt útil per fluids tòxics, radioactius, inflamables o explosius </a:t>
                      </a:r>
                      <a:endParaRPr lang="ca-ES" dirty="0"/>
                    </a:p>
                  </a:txBody>
                  <a:tcPr/>
                </a:tc>
                <a:tc>
                  <a:txBody>
                    <a:bodyPr/>
                    <a:lstStyle/>
                    <a:p>
                      <a:pPr marL="285750" indent="-285750" algn="l">
                        <a:buFont typeface="Arial" panose="020B0604020202020204" pitchFamily="34" charset="0"/>
                        <a:buChar char="•"/>
                      </a:pPr>
                      <a:r>
                        <a:rPr lang="ca-ES" baseline="0" dirty="0"/>
                        <a:t>La manxa és el punt més dèbil del sistema</a:t>
                      </a:r>
                    </a:p>
                    <a:p>
                      <a:pPr marL="285750" indent="-285750" algn="l">
                        <a:buFont typeface="Arial" panose="020B0604020202020204" pitchFamily="34" charset="0"/>
                        <a:buChar char="•"/>
                      </a:pPr>
                      <a:r>
                        <a:rPr lang="ca-ES" baseline="0" dirty="0"/>
                        <a:t>Té una duració variable, en funció del seu disseny</a:t>
                      </a:r>
                    </a:p>
                    <a:p>
                      <a:pPr marL="285750" indent="-285750" algn="l">
                        <a:buFont typeface="Arial" panose="020B0604020202020204" pitchFamily="34" charset="0"/>
                        <a:buChar char="•"/>
                      </a:pPr>
                      <a:r>
                        <a:rPr lang="ca-ES" baseline="0" dirty="0"/>
                        <a:t>La pressió i la temperatura màxima estan limitades per el disseny de la molla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l="22399" t="15921" r="27994" b="8225"/>
          <a:stretch/>
        </p:blipFill>
        <p:spPr>
          <a:xfrm rot="5400000">
            <a:off x="8901255" y="1929155"/>
            <a:ext cx="3541127" cy="3040362"/>
          </a:xfrm>
          <a:prstGeom prst="rect">
            <a:avLst/>
          </a:prstGeom>
        </p:spPr>
      </p:pic>
    </p:spTree>
    <p:extLst>
      <p:ext uri="{BB962C8B-B14F-4D97-AF65-F5344CB8AC3E}">
        <p14:creationId xmlns:p14="http://schemas.microsoft.com/office/powerpoint/2010/main" val="3818832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983768647"/>
              </p:ext>
            </p:extLst>
          </p:nvPr>
        </p:nvGraphicFramePr>
        <p:xfrm>
          <a:off x="436097" y="227297"/>
          <a:ext cx="11183816" cy="503402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2743200">
                  <a:extLst>
                    <a:ext uri="{9D8B030D-6E8A-4147-A177-3AD203B41FA5}">
                      <a16:colId xmlns:a16="http://schemas.microsoft.com/office/drawing/2014/main" xmlns="" val="527500863"/>
                    </a:ext>
                  </a:extLst>
                </a:gridCol>
                <a:gridCol w="2630658">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ELECTROVÀLVULES</a:t>
                      </a:r>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Permet el pas</a:t>
                      </a:r>
                      <a:r>
                        <a:rPr lang="ca-ES" baseline="0" dirty="0"/>
                        <a:t> del fluid al aplicar-li corrent elèctric</a:t>
                      </a:r>
                    </a:p>
                    <a:p>
                      <a:pPr marL="285750" indent="-285750" algn="l">
                        <a:buFont typeface="Arial" panose="020B0604020202020204" pitchFamily="34" charset="0"/>
                        <a:buChar char="•"/>
                      </a:pPr>
                      <a:r>
                        <a:rPr lang="ca-ES" baseline="0" dirty="0"/>
                        <a:t>Formada per una vàlvula amb diafragma, una molla i un solenoide </a:t>
                      </a:r>
                    </a:p>
                    <a:p>
                      <a:pPr marL="285750" indent="-285750" algn="l">
                        <a:buFont typeface="Arial" panose="020B0604020202020204" pitchFamily="34" charset="0"/>
                        <a:buChar char="•"/>
                      </a:pPr>
                      <a:r>
                        <a:rPr lang="ca-ES" baseline="0" dirty="0"/>
                        <a:t>Quan no passa electricitat pel solenoide, el diafragma, que és elàstic, es troba tancat degut a que a sobre d’aquest hi ha una molla que l’empeny cap avall no amb molta força, ja que no depèn d’ell per continuar tancat</a:t>
                      </a:r>
                    </a:p>
                  </a:txBody>
                  <a:tcPr/>
                </a:tc>
                <a:tc>
                  <a:txBody>
                    <a:bodyPr/>
                    <a:lstStyle/>
                    <a:p>
                      <a:pPr marL="285750" indent="-285750" algn="l">
                        <a:buFont typeface="Arial" panose="020B0604020202020204" pitchFamily="34" charset="0"/>
                        <a:buChar char="•"/>
                      </a:pPr>
                      <a:r>
                        <a:rPr lang="ca-ES" dirty="0"/>
                        <a:t>Es pot utilitzar tant per obertura com per tancament o regulació</a:t>
                      </a:r>
                    </a:p>
                    <a:p>
                      <a:pPr marL="285750" indent="-285750" algn="l">
                        <a:buFont typeface="Arial" panose="020B0604020202020204" pitchFamily="34" charset="0"/>
                        <a:buChar char="•"/>
                      </a:pPr>
                      <a:r>
                        <a:rPr lang="ca-ES" dirty="0"/>
                        <a:t>Regulació molt exacta</a:t>
                      </a:r>
                      <a:r>
                        <a:rPr lang="ca-ES" baseline="0" dirty="0"/>
                        <a:t> </a:t>
                      </a:r>
                    </a:p>
                    <a:p>
                      <a:pPr marL="285750" indent="-285750" algn="l">
                        <a:buFont typeface="Arial" panose="020B0604020202020204" pitchFamily="34" charset="0"/>
                        <a:buChar char="•"/>
                      </a:pPr>
                      <a:r>
                        <a:rPr lang="ca-ES" baseline="0" dirty="0"/>
                        <a:t>No té gaire manteniment</a:t>
                      </a:r>
                    </a:p>
                    <a:p>
                      <a:pPr marL="285750" indent="-285750" algn="l">
                        <a:buFont typeface="Arial" panose="020B0604020202020204" pitchFamily="34" charset="0"/>
                        <a:buChar char="•"/>
                      </a:pPr>
                      <a:r>
                        <a:rPr lang="ca-ES" baseline="0" dirty="0"/>
                        <a:t>L’accionament de la vàlvula es pot controlar a distància </a:t>
                      </a:r>
                    </a:p>
                    <a:p>
                      <a:pPr marL="285750" indent="-285750" algn="l">
                        <a:buFont typeface="Arial" panose="020B0604020202020204" pitchFamily="34" charset="0"/>
                        <a:buChar char="•"/>
                      </a:pPr>
                      <a:r>
                        <a:rPr lang="ca-ES" baseline="0" dirty="0"/>
                        <a:t>Baixa pèrdua de càrrega </a:t>
                      </a:r>
                      <a:endParaRPr lang="ca-ES" dirty="0"/>
                    </a:p>
                  </a:txBody>
                  <a:tcPr/>
                </a:tc>
                <a:tc>
                  <a:txBody>
                    <a:bodyPr/>
                    <a:lstStyle/>
                    <a:p>
                      <a:pPr marL="285750" indent="-285750" algn="l">
                        <a:buFont typeface="Arial" panose="020B0604020202020204" pitchFamily="34" charset="0"/>
                        <a:buChar char="•"/>
                      </a:pPr>
                      <a:r>
                        <a:rPr lang="ca-ES" baseline="0" dirty="0"/>
                        <a:t>Depèn del elements de control</a:t>
                      </a:r>
                    </a:p>
                    <a:p>
                      <a:pPr marL="285750" indent="-285750" algn="l">
                        <a:buFont typeface="Arial" panose="020B0604020202020204" pitchFamily="34" charset="0"/>
                        <a:buChar char="•"/>
                      </a:pPr>
                      <a:r>
                        <a:rPr lang="ca-ES" baseline="0" dirty="0"/>
                        <a:t>Cost alt</a:t>
                      </a:r>
                    </a:p>
                    <a:p>
                      <a:pPr marL="285750" indent="-285750" algn="l">
                        <a:buFont typeface="Arial" panose="020B0604020202020204" pitchFamily="34" charset="0"/>
                        <a:buChar char="•"/>
                      </a:pPr>
                      <a:r>
                        <a:rPr lang="ca-ES" baseline="0" dirty="0"/>
                        <a:t>Bastant delicats per ambients humits o corrosius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t="3874" r="25120" b="18934"/>
          <a:stretch/>
        </p:blipFill>
        <p:spPr>
          <a:xfrm rot="16200000">
            <a:off x="7805139" y="2066131"/>
            <a:ext cx="3038623" cy="5574446"/>
          </a:xfrm>
          <a:prstGeom prst="rect">
            <a:avLst/>
          </a:prstGeom>
        </p:spPr>
      </p:pic>
    </p:spTree>
    <p:extLst>
      <p:ext uri="{BB962C8B-B14F-4D97-AF65-F5344CB8AC3E}">
        <p14:creationId xmlns:p14="http://schemas.microsoft.com/office/powerpoint/2010/main" val="494185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15117015"/>
              </p:ext>
            </p:extLst>
          </p:nvPr>
        </p:nvGraphicFramePr>
        <p:xfrm>
          <a:off x="436097" y="227297"/>
          <a:ext cx="11183816" cy="393674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2743200">
                  <a:extLst>
                    <a:ext uri="{9D8B030D-6E8A-4147-A177-3AD203B41FA5}">
                      <a16:colId xmlns:a16="http://schemas.microsoft.com/office/drawing/2014/main" xmlns="" val="527500863"/>
                    </a:ext>
                  </a:extLst>
                </a:gridCol>
                <a:gridCol w="2630658">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 AMB</a:t>
                      </a:r>
                      <a:r>
                        <a:rPr lang="ca-ES" baseline="0" dirty="0"/>
                        <a:t> BONETE I ALETES </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Variacions de les</a:t>
                      </a:r>
                      <a:r>
                        <a:rPr lang="ca-ES" baseline="0" dirty="0"/>
                        <a:t> vàlvules de comporta o globus </a:t>
                      </a:r>
                    </a:p>
                    <a:p>
                      <a:pPr marL="285750" indent="-285750" algn="l">
                        <a:buFont typeface="Arial" panose="020B0604020202020204" pitchFamily="34" charset="0"/>
                        <a:buChar char="•"/>
                      </a:pPr>
                      <a:r>
                        <a:rPr lang="ca-ES" baseline="0" dirty="0"/>
                        <a:t>Només s’afegeix la forma de </a:t>
                      </a:r>
                      <a:r>
                        <a:rPr lang="ca-ES" baseline="0" dirty="0" err="1"/>
                        <a:t>bonete</a:t>
                      </a:r>
                      <a:r>
                        <a:rPr lang="ca-ES" baseline="0" dirty="0"/>
                        <a:t> perquè el dispositiu pugui treballar a altes temperatures </a:t>
                      </a:r>
                    </a:p>
                    <a:p>
                      <a:pPr marL="285750" indent="-285750" algn="l">
                        <a:buFont typeface="Arial" panose="020B0604020202020204" pitchFamily="34" charset="0"/>
                        <a:buChar char="•"/>
                      </a:pPr>
                      <a:r>
                        <a:rPr lang="ca-ES" baseline="0" dirty="0"/>
                        <a:t>El </a:t>
                      </a:r>
                      <a:r>
                        <a:rPr lang="ca-ES" baseline="0" dirty="0" err="1"/>
                        <a:t>bonete</a:t>
                      </a:r>
                      <a:r>
                        <a:rPr lang="ca-ES" baseline="0" dirty="0"/>
                        <a:t> o tapa serveix per refredar o dispersar la calor de l’empaquetadora  </a:t>
                      </a:r>
                      <a:endParaRPr lang="ca-ES" dirty="0"/>
                    </a:p>
                  </a:txBody>
                  <a:tcPr/>
                </a:tc>
                <a:tc>
                  <a:txBody>
                    <a:bodyPr/>
                    <a:lstStyle/>
                    <a:p>
                      <a:pPr marL="285750" indent="-285750" algn="l">
                        <a:buFont typeface="Arial" panose="020B0604020202020204" pitchFamily="34" charset="0"/>
                        <a:buChar char="•"/>
                      </a:pPr>
                      <a:r>
                        <a:rPr lang="ca-ES" dirty="0"/>
                        <a:t>Treballar</a:t>
                      </a:r>
                      <a:r>
                        <a:rPr lang="ca-ES" baseline="0" dirty="0"/>
                        <a:t> amb fluids d’altes temperatures (majors de 400ºF)</a:t>
                      </a:r>
                      <a:endParaRPr lang="ca-ES" dirty="0"/>
                    </a:p>
                  </a:txBody>
                  <a:tcPr/>
                </a:tc>
                <a:tc>
                  <a:txBody>
                    <a:bodyPr/>
                    <a:lstStyle/>
                    <a:p>
                      <a:pPr marL="285750" indent="-285750" algn="l">
                        <a:buFont typeface="Arial" panose="020B0604020202020204" pitchFamily="34" charset="0"/>
                        <a:buChar char="•"/>
                      </a:pPr>
                      <a:r>
                        <a:rPr lang="ca-ES" baseline="0" dirty="0"/>
                        <a:t>Cost elevat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l="20091" t="16367" r="23135" b="5547"/>
          <a:stretch/>
        </p:blipFill>
        <p:spPr>
          <a:xfrm>
            <a:off x="9425355" y="1690388"/>
            <a:ext cx="1786596" cy="4372788"/>
          </a:xfrm>
          <a:prstGeom prst="rect">
            <a:avLst/>
          </a:prstGeom>
        </p:spPr>
      </p:pic>
    </p:spTree>
    <p:extLst>
      <p:ext uri="{BB962C8B-B14F-4D97-AF65-F5344CB8AC3E}">
        <p14:creationId xmlns:p14="http://schemas.microsoft.com/office/powerpoint/2010/main" val="25849175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020879408"/>
              </p:ext>
            </p:extLst>
          </p:nvPr>
        </p:nvGraphicFramePr>
        <p:xfrm>
          <a:off x="436097" y="227297"/>
          <a:ext cx="11183816" cy="448538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2743200">
                  <a:extLst>
                    <a:ext uri="{9D8B030D-6E8A-4147-A177-3AD203B41FA5}">
                      <a16:colId xmlns:a16="http://schemas.microsoft.com/office/drawing/2014/main" xmlns="" val="527500863"/>
                    </a:ext>
                  </a:extLst>
                </a:gridCol>
                <a:gridCol w="2630658">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 CRIOGÈNICA</a:t>
                      </a:r>
                      <a:r>
                        <a:rPr lang="ca-ES" baseline="0" dirty="0"/>
                        <a:t> </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Per transportar fluids</a:t>
                      </a:r>
                      <a:r>
                        <a:rPr lang="ca-ES" baseline="0" dirty="0"/>
                        <a:t> criogènics </a:t>
                      </a:r>
                    </a:p>
                    <a:p>
                      <a:pPr marL="285750" indent="-285750" algn="l">
                        <a:buFont typeface="Arial" panose="020B0604020202020204" pitchFamily="34" charset="0"/>
                        <a:buChar char="•"/>
                      </a:pPr>
                      <a:r>
                        <a:rPr lang="ca-ES" baseline="0" dirty="0"/>
                        <a:t>Variacions de les vàlvules de comporta, globus o papallona</a:t>
                      </a:r>
                    </a:p>
                    <a:p>
                      <a:pPr marL="285750" indent="-285750" algn="l">
                        <a:buFont typeface="Arial" panose="020B0604020202020204" pitchFamily="34" charset="0"/>
                        <a:buChar char="•"/>
                      </a:pPr>
                      <a:r>
                        <a:rPr lang="ca-ES" baseline="0" dirty="0"/>
                        <a:t>Algunes adaptacions mecàniques per poder adaptar la vàlvula a baixes temperatures </a:t>
                      </a:r>
                    </a:p>
                    <a:p>
                      <a:pPr marL="285750" indent="-285750" algn="l">
                        <a:buFont typeface="Arial" panose="020B0604020202020204" pitchFamily="34" charset="0"/>
                        <a:buChar char="•"/>
                      </a:pPr>
                      <a:r>
                        <a:rPr lang="ca-ES" baseline="0" dirty="0"/>
                        <a:t>El </a:t>
                      </a:r>
                      <a:r>
                        <a:rPr lang="ca-ES" baseline="0" dirty="0" err="1"/>
                        <a:t>bonete</a:t>
                      </a:r>
                      <a:r>
                        <a:rPr lang="ca-ES" baseline="0" dirty="0"/>
                        <a:t> o tapa és allargada (normalment d’acer inoxidable)</a:t>
                      </a:r>
                      <a:endParaRPr lang="ca-ES" dirty="0"/>
                    </a:p>
                  </a:txBody>
                  <a:tcPr/>
                </a:tc>
                <a:tc>
                  <a:txBody>
                    <a:bodyPr/>
                    <a:lstStyle/>
                    <a:p>
                      <a:pPr marL="285750" indent="-285750" algn="l">
                        <a:buFont typeface="Arial" panose="020B0604020202020204" pitchFamily="34" charset="0"/>
                        <a:buChar char="•"/>
                      </a:pPr>
                      <a:r>
                        <a:rPr lang="ca-ES" dirty="0"/>
                        <a:t>Treballar a molt</a:t>
                      </a:r>
                      <a:r>
                        <a:rPr lang="ca-ES" baseline="0" dirty="0"/>
                        <a:t> baixes temperatures</a:t>
                      </a:r>
                    </a:p>
                    <a:p>
                      <a:pPr marL="285750" indent="-285750" algn="l">
                        <a:buFont typeface="Arial" panose="020B0604020202020204" pitchFamily="34" charset="0"/>
                        <a:buChar char="•"/>
                      </a:pPr>
                      <a:r>
                        <a:rPr lang="ca-ES" baseline="0" dirty="0"/>
                        <a:t>Treballar a altres pressions </a:t>
                      </a:r>
                      <a:endParaRPr lang="ca-ES" dirty="0"/>
                    </a:p>
                  </a:txBody>
                  <a:tcPr/>
                </a:tc>
                <a:tc>
                  <a:txBody>
                    <a:bodyPr/>
                    <a:lstStyle/>
                    <a:p>
                      <a:pPr marL="285750" indent="-285750" algn="l">
                        <a:buFont typeface="Arial" panose="020B0604020202020204" pitchFamily="34" charset="0"/>
                        <a:buChar char="•"/>
                      </a:pPr>
                      <a:r>
                        <a:rPr lang="ca-ES" baseline="0" dirty="0"/>
                        <a:t>Cost elevat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sp>
        <p:nvSpPr>
          <p:cNvPr id="3" name="CuadroTexto 2"/>
          <p:cNvSpPr txBox="1"/>
          <p:nvPr/>
        </p:nvSpPr>
        <p:spPr>
          <a:xfrm>
            <a:off x="548640" y="5444197"/>
            <a:ext cx="6105378" cy="646331"/>
          </a:xfrm>
          <a:prstGeom prst="rect">
            <a:avLst/>
          </a:prstGeom>
          <a:noFill/>
        </p:spPr>
        <p:txBody>
          <a:bodyPr wrap="square" rtlCol="0">
            <a:spAutoFit/>
          </a:bodyPr>
          <a:lstStyle/>
          <a:p>
            <a:r>
              <a:rPr lang="ca-ES" dirty="0">
                <a:hlinkClick r:id="rId2"/>
              </a:rPr>
              <a:t>https://www.youtube.com/watch?v=EVQa2Q-Wnsw</a:t>
            </a:r>
            <a:endParaRPr lang="ca-ES" dirty="0"/>
          </a:p>
          <a:p>
            <a:endParaRPr lang="ca-ES" dirty="0"/>
          </a:p>
        </p:txBody>
      </p:sp>
      <p:pic>
        <p:nvPicPr>
          <p:cNvPr id="5" name="Imagen 4"/>
          <p:cNvPicPr>
            <a:picLocks noChangeAspect="1"/>
          </p:cNvPicPr>
          <p:nvPr/>
        </p:nvPicPr>
        <p:blipFill rotWithShape="1">
          <a:blip r:embed="rId3"/>
          <a:srcRect l="2225" t="10791" r="8842" b="14694"/>
          <a:stretch/>
        </p:blipFill>
        <p:spPr>
          <a:xfrm>
            <a:off x="8862646" y="1617784"/>
            <a:ext cx="3151163" cy="4698609"/>
          </a:xfrm>
          <a:prstGeom prst="rect">
            <a:avLst/>
          </a:prstGeom>
        </p:spPr>
      </p:pic>
    </p:spTree>
    <p:extLst>
      <p:ext uri="{BB962C8B-B14F-4D97-AF65-F5344CB8AC3E}">
        <p14:creationId xmlns:p14="http://schemas.microsoft.com/office/powerpoint/2010/main" val="3713162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45217149"/>
              </p:ext>
            </p:extLst>
          </p:nvPr>
        </p:nvGraphicFramePr>
        <p:xfrm>
          <a:off x="436097" y="227297"/>
          <a:ext cx="11183816" cy="475970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2743200">
                  <a:extLst>
                    <a:ext uri="{9D8B030D-6E8A-4147-A177-3AD203B41FA5}">
                      <a16:colId xmlns:a16="http://schemas.microsoft.com/office/drawing/2014/main" xmlns="" val="527500863"/>
                    </a:ext>
                  </a:extLst>
                </a:gridCol>
                <a:gridCol w="2630658">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 DE</a:t>
                      </a:r>
                      <a:r>
                        <a:rPr lang="ca-ES" baseline="0" dirty="0"/>
                        <a:t> SEGELL A PRESSIÓ</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S’utilitza per vapor</a:t>
                      </a:r>
                      <a:r>
                        <a:rPr lang="ca-ES" baseline="0" dirty="0"/>
                        <a:t> a alta pressió</a:t>
                      </a:r>
                    </a:p>
                    <a:p>
                      <a:pPr marL="285750" indent="-285750" algn="l">
                        <a:buFont typeface="Arial" panose="020B0604020202020204" pitchFamily="34" charset="0"/>
                        <a:buChar char="•"/>
                      </a:pPr>
                      <a:r>
                        <a:rPr lang="ca-ES" baseline="0" dirty="0"/>
                        <a:t>Són variacions de vàlvules de comporta o globus </a:t>
                      </a:r>
                    </a:p>
                    <a:p>
                      <a:pPr marL="285750" indent="-285750" algn="l">
                        <a:buFont typeface="Arial" panose="020B0604020202020204" pitchFamily="34" charset="0"/>
                        <a:buChar char="•"/>
                      </a:pPr>
                      <a:r>
                        <a:rPr lang="ca-ES" baseline="0" dirty="0"/>
                        <a:t>Se’ls ha modificat algun element perquè les vàlvules puguin treballar a altes pressions </a:t>
                      </a:r>
                    </a:p>
                    <a:p>
                      <a:pPr marL="285750" indent="-285750" algn="l">
                        <a:buFont typeface="Arial" panose="020B0604020202020204" pitchFamily="34" charset="0"/>
                        <a:buChar char="•"/>
                      </a:pPr>
                      <a:r>
                        <a:rPr lang="ca-ES" baseline="0" dirty="0"/>
                        <a:t>Tenen una estopada d’alta qualitat anomenada segell de pressió, que fa l’interior de la vàlvula molt més hermètic </a:t>
                      </a:r>
                      <a:endParaRPr lang="ca-ES" dirty="0"/>
                    </a:p>
                  </a:txBody>
                  <a:tcPr/>
                </a:tc>
                <a:tc>
                  <a:txBody>
                    <a:bodyPr/>
                    <a:lstStyle/>
                    <a:p>
                      <a:pPr marL="285750" indent="-285750" algn="l">
                        <a:buFont typeface="Arial" panose="020B0604020202020204" pitchFamily="34" charset="0"/>
                        <a:buChar char="•"/>
                      </a:pPr>
                      <a:r>
                        <a:rPr lang="ca-ES" dirty="0"/>
                        <a:t>Resisteixen pressions molt altes</a:t>
                      </a:r>
                    </a:p>
                    <a:p>
                      <a:pPr marL="285750" indent="-285750" algn="l">
                        <a:buFont typeface="Arial" panose="020B0604020202020204" pitchFamily="34" charset="0"/>
                        <a:buChar char="•"/>
                      </a:pPr>
                      <a:endParaRPr lang="ca-ES" dirty="0"/>
                    </a:p>
                  </a:txBody>
                  <a:tcPr/>
                </a:tc>
                <a:tc>
                  <a:txBody>
                    <a:bodyPr/>
                    <a:lstStyle/>
                    <a:p>
                      <a:pPr marL="285750" indent="-285750" algn="l">
                        <a:buFont typeface="Arial" panose="020B0604020202020204" pitchFamily="34" charset="0"/>
                        <a:buChar char="•"/>
                      </a:pPr>
                      <a:r>
                        <a:rPr lang="ca-ES" baseline="0" dirty="0"/>
                        <a:t>Cost elevat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4" name="Imagen 3"/>
          <p:cNvPicPr>
            <a:picLocks noChangeAspect="1"/>
          </p:cNvPicPr>
          <p:nvPr/>
        </p:nvPicPr>
        <p:blipFill rotWithShape="1">
          <a:blip r:embed="rId2"/>
          <a:srcRect l="11356" t="12575" r="7254" b="28973"/>
          <a:stretch/>
        </p:blipFill>
        <p:spPr>
          <a:xfrm>
            <a:off x="8482818" y="1744395"/>
            <a:ext cx="3558932" cy="4548488"/>
          </a:xfrm>
          <a:prstGeom prst="rect">
            <a:avLst/>
          </a:prstGeom>
        </p:spPr>
      </p:pic>
    </p:spTree>
    <p:extLst>
      <p:ext uri="{BB962C8B-B14F-4D97-AF65-F5344CB8AC3E}">
        <p14:creationId xmlns:p14="http://schemas.microsoft.com/office/powerpoint/2010/main" val="563849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72222963"/>
              </p:ext>
            </p:extLst>
          </p:nvPr>
        </p:nvGraphicFramePr>
        <p:xfrm>
          <a:off x="436097" y="227297"/>
          <a:ext cx="11183816" cy="5034020"/>
        </p:xfrm>
        <a:graphic>
          <a:graphicData uri="http://schemas.openxmlformats.org/drawingml/2006/table">
            <a:tbl>
              <a:tblPr firstRow="1" bandRow="1">
                <a:tableStyleId>{5C22544A-7EE6-4342-B048-85BDC9FD1C3A}</a:tableStyleId>
              </a:tblPr>
              <a:tblGrid>
                <a:gridCol w="3010488">
                  <a:extLst>
                    <a:ext uri="{9D8B030D-6E8A-4147-A177-3AD203B41FA5}">
                      <a16:colId xmlns:a16="http://schemas.microsoft.com/office/drawing/2014/main" xmlns="" val="967574855"/>
                    </a:ext>
                  </a:extLst>
                </a:gridCol>
                <a:gridCol w="2518117">
                  <a:extLst>
                    <a:ext uri="{9D8B030D-6E8A-4147-A177-3AD203B41FA5}">
                      <a16:colId xmlns:a16="http://schemas.microsoft.com/office/drawing/2014/main" xmlns="" val="527500863"/>
                    </a:ext>
                  </a:extLst>
                </a:gridCol>
                <a:gridCol w="2700996">
                  <a:extLst>
                    <a:ext uri="{9D8B030D-6E8A-4147-A177-3AD203B41FA5}">
                      <a16:colId xmlns:a16="http://schemas.microsoft.com/office/drawing/2014/main" xmlns="" val="1376293216"/>
                    </a:ext>
                  </a:extLst>
                </a:gridCol>
                <a:gridCol w="2954215">
                  <a:extLst>
                    <a:ext uri="{9D8B030D-6E8A-4147-A177-3AD203B41FA5}">
                      <a16:colId xmlns:a16="http://schemas.microsoft.com/office/drawing/2014/main" xmlns="" val="1730907827"/>
                    </a:ext>
                  </a:extLst>
                </a:gridCol>
              </a:tblGrid>
              <a:tr h="370840">
                <a:tc gridSpan="4">
                  <a:txBody>
                    <a:bodyPr/>
                    <a:lstStyle/>
                    <a:p>
                      <a:pPr algn="ctr"/>
                      <a:r>
                        <a:rPr lang="ca-ES" dirty="0"/>
                        <a:t>VÀLVULA DE</a:t>
                      </a:r>
                      <a:r>
                        <a:rPr lang="ca-ES" baseline="0" dirty="0"/>
                        <a:t> RETENCIÓ DE BOLA </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Per impedir el retrocés </a:t>
                      </a:r>
                    </a:p>
                    <a:p>
                      <a:pPr marL="285750" indent="-285750" algn="l">
                        <a:buFont typeface="Arial" panose="020B0604020202020204" pitchFamily="34" charset="0"/>
                        <a:buChar char="•"/>
                      </a:pPr>
                      <a:r>
                        <a:rPr lang="ca-ES" dirty="0"/>
                        <a:t>Ventosa col·locada en forma invertida,</a:t>
                      </a:r>
                      <a:r>
                        <a:rPr lang="ca-ES" baseline="0" dirty="0"/>
                        <a:t> la bola es mou lliurament, quant és arrastrada per la pressió, deixant lliure el pas del fluid</a:t>
                      </a:r>
                    </a:p>
                    <a:p>
                      <a:pPr marL="285750" indent="-285750" algn="l">
                        <a:buFont typeface="Arial" panose="020B0604020202020204" pitchFamily="34" charset="0"/>
                        <a:buChar char="•"/>
                      </a:pPr>
                      <a:r>
                        <a:rPr lang="ca-ES" baseline="0" dirty="0"/>
                        <a:t>Es tanca quan la pressió del fluid és baixa, la bola torna al seu lloc </a:t>
                      </a:r>
                    </a:p>
                    <a:p>
                      <a:pPr marL="285750" indent="-285750" algn="l">
                        <a:buFont typeface="Arial" panose="020B0604020202020204" pitchFamily="34" charset="0"/>
                        <a:buChar char="•"/>
                      </a:pPr>
                      <a:r>
                        <a:rPr lang="ca-ES" baseline="0" dirty="0"/>
                        <a:t>Bola recoberta de goma per assegurar estanquitat </a:t>
                      </a:r>
                      <a:endParaRPr lang="ca-ES" dirty="0"/>
                    </a:p>
                  </a:txBody>
                  <a:tcPr/>
                </a:tc>
                <a:tc>
                  <a:txBody>
                    <a:bodyPr/>
                    <a:lstStyle/>
                    <a:p>
                      <a:pPr marL="285750" indent="-285750" algn="l">
                        <a:buFont typeface="Arial" panose="020B0604020202020204" pitchFamily="34" charset="0"/>
                        <a:buChar char="•"/>
                      </a:pPr>
                      <a:r>
                        <a:rPr lang="ca-ES" dirty="0"/>
                        <a:t>Es pot utilitzar</a:t>
                      </a:r>
                      <a:r>
                        <a:rPr lang="ca-ES" baseline="0" dirty="0"/>
                        <a:t> per fluids nets i bruts o amb sòlids</a:t>
                      </a:r>
                    </a:p>
                    <a:p>
                      <a:pPr marL="285750" indent="-285750" algn="l">
                        <a:buFont typeface="Arial" panose="020B0604020202020204" pitchFamily="34" charset="0"/>
                        <a:buChar char="•"/>
                      </a:pPr>
                      <a:r>
                        <a:rPr lang="ca-ES" baseline="0" dirty="0"/>
                        <a:t>Es pot col·locar de qualsevol posició: horitzontal, vertical, en els dos sentits depenent del pas de la bola </a:t>
                      </a:r>
                    </a:p>
                    <a:p>
                      <a:pPr marL="0" indent="0" algn="l">
                        <a:buFont typeface="Arial" panose="020B0604020202020204" pitchFamily="34" charset="0"/>
                        <a:buNone/>
                      </a:pPr>
                      <a:endParaRPr lang="ca-ES" dirty="0"/>
                    </a:p>
                  </a:txBody>
                  <a:tcPr/>
                </a:tc>
                <a:tc>
                  <a:txBody>
                    <a:bodyPr/>
                    <a:lstStyle/>
                    <a:p>
                      <a:pPr marL="285750" indent="-285750" algn="l">
                        <a:buFont typeface="Arial" panose="020B0604020202020204" pitchFamily="34" charset="0"/>
                        <a:buChar char="•"/>
                      </a:pPr>
                      <a:r>
                        <a:rPr lang="ca-ES" baseline="0" dirty="0"/>
                        <a:t>No es pot utilitzar per diàmetres superiors a 200mm</a:t>
                      </a:r>
                    </a:p>
                    <a:p>
                      <a:pPr marL="285750" indent="-285750" algn="l">
                        <a:buFont typeface="Arial" panose="020B0604020202020204" pitchFamily="34" charset="0"/>
                        <a:buChar char="•"/>
                      </a:pPr>
                      <a:r>
                        <a:rPr lang="ca-ES" baseline="0" dirty="0"/>
                        <a:t>El seu tancament no és esmorteït   </a:t>
                      </a:r>
                    </a:p>
                    <a:p>
                      <a:pPr marL="285750" indent="-285750" algn="l">
                        <a:buFont typeface="Arial" panose="020B0604020202020204" pitchFamily="34" charset="0"/>
                        <a:buChar char="•"/>
                      </a:pPr>
                      <a:r>
                        <a:rPr lang="ca-ES" baseline="0" dirty="0"/>
                        <a:t>Si la pressió en la que es tanca és elevada pot rebentar la vàlvula amb facilitat </a:t>
                      </a:r>
                    </a:p>
                    <a:p>
                      <a:pPr marL="285750" indent="-285750" algn="l">
                        <a:buFont typeface="Arial" panose="020B0604020202020204" pitchFamily="34" charset="0"/>
                        <a:buChar char="•"/>
                      </a:pPr>
                      <a:r>
                        <a:rPr lang="ca-ES" baseline="0" dirty="0"/>
                        <a:t>El cost augmenta exponencialment quan augmenta el diàmetre </a:t>
                      </a:r>
                    </a:p>
                    <a:p>
                      <a:pPr marL="285750" indent="-285750" algn="l">
                        <a:buFont typeface="Arial" panose="020B0604020202020204" pitchFamily="34" charset="0"/>
                        <a:buChar char="•"/>
                      </a:pPr>
                      <a:endParaRPr lang="ca-ES" baseline="0" dirty="0"/>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t="18599" b="40574"/>
          <a:stretch/>
        </p:blipFill>
        <p:spPr>
          <a:xfrm>
            <a:off x="8653390" y="2307100"/>
            <a:ext cx="3543300" cy="2574389"/>
          </a:xfrm>
          <a:prstGeom prst="rect">
            <a:avLst/>
          </a:prstGeom>
        </p:spPr>
      </p:pic>
      <p:sp>
        <p:nvSpPr>
          <p:cNvPr id="4" name="CuadroTexto 3"/>
          <p:cNvSpPr txBox="1"/>
          <p:nvPr/>
        </p:nvSpPr>
        <p:spPr>
          <a:xfrm>
            <a:off x="689317" y="5261317"/>
            <a:ext cx="5190978" cy="646331"/>
          </a:xfrm>
          <a:prstGeom prst="rect">
            <a:avLst/>
          </a:prstGeom>
          <a:noFill/>
        </p:spPr>
        <p:txBody>
          <a:bodyPr wrap="square" rtlCol="0">
            <a:spAutoFit/>
          </a:bodyPr>
          <a:lstStyle/>
          <a:p>
            <a:r>
              <a:rPr lang="ca-ES" dirty="0">
                <a:hlinkClick r:id="rId3"/>
              </a:rPr>
              <a:t>https://www.youtube.com/watch?v=kmrJDzqIkzo</a:t>
            </a:r>
            <a:endParaRPr lang="ca-ES" dirty="0"/>
          </a:p>
          <a:p>
            <a:endParaRPr lang="ca-ES" dirty="0"/>
          </a:p>
        </p:txBody>
      </p:sp>
    </p:spTree>
    <p:extLst>
      <p:ext uri="{BB962C8B-B14F-4D97-AF65-F5344CB8AC3E}">
        <p14:creationId xmlns:p14="http://schemas.microsoft.com/office/powerpoint/2010/main" val="2369389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00140850"/>
              </p:ext>
            </p:extLst>
          </p:nvPr>
        </p:nvGraphicFramePr>
        <p:xfrm>
          <a:off x="422030" y="171026"/>
          <a:ext cx="11183816" cy="5034020"/>
        </p:xfrm>
        <a:graphic>
          <a:graphicData uri="http://schemas.openxmlformats.org/drawingml/2006/table">
            <a:tbl>
              <a:tblPr firstRow="1" bandRow="1">
                <a:tableStyleId>{5C22544A-7EE6-4342-B048-85BDC9FD1C3A}</a:tableStyleId>
              </a:tblPr>
              <a:tblGrid>
                <a:gridCol w="3882684">
                  <a:extLst>
                    <a:ext uri="{9D8B030D-6E8A-4147-A177-3AD203B41FA5}">
                      <a16:colId xmlns:a16="http://schemas.microsoft.com/office/drawing/2014/main" xmlns="" val="967574855"/>
                    </a:ext>
                  </a:extLst>
                </a:gridCol>
                <a:gridCol w="2377440">
                  <a:extLst>
                    <a:ext uri="{9D8B030D-6E8A-4147-A177-3AD203B41FA5}">
                      <a16:colId xmlns:a16="http://schemas.microsoft.com/office/drawing/2014/main" xmlns="" val="527500863"/>
                    </a:ext>
                  </a:extLst>
                </a:gridCol>
                <a:gridCol w="1969477">
                  <a:extLst>
                    <a:ext uri="{9D8B030D-6E8A-4147-A177-3AD203B41FA5}">
                      <a16:colId xmlns:a16="http://schemas.microsoft.com/office/drawing/2014/main" xmlns="" val="1376293216"/>
                    </a:ext>
                  </a:extLst>
                </a:gridCol>
                <a:gridCol w="2954215">
                  <a:extLst>
                    <a:ext uri="{9D8B030D-6E8A-4147-A177-3AD203B41FA5}">
                      <a16:colId xmlns:a16="http://schemas.microsoft.com/office/drawing/2014/main" xmlns="" val="1730907827"/>
                    </a:ext>
                  </a:extLst>
                </a:gridCol>
              </a:tblGrid>
              <a:tr h="370840">
                <a:tc gridSpan="4">
                  <a:txBody>
                    <a:bodyPr/>
                    <a:lstStyle/>
                    <a:p>
                      <a:pPr algn="ctr"/>
                      <a:r>
                        <a:rPr lang="ca-ES" dirty="0"/>
                        <a:t>VÀLVULA DE</a:t>
                      </a:r>
                      <a:r>
                        <a:rPr lang="ca-ES" baseline="0" dirty="0"/>
                        <a:t> RETENCIÓ DE PISTÓ</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Per impedir</a:t>
                      </a:r>
                      <a:r>
                        <a:rPr lang="ca-ES" baseline="0" dirty="0"/>
                        <a:t> el retrocés </a:t>
                      </a:r>
                    </a:p>
                    <a:p>
                      <a:pPr marL="285750" indent="-285750" algn="l">
                        <a:buFont typeface="Arial" panose="020B0604020202020204" pitchFamily="34" charset="0"/>
                        <a:buChar char="•"/>
                      </a:pPr>
                      <a:r>
                        <a:rPr lang="ca-ES" baseline="0" dirty="0"/>
                        <a:t>És una vàlvula de retenció amb un dispositiu esmorteïdor consistent en un pistó i un cilindre que genera un efecte de compressió elàstica durant l’operació</a:t>
                      </a:r>
                    </a:p>
                    <a:p>
                      <a:pPr marL="285750" indent="-285750" algn="l">
                        <a:buFont typeface="Arial" panose="020B0604020202020204" pitchFamily="34" charset="0"/>
                        <a:buChar char="•"/>
                      </a:pPr>
                      <a:r>
                        <a:rPr lang="ca-ES" baseline="0" dirty="0"/>
                        <a:t>Quan circula un fluid en el sentit correcte de baix cap a dalt, com en les vàlvules de bola, aquest xoca amb el disc del pistó movent-lo i permetent el pas. Quan el fluid retrocedeix es col·loca a sobre el pistó fent que es tanqui</a:t>
                      </a:r>
                      <a:endParaRPr lang="ca-ES" dirty="0"/>
                    </a:p>
                  </a:txBody>
                  <a:tcPr/>
                </a:tc>
                <a:tc>
                  <a:txBody>
                    <a:bodyPr/>
                    <a:lstStyle/>
                    <a:p>
                      <a:pPr marL="285750" indent="-285750" algn="l">
                        <a:buFont typeface="Arial" panose="020B0604020202020204" pitchFamily="34" charset="0"/>
                        <a:buChar char="•"/>
                      </a:pPr>
                      <a:r>
                        <a:rPr lang="ca-ES" dirty="0"/>
                        <a:t>Mecanisme</a:t>
                      </a:r>
                      <a:r>
                        <a:rPr lang="ca-ES" baseline="0" dirty="0"/>
                        <a:t> simple</a:t>
                      </a:r>
                    </a:p>
                    <a:p>
                      <a:pPr marL="285750" indent="-285750" algn="l">
                        <a:buFont typeface="Arial" panose="020B0604020202020204" pitchFamily="34" charset="0"/>
                        <a:buChar char="•"/>
                      </a:pPr>
                      <a:r>
                        <a:rPr lang="ca-ES" baseline="0" dirty="0"/>
                        <a:t>Adequada per fluids polsants</a:t>
                      </a:r>
                    </a:p>
                    <a:p>
                      <a:pPr marL="285750" indent="-285750" algn="l">
                        <a:buFont typeface="Arial" panose="020B0604020202020204" pitchFamily="34" charset="0"/>
                        <a:buChar char="•"/>
                      </a:pPr>
                      <a:r>
                        <a:rPr lang="ca-ES" baseline="0" dirty="0"/>
                        <a:t>Indicada per vapors i aigua</a:t>
                      </a:r>
                    </a:p>
                    <a:p>
                      <a:pPr marL="285750" indent="-285750" algn="l">
                        <a:buFont typeface="Arial" panose="020B0604020202020204" pitchFamily="34" charset="0"/>
                        <a:buChar char="•"/>
                      </a:pPr>
                      <a:r>
                        <a:rPr lang="ca-ES" baseline="0" dirty="0"/>
                        <a:t>Tancament esmorteït </a:t>
                      </a:r>
                    </a:p>
                    <a:p>
                      <a:pPr marL="285750" indent="-285750" algn="l">
                        <a:buFont typeface="Arial" panose="020B0604020202020204" pitchFamily="34" charset="0"/>
                        <a:buChar char="•"/>
                      </a:pPr>
                      <a:r>
                        <a:rPr lang="ca-ES" baseline="0" dirty="0"/>
                        <a:t>Admeten velocitats de fluids altes i pressions elevades</a:t>
                      </a:r>
                    </a:p>
                    <a:p>
                      <a:pPr marL="285750" indent="-285750" algn="l">
                        <a:buFont typeface="Arial" panose="020B0604020202020204" pitchFamily="34" charset="0"/>
                        <a:buChar char="•"/>
                      </a:pPr>
                      <a:endParaRPr lang="ca-ES" dirty="0"/>
                    </a:p>
                  </a:txBody>
                  <a:tcPr/>
                </a:tc>
                <a:tc>
                  <a:txBody>
                    <a:bodyPr/>
                    <a:lstStyle/>
                    <a:p>
                      <a:pPr marL="285750" indent="-285750" algn="l">
                        <a:buFont typeface="Arial" panose="020B0604020202020204" pitchFamily="34" charset="0"/>
                        <a:buChar char="•"/>
                      </a:pPr>
                      <a:r>
                        <a:rPr lang="ca-ES" baseline="0" dirty="0"/>
                        <a:t>Caigudes de pressió altes</a:t>
                      </a:r>
                    </a:p>
                    <a:p>
                      <a:pPr marL="285750" indent="-285750" algn="l">
                        <a:buFont typeface="Arial" panose="020B0604020202020204" pitchFamily="34" charset="0"/>
                        <a:buChar char="•"/>
                      </a:pPr>
                      <a:r>
                        <a:rPr lang="ca-ES" baseline="0" dirty="0"/>
                        <a:t>No s’utilitza per mides més grans de 400mm de diàmetre</a:t>
                      </a:r>
                    </a:p>
                    <a:p>
                      <a:pPr marL="285750" indent="-285750" algn="l">
                        <a:buFont typeface="Arial" panose="020B0604020202020204" pitchFamily="34" charset="0"/>
                        <a:buChar char="•"/>
                      </a:pPr>
                      <a:r>
                        <a:rPr lang="ca-ES" baseline="0" dirty="0"/>
                        <a:t>No es recomana per fluids que facin dipòsits sòlids</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l="6436" t="11459" r="4632" b="45036"/>
          <a:stretch/>
        </p:blipFill>
        <p:spPr>
          <a:xfrm>
            <a:off x="8637564" y="2056707"/>
            <a:ext cx="3554436" cy="3094265"/>
          </a:xfrm>
          <a:prstGeom prst="rect">
            <a:avLst/>
          </a:prstGeom>
        </p:spPr>
      </p:pic>
      <p:sp>
        <p:nvSpPr>
          <p:cNvPr id="4" name="CuadroTexto 3"/>
          <p:cNvSpPr txBox="1"/>
          <p:nvPr/>
        </p:nvSpPr>
        <p:spPr>
          <a:xfrm>
            <a:off x="422030" y="5373858"/>
            <a:ext cx="5317588" cy="923330"/>
          </a:xfrm>
          <a:prstGeom prst="rect">
            <a:avLst/>
          </a:prstGeom>
          <a:noFill/>
        </p:spPr>
        <p:txBody>
          <a:bodyPr wrap="square" rtlCol="0">
            <a:spAutoFit/>
          </a:bodyPr>
          <a:lstStyle/>
          <a:p>
            <a:r>
              <a:rPr lang="ca-ES" dirty="0">
                <a:hlinkClick r:id="rId3"/>
              </a:rPr>
              <a:t>https://www.youtube.com/watch?v=F95y80Toi14</a:t>
            </a:r>
            <a:endParaRPr lang="ca-ES" dirty="0"/>
          </a:p>
          <a:p>
            <a:endParaRPr lang="ca-ES" dirty="0"/>
          </a:p>
          <a:p>
            <a:endParaRPr lang="ca-ES" dirty="0"/>
          </a:p>
        </p:txBody>
      </p:sp>
    </p:spTree>
    <p:extLst>
      <p:ext uri="{BB962C8B-B14F-4D97-AF65-F5344CB8AC3E}">
        <p14:creationId xmlns:p14="http://schemas.microsoft.com/office/powerpoint/2010/main" val="3463950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1378681"/>
              </p:ext>
            </p:extLst>
          </p:nvPr>
        </p:nvGraphicFramePr>
        <p:xfrm>
          <a:off x="436097" y="227297"/>
          <a:ext cx="11183816" cy="4485380"/>
        </p:xfrm>
        <a:graphic>
          <a:graphicData uri="http://schemas.openxmlformats.org/drawingml/2006/table">
            <a:tbl>
              <a:tblPr firstRow="1" bandRow="1">
                <a:tableStyleId>{5C22544A-7EE6-4342-B048-85BDC9FD1C3A}</a:tableStyleId>
              </a:tblPr>
              <a:tblGrid>
                <a:gridCol w="3010488">
                  <a:extLst>
                    <a:ext uri="{9D8B030D-6E8A-4147-A177-3AD203B41FA5}">
                      <a16:colId xmlns:a16="http://schemas.microsoft.com/office/drawing/2014/main" xmlns="" val="967574855"/>
                    </a:ext>
                  </a:extLst>
                </a:gridCol>
                <a:gridCol w="2518117">
                  <a:extLst>
                    <a:ext uri="{9D8B030D-6E8A-4147-A177-3AD203B41FA5}">
                      <a16:colId xmlns:a16="http://schemas.microsoft.com/office/drawing/2014/main" xmlns="" val="527500863"/>
                    </a:ext>
                  </a:extLst>
                </a:gridCol>
                <a:gridCol w="2700996">
                  <a:extLst>
                    <a:ext uri="{9D8B030D-6E8A-4147-A177-3AD203B41FA5}">
                      <a16:colId xmlns:a16="http://schemas.microsoft.com/office/drawing/2014/main" xmlns="" val="1376293216"/>
                    </a:ext>
                  </a:extLst>
                </a:gridCol>
                <a:gridCol w="2954215">
                  <a:extLst>
                    <a:ext uri="{9D8B030D-6E8A-4147-A177-3AD203B41FA5}">
                      <a16:colId xmlns:a16="http://schemas.microsoft.com/office/drawing/2014/main" xmlns="" val="1730907827"/>
                    </a:ext>
                  </a:extLst>
                </a:gridCol>
              </a:tblGrid>
              <a:tr h="370840">
                <a:tc gridSpan="4">
                  <a:txBody>
                    <a:bodyPr/>
                    <a:lstStyle/>
                    <a:p>
                      <a:pPr algn="ctr"/>
                      <a:r>
                        <a:rPr lang="ca-ES" dirty="0"/>
                        <a:t>VÀLVULA DE</a:t>
                      </a:r>
                      <a:r>
                        <a:rPr lang="ca-ES" baseline="0" dirty="0"/>
                        <a:t> CLAPETA</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S’utilitza una espècia</a:t>
                      </a:r>
                      <a:r>
                        <a:rPr lang="ca-ES" baseline="0" dirty="0"/>
                        <a:t> de comporta per impedir que el fluid retrocedeixi </a:t>
                      </a:r>
                    </a:p>
                    <a:p>
                      <a:pPr marL="285750" indent="-285750" algn="l">
                        <a:buFont typeface="Arial" panose="020B0604020202020204" pitchFamily="34" charset="0"/>
                        <a:buChar char="•"/>
                      </a:pPr>
                      <a:r>
                        <a:rPr lang="ca-ES" baseline="0" dirty="0"/>
                        <a:t>La </a:t>
                      </a:r>
                      <a:r>
                        <a:rPr lang="ca-ES" baseline="0" dirty="0" err="1"/>
                        <a:t>clapeta</a:t>
                      </a:r>
                      <a:r>
                        <a:rPr lang="ca-ES" baseline="0" dirty="0"/>
                        <a:t> s’aixeca per la pressió del fluid i queda oberta fins que el fluid deixa de circular</a:t>
                      </a:r>
                    </a:p>
                    <a:p>
                      <a:pPr marL="285750" indent="-285750" algn="l">
                        <a:buFont typeface="Arial" panose="020B0604020202020204" pitchFamily="34" charset="0"/>
                        <a:buChar char="•"/>
                      </a:pPr>
                      <a:r>
                        <a:rPr lang="ca-ES" baseline="0" dirty="0"/>
                        <a:t>L’obturador és la </a:t>
                      </a:r>
                      <a:r>
                        <a:rPr lang="ca-ES" baseline="0" dirty="0" err="1"/>
                        <a:t>clapeta</a:t>
                      </a:r>
                      <a:r>
                        <a:rPr lang="ca-ES" baseline="0" dirty="0"/>
                        <a:t> </a:t>
                      </a:r>
                      <a:endParaRPr lang="ca-ES" dirty="0"/>
                    </a:p>
                  </a:txBody>
                  <a:tcPr/>
                </a:tc>
                <a:tc>
                  <a:txBody>
                    <a:bodyPr/>
                    <a:lstStyle/>
                    <a:p>
                      <a:pPr marL="285750" indent="-285750" algn="l">
                        <a:buFont typeface="Arial" panose="020B0604020202020204" pitchFamily="34" charset="0"/>
                        <a:buChar char="•"/>
                      </a:pPr>
                      <a:r>
                        <a:rPr lang="ca-ES" dirty="0"/>
                        <a:t>Resistència</a:t>
                      </a:r>
                      <a:r>
                        <a:rPr lang="ca-ES" baseline="0" dirty="0"/>
                        <a:t> mínima al flux</a:t>
                      </a:r>
                    </a:p>
                    <a:p>
                      <a:pPr marL="285750" indent="-285750" algn="l">
                        <a:buFont typeface="Arial" panose="020B0604020202020204" pitchFamily="34" charset="0"/>
                        <a:buChar char="•"/>
                      </a:pPr>
                      <a:r>
                        <a:rPr lang="ca-ES" baseline="0" dirty="0"/>
                        <a:t>No requereix manteniment </a:t>
                      </a:r>
                      <a:endParaRPr lang="ca-ES" dirty="0"/>
                    </a:p>
                  </a:txBody>
                  <a:tcPr/>
                </a:tc>
                <a:tc>
                  <a:txBody>
                    <a:bodyPr/>
                    <a:lstStyle/>
                    <a:p>
                      <a:pPr marL="285750" indent="-285750" algn="l">
                        <a:buFont typeface="Arial" panose="020B0604020202020204" pitchFamily="34" charset="0"/>
                        <a:buChar char="•"/>
                      </a:pPr>
                      <a:r>
                        <a:rPr lang="ca-ES" baseline="0" dirty="0"/>
                        <a:t>Tancament brusc que podria danyar la canonada </a:t>
                      </a:r>
                    </a:p>
                    <a:p>
                      <a:pPr marL="285750" indent="-285750" algn="l">
                        <a:buFont typeface="Arial" panose="020B0604020202020204" pitchFamily="34" charset="0"/>
                        <a:buChar char="•"/>
                      </a:pPr>
                      <a:r>
                        <a:rPr lang="ca-ES" baseline="0" dirty="0"/>
                        <a:t>Normalment per fluxos de baixa velocitat i pressió </a:t>
                      </a:r>
                    </a:p>
                    <a:p>
                      <a:pPr marL="285750" indent="-285750" algn="l">
                        <a:buFont typeface="Arial" panose="020B0604020202020204" pitchFamily="34" charset="0"/>
                        <a:buChar char="•"/>
                      </a:pPr>
                      <a:r>
                        <a:rPr lang="ca-ES" baseline="0" dirty="0"/>
                        <a:t>No té un tancament hermètic </a:t>
                      </a:r>
                    </a:p>
                    <a:p>
                      <a:pPr marL="285750" indent="-285750" algn="l">
                        <a:buFont typeface="Arial" panose="020B0604020202020204" pitchFamily="34" charset="0"/>
                        <a:buChar char="•"/>
                      </a:pPr>
                      <a:r>
                        <a:rPr lang="ca-ES" baseline="0" dirty="0"/>
                        <a:t>S’utilitza per conduccions de diàmetre petit</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4" name="Imagen 3"/>
          <p:cNvPicPr>
            <a:picLocks noChangeAspect="1"/>
          </p:cNvPicPr>
          <p:nvPr/>
        </p:nvPicPr>
        <p:blipFill rotWithShape="1">
          <a:blip r:embed="rId2"/>
          <a:srcRect l="23664" t="12574" r="28693" b="60456"/>
          <a:stretch/>
        </p:blipFill>
        <p:spPr>
          <a:xfrm rot="16200000">
            <a:off x="9102707" y="1524066"/>
            <a:ext cx="1878036" cy="1891843"/>
          </a:xfrm>
          <a:prstGeom prst="rect">
            <a:avLst/>
          </a:prstGeom>
        </p:spPr>
      </p:pic>
      <p:pic>
        <p:nvPicPr>
          <p:cNvPr id="5" name="Imagen 4"/>
          <p:cNvPicPr>
            <a:picLocks noChangeAspect="1"/>
          </p:cNvPicPr>
          <p:nvPr/>
        </p:nvPicPr>
        <p:blipFill rotWithShape="1">
          <a:blip r:embed="rId2"/>
          <a:srcRect l="23664" t="43658" r="28693" b="22057"/>
          <a:stretch/>
        </p:blipFill>
        <p:spPr>
          <a:xfrm rot="16200000">
            <a:off x="9102707" y="3145502"/>
            <a:ext cx="1878036" cy="2405044"/>
          </a:xfrm>
          <a:prstGeom prst="rect">
            <a:avLst/>
          </a:prstGeom>
        </p:spPr>
      </p:pic>
      <p:sp>
        <p:nvSpPr>
          <p:cNvPr id="6" name="CuadroTexto 5"/>
          <p:cNvSpPr txBox="1"/>
          <p:nvPr/>
        </p:nvSpPr>
        <p:spPr>
          <a:xfrm>
            <a:off x="633046" y="4909625"/>
            <a:ext cx="6175717" cy="646331"/>
          </a:xfrm>
          <a:prstGeom prst="rect">
            <a:avLst/>
          </a:prstGeom>
          <a:noFill/>
        </p:spPr>
        <p:txBody>
          <a:bodyPr wrap="square" rtlCol="0">
            <a:spAutoFit/>
          </a:bodyPr>
          <a:lstStyle/>
          <a:p>
            <a:r>
              <a:rPr lang="ca-ES" dirty="0">
                <a:hlinkClick r:id="rId3"/>
              </a:rPr>
              <a:t>https://www.youtube.com/watch?v=VhlAJd67rFA</a:t>
            </a:r>
            <a:endParaRPr lang="ca-ES" dirty="0"/>
          </a:p>
          <a:p>
            <a:endParaRPr lang="ca-ES" dirty="0"/>
          </a:p>
        </p:txBody>
      </p:sp>
    </p:spTree>
    <p:extLst>
      <p:ext uri="{BB962C8B-B14F-4D97-AF65-F5344CB8AC3E}">
        <p14:creationId xmlns:p14="http://schemas.microsoft.com/office/powerpoint/2010/main" val="207378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631798631"/>
              </p:ext>
            </p:extLst>
          </p:nvPr>
        </p:nvGraphicFramePr>
        <p:xfrm>
          <a:off x="1519309" y="1437119"/>
          <a:ext cx="9467558" cy="3037840"/>
        </p:xfrm>
        <a:graphic>
          <a:graphicData uri="http://schemas.openxmlformats.org/drawingml/2006/table">
            <a:tbl>
              <a:tblPr firstRow="1" bandRow="1">
                <a:tableStyleId>{5C22544A-7EE6-4342-B048-85BDC9FD1C3A}</a:tableStyleId>
              </a:tblPr>
              <a:tblGrid>
                <a:gridCol w="3098340">
                  <a:extLst>
                    <a:ext uri="{9D8B030D-6E8A-4147-A177-3AD203B41FA5}">
                      <a16:colId xmlns:a16="http://schemas.microsoft.com/office/drawing/2014/main" xmlns="" val="967574855"/>
                    </a:ext>
                  </a:extLst>
                </a:gridCol>
                <a:gridCol w="6369218">
                  <a:extLst>
                    <a:ext uri="{9D8B030D-6E8A-4147-A177-3AD203B41FA5}">
                      <a16:colId xmlns:a16="http://schemas.microsoft.com/office/drawing/2014/main" xmlns="" val="1771210218"/>
                    </a:ext>
                  </a:extLst>
                </a:gridCol>
              </a:tblGrid>
              <a:tr h="370840">
                <a:tc gridSpan="2">
                  <a:txBody>
                    <a:bodyPr/>
                    <a:lstStyle/>
                    <a:p>
                      <a:pPr algn="ctr"/>
                      <a:r>
                        <a:rPr lang="ca-ES" dirty="0"/>
                        <a:t>VÀLVULA DE</a:t>
                      </a:r>
                      <a:r>
                        <a:rPr lang="ca-ES" baseline="0" dirty="0"/>
                        <a:t> SEGURETAT </a:t>
                      </a:r>
                      <a:endParaRPr lang="ca-ES" dirty="0"/>
                    </a:p>
                  </a:txBody>
                  <a:tcPr anchor="ctr"/>
                </a:tc>
                <a:tc hMerge="1">
                  <a:txBody>
                    <a:bodyPr/>
                    <a:lstStyle/>
                    <a:p>
                      <a:endParaRPr lang="ca-ES"/>
                    </a:p>
                  </a:txBody>
                  <a:tcPr/>
                </a:tc>
                <a:extLst>
                  <a:ext uri="{0D108BD9-81ED-4DB2-BD59-A6C34878D82A}">
                    <a16:rowId xmlns:a16="http://schemas.microsoft.com/office/drawing/2014/main" xmlns="" val="1562047145"/>
                  </a:ext>
                </a:extLst>
              </a:tr>
              <a:tr h="370840">
                <a:tc>
                  <a:txBody>
                    <a:bodyPr/>
                    <a:lstStyle/>
                    <a:p>
                      <a:pPr algn="l"/>
                      <a:r>
                        <a:rPr lang="ca-ES" dirty="0"/>
                        <a:t>Pressió de</a:t>
                      </a:r>
                      <a:r>
                        <a:rPr lang="ca-ES" baseline="0" dirty="0"/>
                        <a:t> tarat o precinte </a:t>
                      </a:r>
                      <a:endParaRPr lang="ca-ES" dirty="0"/>
                    </a:p>
                  </a:txBody>
                  <a:tcPr anchor="ctr"/>
                </a:tc>
                <a:tc>
                  <a:txBody>
                    <a:bodyPr/>
                    <a:lstStyle/>
                    <a:p>
                      <a:pPr algn="l"/>
                      <a:r>
                        <a:rPr lang="ca-ES" dirty="0"/>
                        <a:t>Pressió a la qual</a:t>
                      </a:r>
                      <a:r>
                        <a:rPr lang="ca-ES" baseline="0" dirty="0"/>
                        <a:t> s’obre la vàlvula per alleugerir el sistema </a:t>
                      </a:r>
                      <a:endParaRPr lang="ca-ES" dirty="0"/>
                    </a:p>
                  </a:txBody>
                  <a:tcPr anchor="ctr"/>
                </a:tc>
                <a:extLst>
                  <a:ext uri="{0D108BD9-81ED-4DB2-BD59-A6C34878D82A}">
                    <a16:rowId xmlns:a16="http://schemas.microsoft.com/office/drawing/2014/main" xmlns="" val="304612342"/>
                  </a:ext>
                </a:extLst>
              </a:tr>
              <a:tr h="370840">
                <a:tc>
                  <a:txBody>
                    <a:bodyPr/>
                    <a:lstStyle/>
                    <a:p>
                      <a:pPr algn="l"/>
                      <a:r>
                        <a:rPr lang="ca-ES" dirty="0"/>
                        <a:t>Sobrepressió</a:t>
                      </a:r>
                    </a:p>
                  </a:txBody>
                  <a:tcPr anchor="ctr"/>
                </a:tc>
                <a:tc>
                  <a:txBody>
                    <a:bodyPr/>
                    <a:lstStyle/>
                    <a:p>
                      <a:pPr algn="l"/>
                      <a:r>
                        <a:rPr lang="ca-ES" dirty="0"/>
                        <a:t>Increment de la pressió</a:t>
                      </a:r>
                      <a:r>
                        <a:rPr lang="ca-ES" baseline="0" dirty="0"/>
                        <a:t> que es produeix per sobre la pressió de tarat quan la vàlvula es troba completament oberta </a:t>
                      </a:r>
                      <a:endParaRPr lang="ca-ES" dirty="0"/>
                    </a:p>
                  </a:txBody>
                  <a:tcPr anchor="ctr"/>
                </a:tc>
                <a:extLst>
                  <a:ext uri="{0D108BD9-81ED-4DB2-BD59-A6C34878D82A}">
                    <a16:rowId xmlns:a16="http://schemas.microsoft.com/office/drawing/2014/main" xmlns="" val="3425347366"/>
                  </a:ext>
                </a:extLst>
              </a:tr>
              <a:tr h="370840">
                <a:tc>
                  <a:txBody>
                    <a:bodyPr/>
                    <a:lstStyle/>
                    <a:p>
                      <a:pPr algn="l"/>
                      <a:r>
                        <a:rPr lang="ca-ES" dirty="0"/>
                        <a:t>Pressió de tancament</a:t>
                      </a:r>
                    </a:p>
                  </a:txBody>
                  <a:tcPr anchor="ctr"/>
                </a:tc>
                <a:tc>
                  <a:txBody>
                    <a:bodyPr/>
                    <a:lstStyle/>
                    <a:p>
                      <a:pPr algn="l"/>
                      <a:r>
                        <a:rPr lang="ca-ES" dirty="0"/>
                        <a:t>Pressió en la qual</a:t>
                      </a:r>
                      <a:r>
                        <a:rPr lang="ca-ES" baseline="0" dirty="0"/>
                        <a:t> es tanca la vàlvula quan ja no existeix la causa que va motivar la seva obertura, és a dir, quan la pressió sigui menys que la del tarat</a:t>
                      </a:r>
                      <a:endParaRPr lang="ca-ES" dirty="0"/>
                    </a:p>
                  </a:txBody>
                  <a:tcPr anchor="ctr"/>
                </a:tc>
                <a:extLst>
                  <a:ext uri="{0D108BD9-81ED-4DB2-BD59-A6C34878D82A}">
                    <a16:rowId xmlns:a16="http://schemas.microsoft.com/office/drawing/2014/main" xmlns="" val="3884560717"/>
                  </a:ext>
                </a:extLst>
              </a:tr>
              <a:tr h="370840">
                <a:tc>
                  <a:txBody>
                    <a:bodyPr/>
                    <a:lstStyle/>
                    <a:p>
                      <a:pPr algn="l"/>
                      <a:r>
                        <a:rPr lang="ca-ES" dirty="0"/>
                        <a:t>Escapament </a:t>
                      </a:r>
                    </a:p>
                  </a:txBody>
                  <a:tcPr anchor="ctr"/>
                </a:tc>
                <a:tc>
                  <a:txBody>
                    <a:bodyPr/>
                    <a:lstStyle/>
                    <a:p>
                      <a:pPr algn="l"/>
                      <a:r>
                        <a:rPr lang="ca-ES" dirty="0"/>
                        <a:t>És la diferència existent entre la pressió del tarat i la de tancament</a:t>
                      </a:r>
                    </a:p>
                  </a:txBody>
                  <a:tcPr anchor="ctr"/>
                </a:tc>
                <a:extLst>
                  <a:ext uri="{0D108BD9-81ED-4DB2-BD59-A6C34878D82A}">
                    <a16:rowId xmlns:a16="http://schemas.microsoft.com/office/drawing/2014/main" xmlns="" val="467584036"/>
                  </a:ext>
                </a:extLst>
              </a:tr>
              <a:tr h="370840">
                <a:tc>
                  <a:txBody>
                    <a:bodyPr/>
                    <a:lstStyle/>
                    <a:p>
                      <a:pPr algn="l"/>
                      <a:r>
                        <a:rPr lang="ca-ES" dirty="0"/>
                        <a:t>Pressió</a:t>
                      </a:r>
                      <a:r>
                        <a:rPr lang="ca-ES" baseline="0" dirty="0"/>
                        <a:t> de treball </a:t>
                      </a:r>
                      <a:endParaRPr lang="ca-ES" dirty="0"/>
                    </a:p>
                  </a:txBody>
                  <a:tcPr anchor="ctr"/>
                </a:tc>
                <a:tc>
                  <a:txBody>
                    <a:bodyPr/>
                    <a:lstStyle/>
                    <a:p>
                      <a:pPr algn="l"/>
                      <a:r>
                        <a:rPr lang="ca-ES" dirty="0"/>
                        <a:t>La pressió normal a la que treballa l’equip o</a:t>
                      </a:r>
                      <a:r>
                        <a:rPr lang="ca-ES" baseline="0" dirty="0"/>
                        <a:t> instal·lació a protegir</a:t>
                      </a:r>
                      <a:endParaRPr lang="ca-ES" dirty="0"/>
                    </a:p>
                  </a:txBody>
                  <a:tcPr anchor="ctr"/>
                </a:tc>
                <a:extLst>
                  <a:ext uri="{0D108BD9-81ED-4DB2-BD59-A6C34878D82A}">
                    <a16:rowId xmlns:a16="http://schemas.microsoft.com/office/drawing/2014/main" xmlns="" val="475820807"/>
                  </a:ext>
                </a:extLst>
              </a:tr>
            </a:tbl>
          </a:graphicData>
        </a:graphic>
      </p:graphicFrame>
    </p:spTree>
    <p:extLst>
      <p:ext uri="{BB962C8B-B14F-4D97-AF65-F5344CB8AC3E}">
        <p14:creationId xmlns:p14="http://schemas.microsoft.com/office/powerpoint/2010/main" val="344521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Vàlvules </a:t>
            </a:r>
          </a:p>
        </p:txBody>
      </p:sp>
      <p:sp>
        <p:nvSpPr>
          <p:cNvPr id="3" name="Marcador de contenido 2"/>
          <p:cNvSpPr>
            <a:spLocks noGrp="1"/>
          </p:cNvSpPr>
          <p:nvPr>
            <p:ph idx="1"/>
          </p:nvPr>
        </p:nvSpPr>
        <p:spPr/>
        <p:txBody>
          <a:bodyPr>
            <a:normAutofit fontScale="92500" lnSpcReduction="20000"/>
          </a:bodyPr>
          <a:lstStyle/>
          <a:p>
            <a:pPr>
              <a:buFont typeface="Wingdings" panose="05000000000000000000" pitchFamily="2" charset="2"/>
              <a:buChar char="v"/>
            </a:pPr>
            <a:r>
              <a:rPr lang="ca-ES" sz="2600" dirty="0"/>
              <a:t>Les vàlvules són accessoris que, instal·lats en una canonada, permeten dirigir i regular el pas del fluid que hi circula.</a:t>
            </a:r>
          </a:p>
          <a:p>
            <a:pPr>
              <a:buFont typeface="Wingdings" panose="05000000000000000000" pitchFamily="2" charset="2"/>
              <a:buChar char="v"/>
            </a:pPr>
            <a:r>
              <a:rPr lang="ca-ES" sz="2600" dirty="0"/>
              <a:t>Les vàlvules són un dels instruments més importants de la industria química, ja que sense les vàlvules seria impossible que es duguessin a terme els processos químics.</a:t>
            </a:r>
          </a:p>
          <a:p>
            <a:pPr>
              <a:buFont typeface="Wingdings" panose="05000000000000000000" pitchFamily="2" charset="2"/>
              <a:buChar char="v"/>
            </a:pPr>
            <a:r>
              <a:rPr lang="ca-ES" sz="2600" dirty="0"/>
              <a:t>Amb les vàlvules es pot obrir, tancar, regular, derivar, connectar i desconnectar tot tipus de fluids en diferents condicions operacionals de temperatura i pressió, i per diferents mides. </a:t>
            </a:r>
          </a:p>
          <a:p>
            <a:pPr>
              <a:buFont typeface="Wingdings" panose="05000000000000000000" pitchFamily="2" charset="2"/>
              <a:buChar char="v"/>
            </a:pPr>
            <a:r>
              <a:rPr lang="ca-ES" sz="2600" dirty="0"/>
              <a:t>Perquè es dugui a terme un procés químic és necessària la connexió entre diferents equips de processos i a la vegada aquestes connexions necessiten vàlvules (vàlvules de control)</a:t>
            </a:r>
          </a:p>
          <a:p>
            <a:r>
              <a:rPr lang="ca-ES" dirty="0"/>
              <a:t> </a:t>
            </a:r>
          </a:p>
        </p:txBody>
      </p:sp>
    </p:spTree>
    <p:extLst>
      <p:ext uri="{BB962C8B-B14F-4D97-AF65-F5344CB8AC3E}">
        <p14:creationId xmlns:p14="http://schemas.microsoft.com/office/powerpoint/2010/main" val="21987759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593052763"/>
              </p:ext>
            </p:extLst>
          </p:nvPr>
        </p:nvGraphicFramePr>
        <p:xfrm>
          <a:off x="436097" y="227297"/>
          <a:ext cx="11183816" cy="2663614"/>
        </p:xfrm>
        <a:graphic>
          <a:graphicData uri="http://schemas.openxmlformats.org/drawingml/2006/table">
            <a:tbl>
              <a:tblPr firstRow="1" bandRow="1">
                <a:tableStyleId>{5C22544A-7EE6-4342-B048-85BDC9FD1C3A}</a:tableStyleId>
              </a:tblPr>
              <a:tblGrid>
                <a:gridCol w="11183816">
                  <a:extLst>
                    <a:ext uri="{9D8B030D-6E8A-4147-A177-3AD203B41FA5}">
                      <a16:colId xmlns:a16="http://schemas.microsoft.com/office/drawing/2014/main" xmlns="" val="967574855"/>
                    </a:ext>
                  </a:extLst>
                </a:gridCol>
              </a:tblGrid>
              <a:tr h="370840">
                <a:tc>
                  <a:txBody>
                    <a:bodyPr/>
                    <a:lstStyle/>
                    <a:p>
                      <a:pPr algn="ctr"/>
                      <a:r>
                        <a:rPr lang="ca-ES" dirty="0"/>
                        <a:t>VÀLVULA D’ALLIBERAMENT DE PRESSIÓ </a:t>
                      </a:r>
                    </a:p>
                  </a:txBody>
                  <a:tcPr anchor="ctr"/>
                </a:tc>
                <a:extLst>
                  <a:ext uri="{0D108BD9-81ED-4DB2-BD59-A6C34878D82A}">
                    <a16:rowId xmlns:a16="http://schemas.microsoft.com/office/drawing/2014/main" xmlns="" val="1562047145"/>
                  </a:ext>
                </a:extLst>
              </a:tr>
              <a:tr h="555414">
                <a:tc>
                  <a:txBody>
                    <a:bodyPr/>
                    <a:lstStyle/>
                    <a:p>
                      <a:pPr algn="ctr"/>
                      <a:r>
                        <a:rPr lang="ca-ES" dirty="0"/>
                        <a:t>DESCRIPCIÓ FUNCIONAL I MECÀNICA</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baseline="0" dirty="0"/>
                        <a:t>Es produeix una obertura proporcional a la diferència de pressions entre la pressió del sistema i la de tarat quan a primera sigui superior a la segona</a:t>
                      </a:r>
                    </a:p>
                    <a:p>
                      <a:pPr marL="285750" indent="-285750" algn="l">
                        <a:buFont typeface="Arial" panose="020B0604020202020204" pitchFamily="34" charset="0"/>
                        <a:buChar char="•"/>
                      </a:pPr>
                      <a:r>
                        <a:rPr lang="ca-ES" baseline="0" dirty="0"/>
                        <a:t>Normalment s’utilitzen per fluids que es troben sotmesos a canvis de pressió</a:t>
                      </a:r>
                    </a:p>
                    <a:p>
                      <a:pPr marL="285750" indent="-285750" algn="l">
                        <a:buFont typeface="Arial" panose="020B0604020202020204" pitchFamily="34" charset="0"/>
                        <a:buChar char="•"/>
                      </a:pPr>
                      <a:endParaRPr lang="ca-ES" baseline="0" dirty="0"/>
                    </a:p>
                    <a:p>
                      <a:pPr marL="285750" indent="-285750" algn="l">
                        <a:buFont typeface="Arial" panose="020B0604020202020204" pitchFamily="34" charset="0"/>
                        <a:buChar char="•"/>
                      </a:pPr>
                      <a:endParaRPr lang="ca-ES" baseline="0" dirty="0"/>
                    </a:p>
                    <a:p>
                      <a:pPr marL="0" indent="0" algn="l">
                        <a:buFont typeface="Arial" panose="020B0604020202020204" pitchFamily="34" charset="0"/>
                        <a:buNone/>
                      </a:pPr>
                      <a:endParaRPr lang="ca-ES" dirty="0"/>
                    </a:p>
                  </a:txBody>
                  <a:tcPr/>
                </a:tc>
                <a:extLst>
                  <a:ext uri="{0D108BD9-81ED-4DB2-BD59-A6C34878D82A}">
                    <a16:rowId xmlns:a16="http://schemas.microsoft.com/office/drawing/2014/main" xmlns="" val="114427849"/>
                  </a:ext>
                </a:extLst>
              </a:tr>
            </a:tbl>
          </a:graphicData>
        </a:graphic>
      </p:graphicFrame>
      <p:pic>
        <p:nvPicPr>
          <p:cNvPr id="4" name="Imagen 3"/>
          <p:cNvPicPr>
            <a:picLocks noChangeAspect="1"/>
          </p:cNvPicPr>
          <p:nvPr/>
        </p:nvPicPr>
        <p:blipFill rotWithShape="1">
          <a:blip r:embed="rId2"/>
          <a:srcRect l="26841" t="23953" r="26708" b="21164"/>
          <a:stretch/>
        </p:blipFill>
        <p:spPr>
          <a:xfrm>
            <a:off x="5205044" y="2031878"/>
            <a:ext cx="1997613" cy="4200109"/>
          </a:xfrm>
          <a:prstGeom prst="rect">
            <a:avLst/>
          </a:prstGeom>
        </p:spPr>
      </p:pic>
      <p:sp>
        <p:nvSpPr>
          <p:cNvPr id="5" name="CuadroTexto 4"/>
          <p:cNvSpPr txBox="1"/>
          <p:nvPr/>
        </p:nvSpPr>
        <p:spPr>
          <a:xfrm>
            <a:off x="436097" y="3657600"/>
            <a:ext cx="3910820" cy="923330"/>
          </a:xfrm>
          <a:prstGeom prst="rect">
            <a:avLst/>
          </a:prstGeom>
          <a:noFill/>
        </p:spPr>
        <p:txBody>
          <a:bodyPr wrap="square" rtlCol="0">
            <a:spAutoFit/>
          </a:bodyPr>
          <a:lstStyle/>
          <a:p>
            <a:r>
              <a:rPr lang="ca-ES" dirty="0">
                <a:hlinkClick r:id="rId3"/>
              </a:rPr>
              <a:t>https://www.youtube.com/watch?v=HU5ie0BOa38</a:t>
            </a:r>
            <a:endParaRPr lang="ca-ES" dirty="0"/>
          </a:p>
          <a:p>
            <a:endParaRPr lang="ca-ES" dirty="0"/>
          </a:p>
        </p:txBody>
      </p:sp>
    </p:spTree>
    <p:extLst>
      <p:ext uri="{BB962C8B-B14F-4D97-AF65-F5344CB8AC3E}">
        <p14:creationId xmlns:p14="http://schemas.microsoft.com/office/powerpoint/2010/main" val="1052062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06289462"/>
              </p:ext>
            </p:extLst>
          </p:nvPr>
        </p:nvGraphicFramePr>
        <p:xfrm>
          <a:off x="436097" y="227297"/>
          <a:ext cx="11183816" cy="2663614"/>
        </p:xfrm>
        <a:graphic>
          <a:graphicData uri="http://schemas.openxmlformats.org/drawingml/2006/table">
            <a:tbl>
              <a:tblPr firstRow="1" bandRow="1">
                <a:tableStyleId>{5C22544A-7EE6-4342-B048-85BDC9FD1C3A}</a:tableStyleId>
              </a:tblPr>
              <a:tblGrid>
                <a:gridCol w="11183816">
                  <a:extLst>
                    <a:ext uri="{9D8B030D-6E8A-4147-A177-3AD203B41FA5}">
                      <a16:colId xmlns:a16="http://schemas.microsoft.com/office/drawing/2014/main" xmlns="" val="967574855"/>
                    </a:ext>
                  </a:extLst>
                </a:gridCol>
              </a:tblGrid>
              <a:tr h="370840">
                <a:tc>
                  <a:txBody>
                    <a:bodyPr/>
                    <a:lstStyle/>
                    <a:p>
                      <a:pPr algn="ctr"/>
                      <a:r>
                        <a:rPr lang="ca-ES" dirty="0"/>
                        <a:t>VÀLVULA D’OBERTURA INSTANTÀNIA</a:t>
                      </a:r>
                      <a:r>
                        <a:rPr lang="ca-ES" baseline="0" dirty="0"/>
                        <a:t> </a:t>
                      </a:r>
                      <a:endParaRPr lang="ca-ES" dirty="0"/>
                    </a:p>
                  </a:txBody>
                  <a:tcPr anchor="ctr"/>
                </a:tc>
                <a:extLst>
                  <a:ext uri="{0D108BD9-81ED-4DB2-BD59-A6C34878D82A}">
                    <a16:rowId xmlns:a16="http://schemas.microsoft.com/office/drawing/2014/main" xmlns="" val="1562047145"/>
                  </a:ext>
                </a:extLst>
              </a:tr>
              <a:tr h="555414">
                <a:tc>
                  <a:txBody>
                    <a:bodyPr/>
                    <a:lstStyle/>
                    <a:p>
                      <a:pPr algn="ctr"/>
                      <a:r>
                        <a:rPr lang="ca-ES" dirty="0"/>
                        <a:t>DESCRIPCIÓ FUNCIONAL I MECÀNICA</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Quan</a:t>
                      </a:r>
                      <a:r>
                        <a:rPr lang="ca-ES" baseline="0" dirty="0"/>
                        <a:t> la pressió del sistema supera la del tarat, el disc de tancament s’obrirà ràpid i totalment.</a:t>
                      </a:r>
                    </a:p>
                    <a:p>
                      <a:pPr marL="285750" indent="-285750" algn="l">
                        <a:buFont typeface="Arial" panose="020B0604020202020204" pitchFamily="34" charset="0"/>
                        <a:buChar char="•"/>
                      </a:pPr>
                      <a:endParaRPr lang="ca-ES" baseline="0" dirty="0"/>
                    </a:p>
                    <a:p>
                      <a:pPr marL="285750" indent="-285750" algn="l">
                        <a:buFont typeface="Arial" panose="020B0604020202020204" pitchFamily="34" charset="0"/>
                        <a:buChar char="•"/>
                      </a:pPr>
                      <a:endParaRPr lang="ca-ES" baseline="0" dirty="0"/>
                    </a:p>
                    <a:p>
                      <a:pPr marL="285750" indent="-285750" algn="l">
                        <a:buFont typeface="Arial" panose="020B0604020202020204" pitchFamily="34" charset="0"/>
                        <a:buChar char="•"/>
                      </a:pPr>
                      <a:endParaRPr lang="ca-ES" baseline="0" dirty="0"/>
                    </a:p>
                    <a:p>
                      <a:pPr marL="285750" indent="-285750" algn="l">
                        <a:buFont typeface="Arial" panose="020B0604020202020204" pitchFamily="34" charset="0"/>
                        <a:buChar char="•"/>
                      </a:pPr>
                      <a:endParaRPr lang="ca-ES" baseline="0" dirty="0"/>
                    </a:p>
                    <a:p>
                      <a:pPr marL="0" indent="0" algn="l">
                        <a:buFont typeface="Arial" panose="020B0604020202020204" pitchFamily="34" charset="0"/>
                        <a:buNone/>
                      </a:pP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l="22474" t="24176" r="30281" b="18264"/>
          <a:stretch/>
        </p:blipFill>
        <p:spPr>
          <a:xfrm>
            <a:off x="5015130" y="1741553"/>
            <a:ext cx="2025749" cy="4391960"/>
          </a:xfrm>
          <a:prstGeom prst="rect">
            <a:avLst/>
          </a:prstGeom>
        </p:spPr>
      </p:pic>
      <p:sp>
        <p:nvSpPr>
          <p:cNvPr id="4" name="CuadroTexto 3"/>
          <p:cNvSpPr txBox="1"/>
          <p:nvPr/>
        </p:nvSpPr>
        <p:spPr>
          <a:xfrm>
            <a:off x="436097" y="3530991"/>
            <a:ext cx="4149971" cy="923330"/>
          </a:xfrm>
          <a:prstGeom prst="rect">
            <a:avLst/>
          </a:prstGeom>
          <a:noFill/>
        </p:spPr>
        <p:txBody>
          <a:bodyPr wrap="square" rtlCol="0">
            <a:spAutoFit/>
          </a:bodyPr>
          <a:lstStyle/>
          <a:p>
            <a:r>
              <a:rPr lang="ca-ES" dirty="0">
                <a:hlinkClick r:id="rId3"/>
              </a:rPr>
              <a:t>https://www.youtube.com/watch?v=rAzqv9khGsE</a:t>
            </a:r>
            <a:endParaRPr lang="ca-ES" dirty="0"/>
          </a:p>
          <a:p>
            <a:endParaRPr lang="ca-ES" dirty="0"/>
          </a:p>
        </p:txBody>
      </p:sp>
    </p:spTree>
    <p:extLst>
      <p:ext uri="{BB962C8B-B14F-4D97-AF65-F5344CB8AC3E}">
        <p14:creationId xmlns:p14="http://schemas.microsoft.com/office/powerpoint/2010/main" val="3457418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Parts comunes de les vàlvules </a:t>
            </a:r>
          </a:p>
        </p:txBody>
      </p:sp>
      <p:pic>
        <p:nvPicPr>
          <p:cNvPr id="4" name="Marcador de contenido 3"/>
          <p:cNvPicPr>
            <a:picLocks noGrp="1" noChangeAspect="1"/>
          </p:cNvPicPr>
          <p:nvPr>
            <p:ph idx="1"/>
          </p:nvPr>
        </p:nvPicPr>
        <p:blipFill rotWithShape="1">
          <a:blip r:embed="rId2"/>
          <a:srcRect l="20405" r="28248"/>
          <a:stretch/>
        </p:blipFill>
        <p:spPr>
          <a:xfrm rot="5400000">
            <a:off x="6391986" y="1524566"/>
            <a:ext cx="4550900" cy="4976489"/>
          </a:xfrm>
          <a:prstGeom prst="rect">
            <a:avLst/>
          </a:prstGeom>
        </p:spPr>
      </p:pic>
      <p:sp>
        <p:nvSpPr>
          <p:cNvPr id="5" name="CuadroTexto 4"/>
          <p:cNvSpPr txBox="1"/>
          <p:nvPr/>
        </p:nvSpPr>
        <p:spPr>
          <a:xfrm>
            <a:off x="689316" y="2212317"/>
            <a:ext cx="4192173" cy="923330"/>
          </a:xfrm>
          <a:prstGeom prst="rect">
            <a:avLst/>
          </a:prstGeom>
          <a:solidFill>
            <a:schemeClr val="bg1"/>
          </a:solidFill>
        </p:spPr>
        <p:txBody>
          <a:bodyPr wrap="square" rtlCol="0">
            <a:spAutoFit/>
          </a:bodyPr>
          <a:lstStyle/>
          <a:p>
            <a:r>
              <a:rPr lang="ca-ES" dirty="0"/>
              <a:t>1. </a:t>
            </a:r>
            <a:r>
              <a:rPr lang="ca-ES" b="1" dirty="0"/>
              <a:t>Obturador o disc: </a:t>
            </a:r>
            <a:r>
              <a:rPr lang="ca-ES" dirty="0"/>
              <a:t>és l’element que mogut per l’eix interromp el cabal del fluid. Pot tenir moviment vertical o rotatiu. </a:t>
            </a:r>
          </a:p>
        </p:txBody>
      </p:sp>
      <p:sp>
        <p:nvSpPr>
          <p:cNvPr id="7" name="CuadroTexto 6"/>
          <p:cNvSpPr txBox="1"/>
          <p:nvPr/>
        </p:nvSpPr>
        <p:spPr>
          <a:xfrm>
            <a:off x="689315" y="2212317"/>
            <a:ext cx="4192173" cy="1477328"/>
          </a:xfrm>
          <a:prstGeom prst="rect">
            <a:avLst/>
          </a:prstGeom>
          <a:solidFill>
            <a:schemeClr val="bg1"/>
          </a:solidFill>
        </p:spPr>
        <p:txBody>
          <a:bodyPr wrap="square" rtlCol="0">
            <a:spAutoFit/>
          </a:bodyPr>
          <a:lstStyle/>
          <a:p>
            <a:r>
              <a:rPr lang="ca-ES" dirty="0"/>
              <a:t>2. </a:t>
            </a:r>
            <a:r>
              <a:rPr lang="ca-ES" b="1" dirty="0"/>
              <a:t>Eix: </a:t>
            </a:r>
            <a:r>
              <a:rPr lang="ca-ES" dirty="0"/>
              <a:t>és una barra cilíndrica que unida a l’obturador li transmet (manual o automàticament) la posició ordenada per l'accionament exterior. Té una zona roscada i una altra llisa.</a:t>
            </a:r>
          </a:p>
        </p:txBody>
      </p:sp>
      <p:sp>
        <p:nvSpPr>
          <p:cNvPr id="8" name="CuadroTexto 7"/>
          <p:cNvSpPr txBox="1"/>
          <p:nvPr/>
        </p:nvSpPr>
        <p:spPr>
          <a:xfrm>
            <a:off x="689314" y="2212317"/>
            <a:ext cx="4192173" cy="1477328"/>
          </a:xfrm>
          <a:prstGeom prst="rect">
            <a:avLst/>
          </a:prstGeom>
          <a:solidFill>
            <a:schemeClr val="bg1"/>
          </a:solidFill>
        </p:spPr>
        <p:txBody>
          <a:bodyPr wrap="square" rtlCol="0">
            <a:spAutoFit/>
          </a:bodyPr>
          <a:lstStyle/>
          <a:p>
            <a:r>
              <a:rPr lang="ca-ES" dirty="0"/>
              <a:t>3. </a:t>
            </a:r>
            <a:r>
              <a:rPr lang="ca-ES" b="1" dirty="0"/>
              <a:t>Seient: </a:t>
            </a:r>
            <a:r>
              <a:rPr lang="ca-ES" dirty="0"/>
              <a:t>és la part de la vàlvula on es du a terme la interrupció del flux mitjançant el contacte amb el disc </a:t>
            </a:r>
          </a:p>
          <a:p>
            <a:endParaRPr lang="ca-ES" dirty="0"/>
          </a:p>
          <a:p>
            <a:endParaRPr lang="ca-ES" dirty="0"/>
          </a:p>
        </p:txBody>
      </p:sp>
      <p:sp>
        <p:nvSpPr>
          <p:cNvPr id="9" name="CuadroTexto 8"/>
          <p:cNvSpPr txBox="1"/>
          <p:nvPr/>
        </p:nvSpPr>
        <p:spPr>
          <a:xfrm>
            <a:off x="689314" y="2212317"/>
            <a:ext cx="4192173" cy="3416320"/>
          </a:xfrm>
          <a:prstGeom prst="rect">
            <a:avLst/>
          </a:prstGeom>
          <a:solidFill>
            <a:schemeClr val="bg1"/>
          </a:solidFill>
        </p:spPr>
        <p:txBody>
          <a:bodyPr wrap="square" rtlCol="0">
            <a:spAutoFit/>
          </a:bodyPr>
          <a:lstStyle/>
          <a:p>
            <a:r>
              <a:rPr lang="ca-ES" dirty="0"/>
              <a:t>4. </a:t>
            </a:r>
            <a:r>
              <a:rPr lang="ca-ES" b="1" dirty="0"/>
              <a:t>Estopada:  </a:t>
            </a:r>
            <a:r>
              <a:rPr lang="ca-ES" dirty="0"/>
              <a:t>és el sistema que impedeix la fuita de fluid pel lloc en què l’eix travessa la tapa.  Està format d’una sèrie d’anells de material flexible (tefló, fibra sintètica...) situats al voltant de l’eix en la caixa d’empaquetadores. Aquests anells es comprimeixen per l’acció d’un anell circular anomenat  premsaestopes que comprimeix els anells a l’eix. Cal comprimir per evitar fuites però si es comprimeixen molt és pot fixar l’eix. </a:t>
            </a:r>
          </a:p>
          <a:p>
            <a:endParaRPr lang="ca-ES" dirty="0"/>
          </a:p>
        </p:txBody>
      </p:sp>
      <p:pic>
        <p:nvPicPr>
          <p:cNvPr id="11" name="Imagen 10"/>
          <p:cNvPicPr>
            <a:picLocks noChangeAspect="1"/>
          </p:cNvPicPr>
          <p:nvPr/>
        </p:nvPicPr>
        <p:blipFill rotWithShape="1">
          <a:blip r:embed="rId3"/>
          <a:srcRect l="8578" t="15029" r="5666" b="27188"/>
          <a:stretch/>
        </p:blipFill>
        <p:spPr>
          <a:xfrm>
            <a:off x="5444196" y="2212317"/>
            <a:ext cx="3038621" cy="3643533"/>
          </a:xfrm>
          <a:prstGeom prst="rect">
            <a:avLst/>
          </a:prstGeom>
        </p:spPr>
      </p:pic>
      <p:sp>
        <p:nvSpPr>
          <p:cNvPr id="12" name="CuadroTexto 11"/>
          <p:cNvSpPr txBox="1"/>
          <p:nvPr/>
        </p:nvSpPr>
        <p:spPr>
          <a:xfrm>
            <a:off x="675245" y="2212317"/>
            <a:ext cx="4192173" cy="3139321"/>
          </a:xfrm>
          <a:prstGeom prst="rect">
            <a:avLst/>
          </a:prstGeom>
          <a:solidFill>
            <a:schemeClr val="bg1"/>
          </a:solidFill>
        </p:spPr>
        <p:txBody>
          <a:bodyPr wrap="square" rtlCol="0">
            <a:spAutoFit/>
          </a:bodyPr>
          <a:lstStyle/>
          <a:p>
            <a:r>
              <a:rPr lang="ca-ES" dirty="0"/>
              <a:t>5. </a:t>
            </a:r>
            <a:r>
              <a:rPr lang="ca-ES" b="1" dirty="0"/>
              <a:t>Juntes:  </a:t>
            </a:r>
            <a:r>
              <a:rPr lang="ca-ES" dirty="0"/>
              <a:t>és l’element que es troba situat al voltant del seient i assegura l’estanquitat quan l’obturador està col·locat en ell, és a dir quan la vàlvula està tancada</a:t>
            </a:r>
          </a:p>
          <a:p>
            <a:endParaRPr lang="ca-ES" dirty="0"/>
          </a:p>
          <a:p>
            <a:endParaRPr lang="ca-ES" dirty="0"/>
          </a:p>
          <a:p>
            <a:endParaRPr lang="ca-ES" dirty="0"/>
          </a:p>
          <a:p>
            <a:endParaRPr lang="ca-ES" dirty="0"/>
          </a:p>
          <a:p>
            <a:endParaRPr lang="ca-ES" dirty="0"/>
          </a:p>
          <a:p>
            <a:r>
              <a:rPr lang="ca-ES" dirty="0"/>
              <a:t> </a:t>
            </a:r>
          </a:p>
          <a:p>
            <a:endParaRPr lang="ca-ES" dirty="0"/>
          </a:p>
        </p:txBody>
      </p:sp>
      <p:sp>
        <p:nvSpPr>
          <p:cNvPr id="13" name="CuadroTexto 12"/>
          <p:cNvSpPr txBox="1"/>
          <p:nvPr/>
        </p:nvSpPr>
        <p:spPr>
          <a:xfrm>
            <a:off x="689313" y="2212316"/>
            <a:ext cx="4192173" cy="3139321"/>
          </a:xfrm>
          <a:prstGeom prst="rect">
            <a:avLst/>
          </a:prstGeom>
          <a:solidFill>
            <a:schemeClr val="bg1"/>
          </a:solidFill>
        </p:spPr>
        <p:txBody>
          <a:bodyPr wrap="square" rtlCol="0">
            <a:spAutoFit/>
          </a:bodyPr>
          <a:lstStyle/>
          <a:p>
            <a:r>
              <a:rPr lang="ca-ES" dirty="0"/>
              <a:t>6. </a:t>
            </a:r>
            <a:r>
              <a:rPr lang="ca-ES" b="1" dirty="0"/>
              <a:t>Cos i tapa: </a:t>
            </a:r>
            <a:r>
              <a:rPr lang="ca-ES" dirty="0"/>
              <a:t>són els elements que cobreixen o envolten la vàlvula. La tapa també s’anomena </a:t>
            </a:r>
            <a:r>
              <a:rPr lang="ca-ES" dirty="0" err="1"/>
              <a:t>bonete</a:t>
            </a:r>
            <a:r>
              <a:rPr lang="ca-ES" dirty="0"/>
              <a:t> i  es troba a la part superior, i el cos s’anomena carcassa i és a la part inferior. </a:t>
            </a:r>
          </a:p>
          <a:p>
            <a:endParaRPr lang="ca-ES" dirty="0"/>
          </a:p>
          <a:p>
            <a:endParaRPr lang="ca-ES" dirty="0"/>
          </a:p>
          <a:p>
            <a:endParaRPr lang="ca-ES" dirty="0"/>
          </a:p>
          <a:p>
            <a:endParaRPr lang="ca-ES" dirty="0"/>
          </a:p>
          <a:p>
            <a:r>
              <a:rPr lang="ca-ES" dirty="0"/>
              <a:t> </a:t>
            </a:r>
          </a:p>
          <a:p>
            <a:endParaRPr lang="ca-ES" dirty="0"/>
          </a:p>
        </p:txBody>
      </p:sp>
      <p:sp>
        <p:nvSpPr>
          <p:cNvPr id="14" name="CuadroTexto 13"/>
          <p:cNvSpPr txBox="1"/>
          <p:nvPr/>
        </p:nvSpPr>
        <p:spPr>
          <a:xfrm>
            <a:off x="661176" y="2258484"/>
            <a:ext cx="4192173" cy="2308324"/>
          </a:xfrm>
          <a:prstGeom prst="rect">
            <a:avLst/>
          </a:prstGeom>
          <a:solidFill>
            <a:schemeClr val="bg1"/>
          </a:solidFill>
        </p:spPr>
        <p:txBody>
          <a:bodyPr wrap="square" rtlCol="0">
            <a:spAutoFit/>
          </a:bodyPr>
          <a:lstStyle/>
          <a:p>
            <a:r>
              <a:rPr lang="ca-ES" dirty="0"/>
              <a:t>7. </a:t>
            </a:r>
            <a:r>
              <a:rPr lang="ca-ES" b="1" dirty="0"/>
              <a:t>Extrems: </a:t>
            </a:r>
            <a:r>
              <a:rPr lang="ca-ES" dirty="0"/>
              <a:t>és la part de la vàlvula que permet la seva unió a una canonada o a un equip   </a:t>
            </a:r>
          </a:p>
          <a:p>
            <a:endParaRPr lang="ca-ES" dirty="0"/>
          </a:p>
          <a:p>
            <a:endParaRPr lang="ca-ES" dirty="0"/>
          </a:p>
          <a:p>
            <a:endParaRPr lang="ca-ES" dirty="0"/>
          </a:p>
          <a:p>
            <a:r>
              <a:rPr lang="ca-ES" dirty="0"/>
              <a:t> </a:t>
            </a:r>
          </a:p>
          <a:p>
            <a:endParaRPr lang="ca-ES" dirty="0"/>
          </a:p>
        </p:txBody>
      </p:sp>
      <p:sp>
        <p:nvSpPr>
          <p:cNvPr id="15" name="CuadroTexto 14"/>
          <p:cNvSpPr txBox="1"/>
          <p:nvPr/>
        </p:nvSpPr>
        <p:spPr>
          <a:xfrm>
            <a:off x="661176" y="2350816"/>
            <a:ext cx="4192173" cy="2585323"/>
          </a:xfrm>
          <a:prstGeom prst="rect">
            <a:avLst/>
          </a:prstGeom>
          <a:solidFill>
            <a:schemeClr val="bg1"/>
          </a:solidFill>
        </p:spPr>
        <p:txBody>
          <a:bodyPr wrap="square" rtlCol="0">
            <a:spAutoFit/>
          </a:bodyPr>
          <a:lstStyle/>
          <a:p>
            <a:r>
              <a:rPr lang="ca-ES" dirty="0"/>
              <a:t>8. </a:t>
            </a:r>
            <a:r>
              <a:rPr lang="ca-ES" b="1" dirty="0"/>
              <a:t>Perns d’unió</a:t>
            </a:r>
            <a:r>
              <a:rPr lang="ca-ES" dirty="0"/>
              <a:t>: són els elements que uneixen el </a:t>
            </a:r>
            <a:r>
              <a:rPr lang="ca-ES" dirty="0" err="1"/>
              <a:t>bonete</a:t>
            </a:r>
            <a:r>
              <a:rPr lang="ca-ES" dirty="0"/>
              <a:t> i el cos de la vàlvula que està totalment estancada    </a:t>
            </a:r>
          </a:p>
          <a:p>
            <a:endParaRPr lang="ca-ES" dirty="0"/>
          </a:p>
          <a:p>
            <a:endParaRPr lang="ca-ES" dirty="0"/>
          </a:p>
          <a:p>
            <a:endParaRPr lang="ca-ES" dirty="0"/>
          </a:p>
          <a:p>
            <a:endParaRPr lang="ca-ES" dirty="0"/>
          </a:p>
          <a:p>
            <a:r>
              <a:rPr lang="ca-ES" dirty="0"/>
              <a:t> </a:t>
            </a:r>
          </a:p>
          <a:p>
            <a:endParaRPr lang="ca-ES" dirty="0"/>
          </a:p>
        </p:txBody>
      </p:sp>
      <p:sp>
        <p:nvSpPr>
          <p:cNvPr id="16" name="CuadroTexto 15"/>
          <p:cNvSpPr txBox="1"/>
          <p:nvPr/>
        </p:nvSpPr>
        <p:spPr>
          <a:xfrm>
            <a:off x="647107" y="2258483"/>
            <a:ext cx="4192173" cy="2862322"/>
          </a:xfrm>
          <a:prstGeom prst="rect">
            <a:avLst/>
          </a:prstGeom>
          <a:solidFill>
            <a:schemeClr val="bg1"/>
          </a:solidFill>
        </p:spPr>
        <p:txBody>
          <a:bodyPr wrap="square" rtlCol="0">
            <a:spAutoFit/>
          </a:bodyPr>
          <a:lstStyle/>
          <a:p>
            <a:r>
              <a:rPr lang="ca-ES" dirty="0"/>
              <a:t>9. </a:t>
            </a:r>
            <a:r>
              <a:rPr lang="ca-ES" b="1" dirty="0"/>
              <a:t>Accionament</a:t>
            </a:r>
            <a:r>
              <a:rPr lang="ca-ES" dirty="0"/>
              <a:t>: és l’element que permet obrir, tancar o regular la vàlvula. Pot ser manual o mecànic.</a:t>
            </a:r>
          </a:p>
          <a:p>
            <a:endParaRPr lang="ca-ES" dirty="0"/>
          </a:p>
          <a:p>
            <a:endParaRPr lang="ca-ES" dirty="0"/>
          </a:p>
          <a:p>
            <a:endParaRPr lang="ca-ES" dirty="0"/>
          </a:p>
          <a:p>
            <a:endParaRPr lang="ca-ES" dirty="0"/>
          </a:p>
          <a:p>
            <a:endParaRPr lang="ca-ES" dirty="0"/>
          </a:p>
          <a:p>
            <a:endParaRPr lang="ca-ES" dirty="0"/>
          </a:p>
          <a:p>
            <a:endParaRPr lang="ca-ES" dirty="0"/>
          </a:p>
        </p:txBody>
      </p:sp>
    </p:spTree>
    <p:extLst>
      <p:ext uri="{BB962C8B-B14F-4D97-AF65-F5344CB8AC3E}">
        <p14:creationId xmlns:p14="http://schemas.microsoft.com/office/powerpoint/2010/main" val="1054555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1"/>
                                        </p:tgtEl>
                                        <p:attrNameLst>
                                          <p:attrName>ppt_x</p:attrName>
                                        </p:attrNameLst>
                                      </p:cBhvr>
                                      <p:tavLst>
                                        <p:tav tm="0">
                                          <p:val>
                                            <p:strVal val="ppt_x"/>
                                          </p:val>
                                        </p:tav>
                                        <p:tav tm="100000">
                                          <p:val>
                                            <p:strVal val="ppt_x"/>
                                          </p:val>
                                        </p:tav>
                                      </p:tavLst>
                                    </p:anim>
                                    <p:anim calcmode="lin" valueType="num">
                                      <p:cBhvr additive="base">
                                        <p:cTn id="37" dur="500"/>
                                        <p:tgtEl>
                                          <p:spTgt spid="11"/>
                                        </p:tgtEl>
                                        <p:attrNameLst>
                                          <p:attrName>ppt_y</p:attrName>
                                        </p:attrNameLst>
                                      </p:cBhvr>
                                      <p:tavLst>
                                        <p:tav tm="0">
                                          <p:val>
                                            <p:strVal val="ppt_y"/>
                                          </p:val>
                                        </p:tav>
                                        <p:tav tm="100000">
                                          <p:val>
                                            <p:strVal val="1+ppt_h/2"/>
                                          </p:val>
                                        </p:tav>
                                      </p:tavLst>
                                    </p:anim>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444916"/>
            <a:ext cx="10058400" cy="1450757"/>
          </a:xfrm>
        </p:spPr>
        <p:txBody>
          <a:bodyPr/>
          <a:lstStyle/>
          <a:p>
            <a:r>
              <a:rPr lang="ca-ES" dirty="0"/>
              <a:t>Classificació </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837055715"/>
              </p:ext>
            </p:extLst>
          </p:nvPr>
        </p:nvGraphicFramePr>
        <p:xfrm>
          <a:off x="253221" y="1058478"/>
          <a:ext cx="11774658" cy="4942840"/>
        </p:xfrm>
        <a:graphic>
          <a:graphicData uri="http://schemas.openxmlformats.org/drawingml/2006/table">
            <a:tbl>
              <a:tblPr firstRow="1" bandRow="1">
                <a:tableStyleId>{5C22544A-7EE6-4342-B048-85BDC9FD1C3A}</a:tableStyleId>
              </a:tblPr>
              <a:tblGrid>
                <a:gridCol w="2445532">
                  <a:extLst>
                    <a:ext uri="{9D8B030D-6E8A-4147-A177-3AD203B41FA5}">
                      <a16:colId xmlns:a16="http://schemas.microsoft.com/office/drawing/2014/main" xmlns="" val="2603145475"/>
                    </a:ext>
                  </a:extLst>
                </a:gridCol>
                <a:gridCol w="3693818">
                  <a:extLst>
                    <a:ext uri="{9D8B030D-6E8A-4147-A177-3AD203B41FA5}">
                      <a16:colId xmlns:a16="http://schemas.microsoft.com/office/drawing/2014/main" xmlns="" val="2174696180"/>
                    </a:ext>
                  </a:extLst>
                </a:gridCol>
                <a:gridCol w="2531241">
                  <a:extLst>
                    <a:ext uri="{9D8B030D-6E8A-4147-A177-3AD203B41FA5}">
                      <a16:colId xmlns:a16="http://schemas.microsoft.com/office/drawing/2014/main" xmlns="" val="2837106795"/>
                    </a:ext>
                  </a:extLst>
                </a:gridCol>
                <a:gridCol w="3104067">
                  <a:extLst>
                    <a:ext uri="{9D8B030D-6E8A-4147-A177-3AD203B41FA5}">
                      <a16:colId xmlns:a16="http://schemas.microsoft.com/office/drawing/2014/main" xmlns="" val="2781696248"/>
                    </a:ext>
                  </a:extLst>
                </a:gridCol>
              </a:tblGrid>
              <a:tr h="370840">
                <a:tc>
                  <a:txBody>
                    <a:bodyPr/>
                    <a:lstStyle/>
                    <a:p>
                      <a:r>
                        <a:rPr lang="ca-ES" dirty="0"/>
                        <a:t>Utilització </a:t>
                      </a:r>
                    </a:p>
                  </a:txBody>
                  <a:tcPr/>
                </a:tc>
                <a:tc>
                  <a:txBody>
                    <a:bodyPr/>
                    <a:lstStyle/>
                    <a:p>
                      <a:r>
                        <a:rPr lang="ca-ES" dirty="0"/>
                        <a:t>Funció</a:t>
                      </a:r>
                      <a:r>
                        <a:rPr lang="ca-ES" baseline="0" dirty="0"/>
                        <a:t> </a:t>
                      </a:r>
                      <a:endParaRPr lang="ca-ES" dirty="0"/>
                    </a:p>
                  </a:txBody>
                  <a:tcPr/>
                </a:tc>
                <a:tc gridSpan="2">
                  <a:txBody>
                    <a:bodyPr/>
                    <a:lstStyle/>
                    <a:p>
                      <a:pPr algn="ctr"/>
                      <a:r>
                        <a:rPr lang="ca-ES" dirty="0"/>
                        <a:t>Tipus de vàlvules </a:t>
                      </a:r>
                    </a:p>
                  </a:txBody>
                  <a:tcPr/>
                </a:tc>
                <a:tc hMerge="1">
                  <a:txBody>
                    <a:bodyPr/>
                    <a:lstStyle/>
                    <a:p>
                      <a:endParaRPr lang="ca-ES"/>
                    </a:p>
                  </a:txBody>
                  <a:tcPr/>
                </a:tc>
                <a:extLst>
                  <a:ext uri="{0D108BD9-81ED-4DB2-BD59-A6C34878D82A}">
                    <a16:rowId xmlns:a16="http://schemas.microsoft.com/office/drawing/2014/main" xmlns="" val="4097596400"/>
                  </a:ext>
                </a:extLst>
              </a:tr>
              <a:tr h="370840">
                <a:tc rowSpan="2">
                  <a:txBody>
                    <a:bodyPr/>
                    <a:lstStyle/>
                    <a:p>
                      <a:r>
                        <a:rPr lang="ca-ES" dirty="0"/>
                        <a:t>D’obertura i tancament</a:t>
                      </a:r>
                    </a:p>
                  </a:txBody>
                  <a:tcPr anchor="ctr"/>
                </a:tc>
                <a:tc rowSpan="2">
                  <a:txBody>
                    <a:bodyPr/>
                    <a:lstStyle/>
                    <a:p>
                      <a:r>
                        <a:rPr lang="ca-ES" dirty="0"/>
                        <a:t>Interrompen</a:t>
                      </a:r>
                      <a:r>
                        <a:rPr lang="ca-ES" baseline="0" dirty="0"/>
                        <a:t> el flux de forma total</a:t>
                      </a:r>
                      <a:endParaRPr lang="ca-ES" dirty="0"/>
                    </a:p>
                  </a:txBody>
                  <a:tcPr anchor="ctr"/>
                </a:tc>
                <a:tc>
                  <a:txBody>
                    <a:bodyPr/>
                    <a:lstStyle/>
                    <a:p>
                      <a:r>
                        <a:rPr lang="ca-ES" dirty="0"/>
                        <a:t>Vàlvules d’obertura i tancament lineal</a:t>
                      </a:r>
                    </a:p>
                  </a:txBody>
                  <a:tcPr anchor="ctr"/>
                </a:tc>
                <a:tc>
                  <a:txBody>
                    <a:bodyPr/>
                    <a:lstStyle/>
                    <a:p>
                      <a:pPr marL="285750" indent="-285750">
                        <a:buFontTx/>
                        <a:buChar char="-"/>
                      </a:pPr>
                      <a:r>
                        <a:rPr lang="ca-ES" dirty="0"/>
                        <a:t>Vàlvules de comporta</a:t>
                      </a:r>
                    </a:p>
                    <a:p>
                      <a:pPr marL="285750" indent="-285750">
                        <a:buFontTx/>
                        <a:buChar char="-"/>
                      </a:pPr>
                      <a:r>
                        <a:rPr lang="ca-ES" dirty="0"/>
                        <a:t>Vàlvules</a:t>
                      </a:r>
                      <a:r>
                        <a:rPr lang="ca-ES" baseline="0" dirty="0"/>
                        <a:t> de globus o seient</a:t>
                      </a:r>
                    </a:p>
                    <a:p>
                      <a:pPr marL="285750" indent="-285750">
                        <a:buFontTx/>
                        <a:buChar char="-"/>
                      </a:pPr>
                      <a:r>
                        <a:rPr lang="ca-ES" baseline="0" dirty="0"/>
                        <a:t>Vàlvules de diafragma o membrana </a:t>
                      </a:r>
                      <a:endParaRPr lang="ca-ES" dirty="0"/>
                    </a:p>
                  </a:txBody>
                  <a:tcPr anchor="ctr"/>
                </a:tc>
                <a:extLst>
                  <a:ext uri="{0D108BD9-81ED-4DB2-BD59-A6C34878D82A}">
                    <a16:rowId xmlns:a16="http://schemas.microsoft.com/office/drawing/2014/main" xmlns="" val="1154759904"/>
                  </a:ext>
                </a:extLst>
              </a:tr>
              <a:tr h="370840">
                <a:tc vMerge="1">
                  <a:txBody>
                    <a:bodyPr/>
                    <a:lstStyle/>
                    <a:p>
                      <a:endParaRPr lang="ca-ES" dirty="0"/>
                    </a:p>
                  </a:txBody>
                  <a:tcPr/>
                </a:tc>
                <a:tc vMerge="1">
                  <a:txBody>
                    <a:bodyPr/>
                    <a:lstStyle/>
                    <a:p>
                      <a:endParaRPr lang="ca-ES" dirty="0"/>
                    </a:p>
                  </a:txBody>
                  <a:tcPr/>
                </a:tc>
                <a:tc>
                  <a:txBody>
                    <a:bodyPr/>
                    <a:lstStyle/>
                    <a:p>
                      <a:r>
                        <a:rPr lang="ca-ES" dirty="0"/>
                        <a:t>Vàlvules d’obertura</a:t>
                      </a:r>
                      <a:r>
                        <a:rPr lang="ca-ES" baseline="0" dirty="0"/>
                        <a:t> i tancament rotatiu</a:t>
                      </a:r>
                      <a:endParaRPr lang="ca-ES" dirty="0"/>
                    </a:p>
                  </a:txBody>
                  <a:tcPr anchor="ctr"/>
                </a:tc>
                <a:tc>
                  <a:txBody>
                    <a:bodyPr/>
                    <a:lstStyle/>
                    <a:p>
                      <a:pPr marL="285750" indent="-285750">
                        <a:buFontTx/>
                        <a:buChar char="-"/>
                      </a:pPr>
                      <a:r>
                        <a:rPr lang="ca-ES" dirty="0"/>
                        <a:t>Vàlvules rotatòries mascle</a:t>
                      </a:r>
                    </a:p>
                    <a:p>
                      <a:pPr marL="285750" indent="-285750">
                        <a:buFontTx/>
                        <a:buChar char="-"/>
                      </a:pPr>
                      <a:r>
                        <a:rPr lang="ca-ES" dirty="0"/>
                        <a:t>Vàlvules</a:t>
                      </a:r>
                      <a:r>
                        <a:rPr lang="ca-ES" baseline="0" dirty="0"/>
                        <a:t> rotatòries de bola</a:t>
                      </a:r>
                    </a:p>
                    <a:p>
                      <a:pPr marL="285750" indent="-285750">
                        <a:buFontTx/>
                        <a:buChar char="-"/>
                      </a:pPr>
                      <a:r>
                        <a:rPr lang="ca-ES" baseline="0" dirty="0"/>
                        <a:t>Vàlvules de papallona</a:t>
                      </a:r>
                      <a:endParaRPr lang="ca-ES" dirty="0"/>
                    </a:p>
                  </a:txBody>
                  <a:tcPr anchor="ctr"/>
                </a:tc>
                <a:extLst>
                  <a:ext uri="{0D108BD9-81ED-4DB2-BD59-A6C34878D82A}">
                    <a16:rowId xmlns:a16="http://schemas.microsoft.com/office/drawing/2014/main" xmlns="" val="2357638763"/>
                  </a:ext>
                </a:extLst>
              </a:tr>
              <a:tr h="370840">
                <a:tc>
                  <a:txBody>
                    <a:bodyPr/>
                    <a:lstStyle/>
                    <a:p>
                      <a:r>
                        <a:rPr lang="ca-ES" dirty="0"/>
                        <a:t>De regulació o estrangulació</a:t>
                      </a:r>
                    </a:p>
                  </a:txBody>
                  <a:tcPr anchor="ctr"/>
                </a:tc>
                <a:tc>
                  <a:txBody>
                    <a:bodyPr/>
                    <a:lstStyle/>
                    <a:p>
                      <a:r>
                        <a:rPr lang="ca-ES" dirty="0"/>
                        <a:t>Regulen el cabal</a:t>
                      </a:r>
                    </a:p>
                  </a:txBody>
                  <a:tcPr anchor="ctr"/>
                </a:tc>
                <a:tc gridSpan="2">
                  <a:txBody>
                    <a:bodyPr/>
                    <a:lstStyle/>
                    <a:p>
                      <a:pPr marL="285750" indent="-285750">
                        <a:buFontTx/>
                        <a:buChar char="-"/>
                      </a:pPr>
                      <a:r>
                        <a:rPr lang="ca-ES" dirty="0"/>
                        <a:t>Vàlvules</a:t>
                      </a:r>
                      <a:r>
                        <a:rPr lang="ca-ES" baseline="0" dirty="0"/>
                        <a:t> de globus o seient </a:t>
                      </a:r>
                    </a:p>
                    <a:p>
                      <a:pPr marL="285750" indent="-285750">
                        <a:buFontTx/>
                        <a:buChar char="-"/>
                      </a:pPr>
                      <a:r>
                        <a:rPr lang="ca-ES" baseline="0" dirty="0"/>
                        <a:t>Vàlvules de papallona </a:t>
                      </a:r>
                    </a:p>
                    <a:p>
                      <a:pPr marL="285750" indent="-285750">
                        <a:buFontTx/>
                        <a:buChar char="-"/>
                      </a:pPr>
                      <a:r>
                        <a:rPr lang="ca-ES" baseline="0" dirty="0"/>
                        <a:t>Vàlvules de diafragma o membrana </a:t>
                      </a:r>
                    </a:p>
                  </a:txBody>
                  <a:tcPr anchor="ctr"/>
                </a:tc>
                <a:tc hMerge="1">
                  <a:txBody>
                    <a:bodyPr/>
                    <a:lstStyle/>
                    <a:p>
                      <a:endParaRPr lang="ca-ES"/>
                    </a:p>
                  </a:txBody>
                  <a:tcPr/>
                </a:tc>
                <a:extLst>
                  <a:ext uri="{0D108BD9-81ED-4DB2-BD59-A6C34878D82A}">
                    <a16:rowId xmlns:a16="http://schemas.microsoft.com/office/drawing/2014/main" xmlns="" val="1700332566"/>
                  </a:ext>
                </a:extLst>
              </a:tr>
              <a:tr h="370840">
                <a:tc>
                  <a:txBody>
                    <a:bodyPr/>
                    <a:lstStyle/>
                    <a:p>
                      <a:r>
                        <a:rPr lang="ca-ES" dirty="0"/>
                        <a:t>De</a:t>
                      </a:r>
                      <a:r>
                        <a:rPr lang="ca-ES" baseline="0" dirty="0"/>
                        <a:t> retenció </a:t>
                      </a:r>
                      <a:endParaRPr lang="ca-ES" dirty="0"/>
                    </a:p>
                  </a:txBody>
                  <a:tcPr anchor="ctr"/>
                </a:tc>
                <a:tc>
                  <a:txBody>
                    <a:bodyPr/>
                    <a:lstStyle/>
                    <a:p>
                      <a:r>
                        <a:rPr lang="ca-ES" dirty="0"/>
                        <a:t>Impedeixen que el flux retrocedeixi</a:t>
                      </a:r>
                    </a:p>
                  </a:txBody>
                  <a:tcPr anchor="ctr"/>
                </a:tc>
                <a:tc gridSpan="2">
                  <a:txBody>
                    <a:bodyPr/>
                    <a:lstStyle/>
                    <a:p>
                      <a:pPr marL="285750" indent="-285750">
                        <a:buFontTx/>
                        <a:buChar char="-"/>
                      </a:pPr>
                      <a:r>
                        <a:rPr lang="ca-ES" dirty="0"/>
                        <a:t>Vàlvules de pistó</a:t>
                      </a:r>
                    </a:p>
                    <a:p>
                      <a:pPr marL="285750" indent="-285750">
                        <a:buFontTx/>
                        <a:buChar char="-"/>
                      </a:pPr>
                      <a:r>
                        <a:rPr lang="ca-ES" dirty="0"/>
                        <a:t>Vàlvules de bola</a:t>
                      </a:r>
                    </a:p>
                    <a:p>
                      <a:pPr marL="285750" indent="-285750">
                        <a:buFontTx/>
                        <a:buChar char="-"/>
                      </a:pPr>
                      <a:r>
                        <a:rPr lang="ca-ES" dirty="0"/>
                        <a:t>Vàlvules</a:t>
                      </a:r>
                      <a:r>
                        <a:rPr lang="ca-ES" baseline="0" dirty="0"/>
                        <a:t> de </a:t>
                      </a:r>
                      <a:r>
                        <a:rPr lang="ca-ES" baseline="0" dirty="0" err="1"/>
                        <a:t>clapeta</a:t>
                      </a:r>
                      <a:endParaRPr lang="ca-ES" dirty="0"/>
                    </a:p>
                  </a:txBody>
                  <a:tcPr anchor="ctr"/>
                </a:tc>
                <a:tc hMerge="1">
                  <a:txBody>
                    <a:bodyPr/>
                    <a:lstStyle/>
                    <a:p>
                      <a:endParaRPr lang="ca-ES"/>
                    </a:p>
                  </a:txBody>
                  <a:tcPr/>
                </a:tc>
                <a:extLst>
                  <a:ext uri="{0D108BD9-81ED-4DB2-BD59-A6C34878D82A}">
                    <a16:rowId xmlns:a16="http://schemas.microsoft.com/office/drawing/2014/main" xmlns="" val="1762833576"/>
                  </a:ext>
                </a:extLst>
              </a:tr>
              <a:tr h="370840">
                <a:tc>
                  <a:txBody>
                    <a:bodyPr/>
                    <a:lstStyle/>
                    <a:p>
                      <a:r>
                        <a:rPr lang="ca-ES" dirty="0"/>
                        <a:t>De seguretat </a:t>
                      </a:r>
                    </a:p>
                  </a:txBody>
                  <a:tcPr anchor="ctr"/>
                </a:tc>
                <a:tc>
                  <a:txBody>
                    <a:bodyPr/>
                    <a:lstStyle/>
                    <a:p>
                      <a:r>
                        <a:rPr lang="ca-ES" dirty="0"/>
                        <a:t>Protegeixen equips i persones contra la sobrepressió</a:t>
                      </a:r>
                    </a:p>
                  </a:txBody>
                  <a:tcPr anchor="ctr"/>
                </a:tc>
                <a:tc gridSpan="2">
                  <a:txBody>
                    <a:bodyPr/>
                    <a:lstStyle/>
                    <a:p>
                      <a:pPr marL="285750" indent="-285750">
                        <a:buFontTx/>
                        <a:buChar char="-"/>
                      </a:pPr>
                      <a:r>
                        <a:rPr lang="ca-ES" dirty="0"/>
                        <a:t>Vàlvules d’alleujament</a:t>
                      </a:r>
                      <a:r>
                        <a:rPr lang="ca-ES" baseline="0" dirty="0"/>
                        <a:t> de pressió</a:t>
                      </a:r>
                    </a:p>
                    <a:p>
                      <a:pPr marL="285750" indent="-285750">
                        <a:buFontTx/>
                        <a:buChar char="-"/>
                      </a:pPr>
                      <a:r>
                        <a:rPr lang="ca-ES" baseline="0" dirty="0"/>
                        <a:t>Vàlvules d’obertura instantània  </a:t>
                      </a:r>
                    </a:p>
                  </a:txBody>
                  <a:tcPr anchor="ctr"/>
                </a:tc>
                <a:tc hMerge="1">
                  <a:txBody>
                    <a:bodyPr/>
                    <a:lstStyle/>
                    <a:p>
                      <a:endParaRPr lang="ca-ES"/>
                    </a:p>
                  </a:txBody>
                  <a:tcPr/>
                </a:tc>
                <a:extLst>
                  <a:ext uri="{0D108BD9-81ED-4DB2-BD59-A6C34878D82A}">
                    <a16:rowId xmlns:a16="http://schemas.microsoft.com/office/drawing/2014/main" xmlns="" val="3594849439"/>
                  </a:ext>
                </a:extLst>
              </a:tr>
            </a:tbl>
          </a:graphicData>
        </a:graphic>
      </p:graphicFrame>
    </p:spTree>
    <p:extLst>
      <p:ext uri="{BB962C8B-B14F-4D97-AF65-F5344CB8AC3E}">
        <p14:creationId xmlns:p14="http://schemas.microsoft.com/office/powerpoint/2010/main" val="181537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243659939"/>
              </p:ext>
            </p:extLst>
          </p:nvPr>
        </p:nvGraphicFramePr>
        <p:xfrm>
          <a:off x="562706" y="719666"/>
          <a:ext cx="11183816" cy="5308340"/>
        </p:xfrm>
        <a:graphic>
          <a:graphicData uri="http://schemas.openxmlformats.org/drawingml/2006/table">
            <a:tbl>
              <a:tblPr firstRow="1" bandRow="1">
                <a:tableStyleId>{5C22544A-7EE6-4342-B048-85BDC9FD1C3A}</a:tableStyleId>
              </a:tblPr>
              <a:tblGrid>
                <a:gridCol w="2795954">
                  <a:extLst>
                    <a:ext uri="{9D8B030D-6E8A-4147-A177-3AD203B41FA5}">
                      <a16:colId xmlns:a16="http://schemas.microsoft.com/office/drawing/2014/main" xmlns="" val="967574855"/>
                    </a:ext>
                  </a:extLst>
                </a:gridCol>
                <a:gridCol w="2795954">
                  <a:extLst>
                    <a:ext uri="{9D8B030D-6E8A-4147-A177-3AD203B41FA5}">
                      <a16:colId xmlns:a16="http://schemas.microsoft.com/office/drawing/2014/main" xmlns="" val="527500863"/>
                    </a:ext>
                  </a:extLst>
                </a:gridCol>
                <a:gridCol w="2795954">
                  <a:extLst>
                    <a:ext uri="{9D8B030D-6E8A-4147-A177-3AD203B41FA5}">
                      <a16:colId xmlns:a16="http://schemas.microsoft.com/office/drawing/2014/main" xmlns="" val="1376293216"/>
                    </a:ext>
                  </a:extLst>
                </a:gridCol>
                <a:gridCol w="2795954">
                  <a:extLst>
                    <a:ext uri="{9D8B030D-6E8A-4147-A177-3AD203B41FA5}">
                      <a16:colId xmlns:a16="http://schemas.microsoft.com/office/drawing/2014/main" xmlns="" val="1730907827"/>
                    </a:ext>
                  </a:extLst>
                </a:gridCol>
              </a:tblGrid>
              <a:tr h="370840">
                <a:tc gridSpan="4">
                  <a:txBody>
                    <a:bodyPr/>
                    <a:lstStyle/>
                    <a:p>
                      <a:pPr algn="ctr"/>
                      <a:r>
                        <a:rPr lang="ca-ES" dirty="0"/>
                        <a:t>VÀLVULA</a:t>
                      </a:r>
                      <a:r>
                        <a:rPr lang="ca-ES" baseline="0" dirty="0"/>
                        <a:t> DE COMPORTA </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Normalment</a:t>
                      </a:r>
                      <a:r>
                        <a:rPr lang="ca-ES" baseline="0" dirty="0"/>
                        <a:t> manual, fent voltes a l’accionament que fa girar l’eix i conseqüentment el disc</a:t>
                      </a:r>
                    </a:p>
                    <a:p>
                      <a:pPr marL="285750" indent="-285750" algn="l">
                        <a:buFont typeface="Arial" panose="020B0604020202020204" pitchFamily="34" charset="0"/>
                        <a:buChar char="•"/>
                      </a:pPr>
                      <a:r>
                        <a:rPr lang="ca-ES" baseline="0" dirty="0"/>
                        <a:t>El fluid circula en línia recta i apareix com si no travessés la vàlvula. </a:t>
                      </a:r>
                      <a:endParaRPr lang="ca-ES" dirty="0"/>
                    </a:p>
                  </a:txBody>
                  <a:tcPr/>
                </a:tc>
                <a:tc>
                  <a:txBody>
                    <a:bodyPr/>
                    <a:lstStyle/>
                    <a:p>
                      <a:pPr marL="285750" indent="-285750" algn="l">
                        <a:buFont typeface="Arial" panose="020B0604020202020204" pitchFamily="34" charset="0"/>
                        <a:buChar char="•"/>
                      </a:pPr>
                      <a:r>
                        <a:rPr lang="ca-ES" dirty="0"/>
                        <a:t>Funcionament senzill</a:t>
                      </a:r>
                    </a:p>
                    <a:p>
                      <a:pPr marL="285750" indent="-285750" algn="l">
                        <a:buFont typeface="Arial" panose="020B0604020202020204" pitchFamily="34" charset="0"/>
                        <a:buChar char="•"/>
                      </a:pPr>
                      <a:r>
                        <a:rPr lang="ca-ES" dirty="0"/>
                        <a:t>Baix</a:t>
                      </a:r>
                      <a:r>
                        <a:rPr lang="ca-ES" baseline="0" dirty="0"/>
                        <a:t> cost </a:t>
                      </a:r>
                    </a:p>
                    <a:p>
                      <a:pPr marL="285750" indent="-285750" algn="l">
                        <a:buFont typeface="Arial" panose="020B0604020202020204" pitchFamily="34" charset="0"/>
                        <a:buChar char="•"/>
                      </a:pPr>
                      <a:r>
                        <a:rPr lang="ca-ES" baseline="0" dirty="0"/>
                        <a:t>Es pot utilitzar ens pressions elevades i grans diàmetres </a:t>
                      </a:r>
                    </a:p>
                    <a:p>
                      <a:pPr marL="285750" indent="-285750" algn="l">
                        <a:buFont typeface="Arial" panose="020B0604020202020204" pitchFamily="34" charset="0"/>
                        <a:buChar char="•"/>
                      </a:pPr>
                      <a:r>
                        <a:rPr lang="ca-ES" baseline="0" dirty="0"/>
                        <a:t>Tancament bastant hermètic</a:t>
                      </a:r>
                    </a:p>
                    <a:p>
                      <a:pPr marL="285750" indent="-285750" algn="l">
                        <a:buFont typeface="Arial" panose="020B0604020202020204" pitchFamily="34" charset="0"/>
                        <a:buChar char="•"/>
                      </a:pPr>
                      <a:r>
                        <a:rPr lang="ca-ES" baseline="0" dirty="0"/>
                        <a:t>Mínima resistència a la circulació en posició oberta</a:t>
                      </a:r>
                      <a:endParaRPr lang="ca-ES" dirty="0"/>
                    </a:p>
                  </a:txBody>
                  <a:tcPr/>
                </a:tc>
                <a:tc>
                  <a:txBody>
                    <a:bodyPr/>
                    <a:lstStyle/>
                    <a:p>
                      <a:pPr marL="285750" indent="-285750" algn="l">
                        <a:buFont typeface="Arial" panose="020B0604020202020204" pitchFamily="34" charset="0"/>
                        <a:buChar char="•"/>
                      </a:pPr>
                      <a:r>
                        <a:rPr lang="ca-ES" dirty="0"/>
                        <a:t>El seu</a:t>
                      </a:r>
                      <a:r>
                        <a:rPr lang="ca-ES" baseline="0" dirty="0"/>
                        <a:t> ús ha de ser poc freqüent </a:t>
                      </a:r>
                    </a:p>
                    <a:p>
                      <a:pPr marL="285750" indent="-285750" algn="l">
                        <a:buFont typeface="Arial" panose="020B0604020202020204" pitchFamily="34" charset="0"/>
                        <a:buChar char="•"/>
                      </a:pPr>
                      <a:r>
                        <a:rPr lang="ca-ES" baseline="0" dirty="0"/>
                        <a:t>No són adequades per la regulació</a:t>
                      </a:r>
                    </a:p>
                    <a:p>
                      <a:pPr marL="285750" indent="-285750" algn="l">
                        <a:buFont typeface="Arial" panose="020B0604020202020204" pitchFamily="34" charset="0"/>
                        <a:buChar char="•"/>
                      </a:pPr>
                      <a:r>
                        <a:rPr lang="ca-ES" baseline="0" dirty="0"/>
                        <a:t>Poden produir cavitació</a:t>
                      </a:r>
                    </a:p>
                    <a:p>
                      <a:pPr marL="0" indent="0" algn="l">
                        <a:buFont typeface="Arial" panose="020B0604020202020204" pitchFamily="34" charset="0"/>
                        <a:buNone/>
                      </a:pPr>
                      <a:r>
                        <a:rPr lang="ca-ES" baseline="0" dirty="0">
                          <a:hlinkClick r:id="rId2"/>
                        </a:rPr>
                        <a:t>https://www.youtube.com/watch?v=ZlrFMmGs_NI</a:t>
                      </a:r>
                      <a:endParaRPr lang="ca-ES" baseline="0" dirty="0"/>
                    </a:p>
                    <a:p>
                      <a:pPr marL="0" indent="0" algn="l">
                        <a:buFont typeface="Arial" panose="020B0604020202020204" pitchFamily="34" charset="0"/>
                        <a:buNone/>
                      </a:pPr>
                      <a:r>
                        <a:rPr lang="ca-ES" baseline="0" dirty="0"/>
                        <a:t> </a:t>
                      </a:r>
                    </a:p>
                    <a:p>
                      <a:pPr marL="285750" indent="-285750" algn="l">
                        <a:buFont typeface="Arial" panose="020B0604020202020204" pitchFamily="34" charset="0"/>
                        <a:buChar char="•"/>
                      </a:pPr>
                      <a:r>
                        <a:rPr lang="ca-ES" baseline="0" dirty="0"/>
                        <a:t>Es necessita molta força per poder-les fer funcionar</a:t>
                      </a:r>
                    </a:p>
                    <a:p>
                      <a:pPr marL="285750" indent="-285750" algn="l">
                        <a:buFont typeface="Arial" panose="020B0604020202020204" pitchFamily="34" charset="0"/>
                        <a:buChar char="•"/>
                      </a:pPr>
                      <a:r>
                        <a:rPr lang="ca-ES" baseline="0" dirty="0"/>
                        <a:t>El fluid no pot tenir partícules sòlides en suspensió</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8" name="Imagen 7"/>
          <p:cNvPicPr>
            <a:picLocks noChangeAspect="1"/>
          </p:cNvPicPr>
          <p:nvPr/>
        </p:nvPicPr>
        <p:blipFill rotWithShape="1">
          <a:blip r:embed="rId3"/>
          <a:srcRect l="16334" t="9917" r="11761" b="14229"/>
          <a:stretch/>
        </p:blipFill>
        <p:spPr>
          <a:xfrm rot="5400000">
            <a:off x="8397090" y="2967611"/>
            <a:ext cx="3861583" cy="2287349"/>
          </a:xfrm>
          <a:prstGeom prst="rect">
            <a:avLst/>
          </a:prstGeom>
        </p:spPr>
      </p:pic>
      <p:sp>
        <p:nvSpPr>
          <p:cNvPr id="9" name="CuadroTexto 8"/>
          <p:cNvSpPr txBox="1"/>
          <p:nvPr/>
        </p:nvSpPr>
        <p:spPr>
          <a:xfrm>
            <a:off x="773723" y="5416062"/>
            <a:ext cx="7737231" cy="646331"/>
          </a:xfrm>
          <a:prstGeom prst="rect">
            <a:avLst/>
          </a:prstGeom>
          <a:noFill/>
        </p:spPr>
        <p:txBody>
          <a:bodyPr wrap="square" rtlCol="0">
            <a:spAutoFit/>
          </a:bodyPr>
          <a:lstStyle/>
          <a:p>
            <a:r>
              <a:rPr lang="ca-ES" dirty="0">
                <a:hlinkClick r:id="rId4"/>
              </a:rPr>
              <a:t>https://www.youtube.com/watch?v=VQrBKpngvic</a:t>
            </a:r>
            <a:endParaRPr lang="ca-ES" dirty="0"/>
          </a:p>
          <a:p>
            <a:endParaRPr lang="ca-ES" dirty="0"/>
          </a:p>
        </p:txBody>
      </p:sp>
    </p:spTree>
    <p:extLst>
      <p:ext uri="{BB962C8B-B14F-4D97-AF65-F5344CB8AC3E}">
        <p14:creationId xmlns:p14="http://schemas.microsoft.com/office/powerpoint/2010/main" val="4050606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380706301"/>
              </p:ext>
            </p:extLst>
          </p:nvPr>
        </p:nvGraphicFramePr>
        <p:xfrm>
          <a:off x="436097" y="227297"/>
          <a:ext cx="11183816" cy="530834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3151163">
                  <a:extLst>
                    <a:ext uri="{9D8B030D-6E8A-4147-A177-3AD203B41FA5}">
                      <a16:colId xmlns:a16="http://schemas.microsoft.com/office/drawing/2014/main" xmlns="" val="527500863"/>
                    </a:ext>
                  </a:extLst>
                </a:gridCol>
                <a:gridCol w="2222695">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a:t>
                      </a:r>
                      <a:r>
                        <a:rPr lang="ca-ES" baseline="0" dirty="0"/>
                        <a:t> DE GLOBUS</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La</a:t>
                      </a:r>
                      <a:r>
                        <a:rPr lang="ca-ES" baseline="0" dirty="0"/>
                        <a:t> vàlvula es tanca quan es gira manualment el volant, l’eix descendeix verticalment fins que l’obturador, que està al seu extrem inferior, es col·loca sobre el seu seient en el cos de la vàlvula </a:t>
                      </a:r>
                    </a:p>
                    <a:p>
                      <a:pPr marL="285750" indent="-285750" algn="l">
                        <a:buFont typeface="Arial" panose="020B0604020202020204" pitchFamily="34" charset="0"/>
                        <a:buChar char="•"/>
                      </a:pPr>
                      <a:r>
                        <a:rPr lang="ca-ES" baseline="0" dirty="0"/>
                        <a:t>Si es vol estrangular la circulació del fluid, enlloc d’arribar amb l’obturador fins al seient, s’atura just abans.</a:t>
                      </a:r>
                    </a:p>
                    <a:p>
                      <a:pPr marL="285750" indent="-285750" algn="l">
                        <a:buFont typeface="Arial" panose="020B0604020202020204" pitchFamily="34" charset="0"/>
                        <a:buChar char="•"/>
                      </a:pPr>
                      <a:r>
                        <a:rPr lang="ca-ES" baseline="0" dirty="0"/>
                        <a:t>El sentit del fluid sempre és contrari al moviment de tancament de l’obturador</a:t>
                      </a:r>
                      <a:endParaRPr lang="ca-ES" dirty="0"/>
                    </a:p>
                  </a:txBody>
                  <a:tcPr/>
                </a:tc>
                <a:tc>
                  <a:txBody>
                    <a:bodyPr/>
                    <a:lstStyle/>
                    <a:p>
                      <a:pPr marL="285750" indent="-285750" algn="l">
                        <a:buFont typeface="Arial" panose="020B0604020202020204" pitchFamily="34" charset="0"/>
                        <a:buChar char="•"/>
                      </a:pPr>
                      <a:r>
                        <a:rPr lang="ca-ES" dirty="0"/>
                        <a:t>Es</a:t>
                      </a:r>
                      <a:r>
                        <a:rPr lang="ca-ES" baseline="0" dirty="0"/>
                        <a:t> pot utilitzar per obertures o tancament totals i per regulació</a:t>
                      </a:r>
                    </a:p>
                    <a:p>
                      <a:pPr marL="285750" indent="-285750" algn="l">
                        <a:buFont typeface="Arial" panose="020B0604020202020204" pitchFamily="34" charset="0"/>
                        <a:buChar char="•"/>
                      </a:pPr>
                      <a:r>
                        <a:rPr lang="ca-ES" baseline="0" dirty="0"/>
                        <a:t>Controla molt bé la circulació del fluids </a:t>
                      </a:r>
                    </a:p>
                    <a:p>
                      <a:pPr marL="285750" indent="-285750" algn="l">
                        <a:buFont typeface="Arial" panose="020B0604020202020204" pitchFamily="34" charset="0"/>
                        <a:buChar char="•"/>
                      </a:pPr>
                      <a:r>
                        <a:rPr lang="ca-ES" baseline="0" dirty="0"/>
                        <a:t>Tancament bastant hermètic </a:t>
                      </a:r>
                    </a:p>
                    <a:p>
                      <a:pPr marL="285750" indent="-285750" algn="l">
                        <a:buFont typeface="Arial" panose="020B0604020202020204" pitchFamily="34" charset="0"/>
                        <a:buChar char="•"/>
                      </a:pPr>
                      <a:r>
                        <a:rPr lang="ca-ES" baseline="0" dirty="0"/>
                        <a:t>L’accionament es produeix amb poques voltes reduint el desgast de l’eix i el temps</a:t>
                      </a:r>
                    </a:p>
                    <a:p>
                      <a:pPr marL="285750" indent="-285750" algn="l">
                        <a:buFont typeface="Arial" panose="020B0604020202020204" pitchFamily="34" charset="0"/>
                        <a:buChar char="•"/>
                      </a:pPr>
                      <a:r>
                        <a:rPr lang="ca-ES" baseline="0" dirty="0"/>
                        <a:t>Es pot utilitzar per fluids corrosius o erosius </a:t>
                      </a:r>
                    </a:p>
                    <a:p>
                      <a:pPr marL="0" indent="0" algn="l">
                        <a:buFont typeface="Arial" panose="020B0604020202020204" pitchFamily="34" charset="0"/>
                        <a:buNone/>
                      </a:pPr>
                      <a:endParaRPr lang="ca-ES" dirty="0"/>
                    </a:p>
                  </a:txBody>
                  <a:tcPr/>
                </a:tc>
                <a:tc>
                  <a:txBody>
                    <a:bodyPr/>
                    <a:lstStyle/>
                    <a:p>
                      <a:pPr marL="285750" indent="-285750" algn="l">
                        <a:buFont typeface="Arial" panose="020B0604020202020204" pitchFamily="34" charset="0"/>
                        <a:buChar char="•"/>
                      </a:pPr>
                      <a:r>
                        <a:rPr lang="ca-ES" baseline="0" dirty="0"/>
                        <a:t>Són relativament cares</a:t>
                      </a:r>
                    </a:p>
                    <a:p>
                      <a:pPr marL="285750" indent="-285750" algn="l">
                        <a:buFont typeface="Arial" panose="020B0604020202020204" pitchFamily="34" charset="0"/>
                        <a:buChar char="•"/>
                      </a:pPr>
                      <a:r>
                        <a:rPr lang="ca-ES" baseline="0" dirty="0"/>
                        <a:t>Tenen una alta caiguda de pressió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4" name="Imagen 3"/>
          <p:cNvPicPr>
            <a:picLocks noChangeAspect="1"/>
          </p:cNvPicPr>
          <p:nvPr/>
        </p:nvPicPr>
        <p:blipFill rotWithShape="1">
          <a:blip r:embed="rId2"/>
          <a:srcRect l="25906" t="15475" r="15718" b="8671"/>
          <a:stretch/>
        </p:blipFill>
        <p:spPr>
          <a:xfrm rot="5400000">
            <a:off x="8719541" y="2208001"/>
            <a:ext cx="3637312" cy="2653833"/>
          </a:xfrm>
          <a:prstGeom prst="rect">
            <a:avLst/>
          </a:prstGeom>
        </p:spPr>
      </p:pic>
      <p:sp>
        <p:nvSpPr>
          <p:cNvPr id="5" name="CuadroTexto 4"/>
          <p:cNvSpPr txBox="1"/>
          <p:nvPr/>
        </p:nvSpPr>
        <p:spPr>
          <a:xfrm>
            <a:off x="970671" y="5535637"/>
            <a:ext cx="6471138" cy="646331"/>
          </a:xfrm>
          <a:prstGeom prst="rect">
            <a:avLst/>
          </a:prstGeom>
          <a:noFill/>
        </p:spPr>
        <p:txBody>
          <a:bodyPr wrap="square" rtlCol="0">
            <a:spAutoFit/>
          </a:bodyPr>
          <a:lstStyle/>
          <a:p>
            <a:r>
              <a:rPr lang="ca-ES" dirty="0">
                <a:hlinkClick r:id="rId3"/>
              </a:rPr>
              <a:t>https://www.youtube.com/watch?v=PAC960OxzZU</a:t>
            </a:r>
            <a:endParaRPr lang="ca-ES" dirty="0"/>
          </a:p>
          <a:p>
            <a:endParaRPr lang="ca-ES" dirty="0"/>
          </a:p>
        </p:txBody>
      </p:sp>
    </p:spTree>
    <p:extLst>
      <p:ext uri="{BB962C8B-B14F-4D97-AF65-F5344CB8AC3E}">
        <p14:creationId xmlns:p14="http://schemas.microsoft.com/office/powerpoint/2010/main" val="372472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47354150"/>
              </p:ext>
            </p:extLst>
          </p:nvPr>
        </p:nvGraphicFramePr>
        <p:xfrm>
          <a:off x="436097" y="227297"/>
          <a:ext cx="11183816" cy="448538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3643532">
                  <a:extLst>
                    <a:ext uri="{9D8B030D-6E8A-4147-A177-3AD203B41FA5}">
                      <a16:colId xmlns:a16="http://schemas.microsoft.com/office/drawing/2014/main" xmlns="" val="527500863"/>
                    </a:ext>
                  </a:extLst>
                </a:gridCol>
                <a:gridCol w="2729133">
                  <a:extLst>
                    <a:ext uri="{9D8B030D-6E8A-4147-A177-3AD203B41FA5}">
                      <a16:colId xmlns:a16="http://schemas.microsoft.com/office/drawing/2014/main" xmlns="" val="1376293216"/>
                    </a:ext>
                  </a:extLst>
                </a:gridCol>
                <a:gridCol w="1448971">
                  <a:extLst>
                    <a:ext uri="{9D8B030D-6E8A-4147-A177-3AD203B41FA5}">
                      <a16:colId xmlns:a16="http://schemas.microsoft.com/office/drawing/2014/main" xmlns="" val="1730907827"/>
                    </a:ext>
                  </a:extLst>
                </a:gridCol>
              </a:tblGrid>
              <a:tr h="370840">
                <a:tc gridSpan="4">
                  <a:txBody>
                    <a:bodyPr/>
                    <a:lstStyle/>
                    <a:p>
                      <a:pPr algn="ctr"/>
                      <a:r>
                        <a:rPr lang="ca-ES" dirty="0"/>
                        <a:t>VÀLVULA</a:t>
                      </a:r>
                      <a:r>
                        <a:rPr lang="ca-ES" baseline="0" dirty="0"/>
                        <a:t> DE PAPALLONA </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En</a:t>
                      </a:r>
                      <a:r>
                        <a:rPr lang="ca-ES" baseline="0" dirty="0"/>
                        <a:t> el seu interior té un disc obturador, la seva funció és girar al volant de l’eix quan es accionada, obrint, tancant o regulant el pas del fluid </a:t>
                      </a:r>
                      <a:endParaRPr lang="ca-ES" dirty="0"/>
                    </a:p>
                  </a:txBody>
                  <a:tcPr/>
                </a:tc>
                <a:tc>
                  <a:txBody>
                    <a:bodyPr/>
                    <a:lstStyle/>
                    <a:p>
                      <a:pPr marL="285750" indent="-285750" algn="l">
                        <a:buFont typeface="Arial" panose="020B0604020202020204" pitchFamily="34" charset="0"/>
                        <a:buChar char="•"/>
                      </a:pPr>
                      <a:r>
                        <a:rPr lang="ca-ES" dirty="0"/>
                        <a:t>Utilitzar</a:t>
                      </a:r>
                      <a:r>
                        <a:rPr lang="ca-ES" baseline="0" dirty="0"/>
                        <a:t> per obrir, tancar i regular </a:t>
                      </a:r>
                    </a:p>
                    <a:p>
                      <a:pPr marL="285750" indent="-285750" algn="l">
                        <a:buFont typeface="Arial" panose="020B0604020202020204" pitchFamily="34" charset="0"/>
                        <a:buChar char="•"/>
                      </a:pPr>
                      <a:r>
                        <a:rPr lang="ca-ES" baseline="0" dirty="0"/>
                        <a:t>Té un baix cost</a:t>
                      </a:r>
                    </a:p>
                    <a:p>
                      <a:pPr marL="285750" indent="-285750" algn="l">
                        <a:buFont typeface="Arial" panose="020B0604020202020204" pitchFamily="34" charset="0"/>
                        <a:buChar char="•"/>
                      </a:pPr>
                      <a:r>
                        <a:rPr lang="ca-ES" baseline="0" dirty="0"/>
                        <a:t>Es pot utilitzar en grans diàmetres</a:t>
                      </a:r>
                    </a:p>
                    <a:p>
                      <a:pPr marL="285750" indent="-285750" algn="l">
                        <a:buFont typeface="Arial" panose="020B0604020202020204" pitchFamily="34" charset="0"/>
                        <a:buChar char="•"/>
                      </a:pPr>
                      <a:r>
                        <a:rPr lang="ca-ES" baseline="0" dirty="0"/>
                        <a:t>Es pot utilitzar freqüentment</a:t>
                      </a:r>
                    </a:p>
                    <a:p>
                      <a:pPr marL="285750" indent="-285750" algn="l">
                        <a:buFont typeface="Arial" panose="020B0604020202020204" pitchFamily="34" charset="0"/>
                        <a:buChar char="•"/>
                      </a:pPr>
                      <a:r>
                        <a:rPr lang="ca-ES" baseline="0" dirty="0"/>
                        <a:t>Provoca petites pèrdues de càrrega</a:t>
                      </a:r>
                    </a:p>
                    <a:p>
                      <a:pPr marL="285750" indent="-285750" algn="l">
                        <a:buFont typeface="Arial" panose="020B0604020202020204" pitchFamily="34" charset="0"/>
                        <a:buChar char="•"/>
                      </a:pPr>
                      <a:r>
                        <a:rPr lang="ca-ES" baseline="0" dirty="0"/>
                        <a:t>Té poques peces mòbils</a:t>
                      </a:r>
                    </a:p>
                    <a:p>
                      <a:pPr marL="285750" indent="-285750" algn="l">
                        <a:buFont typeface="Arial" panose="020B0604020202020204" pitchFamily="34" charset="0"/>
                        <a:buChar char="•"/>
                      </a:pPr>
                      <a:r>
                        <a:rPr lang="ca-ES" baseline="0" dirty="0"/>
                        <a:t>Té accionament ràpid (a vegades automàtic)</a:t>
                      </a:r>
                    </a:p>
                    <a:p>
                      <a:pPr marL="285750" indent="-285750" algn="l">
                        <a:buFont typeface="Arial" panose="020B0604020202020204" pitchFamily="34" charset="0"/>
                        <a:buChar char="•"/>
                      </a:pPr>
                      <a:r>
                        <a:rPr lang="ca-ES" baseline="0" dirty="0"/>
                        <a:t>No necessiten gaire manteniment</a:t>
                      </a:r>
                    </a:p>
                    <a:p>
                      <a:pPr marL="285750" indent="-285750" algn="l">
                        <a:buFont typeface="Arial" panose="020B0604020202020204" pitchFamily="34" charset="0"/>
                        <a:buChar char="•"/>
                      </a:pPr>
                      <a:r>
                        <a:rPr lang="ca-ES" baseline="0" dirty="0"/>
                        <a:t>Tancament bastant hermètic</a:t>
                      </a:r>
                      <a:endParaRPr lang="ca-ES" dirty="0"/>
                    </a:p>
                  </a:txBody>
                  <a:tcPr/>
                </a:tc>
                <a:tc>
                  <a:txBody>
                    <a:bodyPr/>
                    <a:lstStyle/>
                    <a:p>
                      <a:pPr marL="285750" indent="-285750" algn="l">
                        <a:buFont typeface="Arial" panose="020B0604020202020204" pitchFamily="34" charset="0"/>
                        <a:buChar char="•"/>
                      </a:pPr>
                      <a:r>
                        <a:rPr lang="ca-ES" baseline="0" dirty="0"/>
                        <a:t>S’utilitzen en baixes pressions</a:t>
                      </a:r>
                    </a:p>
                    <a:p>
                      <a:pPr marL="285750" indent="-285750" algn="l">
                        <a:buFont typeface="Arial" panose="020B0604020202020204" pitchFamily="34" charset="0"/>
                        <a:buChar char="•"/>
                      </a:pPr>
                      <a:r>
                        <a:rPr lang="ca-ES" baseline="0" dirty="0"/>
                        <a:t>Pot produir cavitació </a:t>
                      </a:r>
                    </a:p>
                    <a:p>
                      <a:pPr marL="285750" indent="-285750" algn="l">
                        <a:buFont typeface="Arial" panose="020B0604020202020204" pitchFamily="34" charset="0"/>
                        <a:buChar char="•"/>
                      </a:pPr>
                      <a:r>
                        <a:rPr lang="ca-ES" baseline="0" dirty="0"/>
                        <a:t>Necessita molta força per ser accionada</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4" name="Imagen 3"/>
          <p:cNvPicPr>
            <a:picLocks noChangeAspect="1"/>
          </p:cNvPicPr>
          <p:nvPr/>
        </p:nvPicPr>
        <p:blipFill rotWithShape="1">
          <a:blip r:embed="rId2"/>
          <a:srcRect l="24404" r="21731"/>
          <a:stretch/>
        </p:blipFill>
        <p:spPr>
          <a:xfrm rot="5400000">
            <a:off x="8282700" y="2919258"/>
            <a:ext cx="3832431" cy="3994901"/>
          </a:xfrm>
          <a:prstGeom prst="rect">
            <a:avLst/>
          </a:prstGeom>
        </p:spPr>
      </p:pic>
      <p:sp>
        <p:nvSpPr>
          <p:cNvPr id="5" name="CuadroTexto 4"/>
          <p:cNvSpPr txBox="1"/>
          <p:nvPr/>
        </p:nvSpPr>
        <p:spPr>
          <a:xfrm>
            <a:off x="436097" y="5809957"/>
            <a:ext cx="5809957" cy="646331"/>
          </a:xfrm>
          <a:prstGeom prst="rect">
            <a:avLst/>
          </a:prstGeom>
          <a:noFill/>
        </p:spPr>
        <p:txBody>
          <a:bodyPr wrap="square" rtlCol="0">
            <a:spAutoFit/>
          </a:bodyPr>
          <a:lstStyle/>
          <a:p>
            <a:r>
              <a:rPr lang="ca-ES" dirty="0">
                <a:hlinkClick r:id="rId3"/>
              </a:rPr>
              <a:t>https://www.youtube.com/watch?v=QF-nmNm08no</a:t>
            </a:r>
            <a:endParaRPr lang="ca-ES" dirty="0"/>
          </a:p>
          <a:p>
            <a:endParaRPr lang="ca-ES" dirty="0"/>
          </a:p>
        </p:txBody>
      </p:sp>
    </p:spTree>
    <p:extLst>
      <p:ext uri="{BB962C8B-B14F-4D97-AF65-F5344CB8AC3E}">
        <p14:creationId xmlns:p14="http://schemas.microsoft.com/office/powerpoint/2010/main" val="190395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22747710"/>
              </p:ext>
            </p:extLst>
          </p:nvPr>
        </p:nvGraphicFramePr>
        <p:xfrm>
          <a:off x="436097" y="227297"/>
          <a:ext cx="11183816" cy="5034020"/>
        </p:xfrm>
        <a:graphic>
          <a:graphicData uri="http://schemas.openxmlformats.org/drawingml/2006/table">
            <a:tbl>
              <a:tblPr firstRow="1" bandRow="1">
                <a:tableStyleId>{5C22544A-7EE6-4342-B048-85BDC9FD1C3A}</a:tableStyleId>
              </a:tblPr>
              <a:tblGrid>
                <a:gridCol w="3362180">
                  <a:extLst>
                    <a:ext uri="{9D8B030D-6E8A-4147-A177-3AD203B41FA5}">
                      <a16:colId xmlns:a16="http://schemas.microsoft.com/office/drawing/2014/main" xmlns="" val="967574855"/>
                    </a:ext>
                  </a:extLst>
                </a:gridCol>
                <a:gridCol w="2743200">
                  <a:extLst>
                    <a:ext uri="{9D8B030D-6E8A-4147-A177-3AD203B41FA5}">
                      <a16:colId xmlns:a16="http://schemas.microsoft.com/office/drawing/2014/main" xmlns="" val="527500863"/>
                    </a:ext>
                  </a:extLst>
                </a:gridCol>
                <a:gridCol w="2630658">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a:t>
                      </a:r>
                      <a:r>
                        <a:rPr lang="ca-ES" baseline="0" dirty="0"/>
                        <a:t> DE DIAFRAGMA</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Tenen múltiples voltes i duen a terme el tancament de la vàlvula mitjançant un diafragma</a:t>
                      </a:r>
                      <a:r>
                        <a:rPr lang="ca-ES" baseline="0" dirty="0"/>
                        <a:t> flexible unit a un element que el comprimeix </a:t>
                      </a:r>
                    </a:p>
                    <a:p>
                      <a:pPr marL="285750" indent="-285750" algn="l">
                        <a:buFont typeface="Arial" panose="020B0604020202020204" pitchFamily="34" charset="0"/>
                        <a:buChar char="•"/>
                      </a:pPr>
                      <a:r>
                        <a:rPr lang="ca-ES" baseline="0" dirty="0"/>
                        <a:t>Quan es tanca la vàlvula girada manualment per mitjà d’un volant, l’eix fa baixar un element compressor, que comprimeix el diafragma (obturador que és flexible) i el desplaça cap a baix produint un tall o regulació del fluid </a:t>
                      </a:r>
                    </a:p>
                  </a:txBody>
                  <a:tcPr/>
                </a:tc>
                <a:tc>
                  <a:txBody>
                    <a:bodyPr/>
                    <a:lstStyle/>
                    <a:p>
                      <a:pPr marL="285750" indent="-285750" algn="l">
                        <a:buFont typeface="Arial" panose="020B0604020202020204" pitchFamily="34" charset="0"/>
                        <a:buChar char="•"/>
                      </a:pPr>
                      <a:r>
                        <a:rPr lang="ca-ES" dirty="0"/>
                        <a:t>Es</a:t>
                      </a:r>
                      <a:r>
                        <a:rPr lang="ca-ES" baseline="0" dirty="0"/>
                        <a:t> pot utilitzar per obertura, tancament o regulació</a:t>
                      </a:r>
                    </a:p>
                    <a:p>
                      <a:pPr marL="285750" indent="-285750" algn="l">
                        <a:buFont typeface="Arial" panose="020B0604020202020204" pitchFamily="34" charset="0"/>
                        <a:buChar char="•"/>
                      </a:pPr>
                      <a:r>
                        <a:rPr lang="ca-ES" baseline="0" dirty="0"/>
                        <a:t>Tancament bastant hermètic</a:t>
                      </a:r>
                    </a:p>
                    <a:p>
                      <a:pPr marL="285750" indent="-285750" algn="l">
                        <a:buFont typeface="Arial" panose="020B0604020202020204" pitchFamily="34" charset="0"/>
                        <a:buChar char="•"/>
                      </a:pPr>
                      <a:r>
                        <a:rPr lang="ca-ES" baseline="0" dirty="0"/>
                        <a:t>Es pot utilitzar per fluids corrosius, abrasius o amb sòlids </a:t>
                      </a:r>
                    </a:p>
                    <a:p>
                      <a:pPr marL="285750" indent="-285750" algn="l">
                        <a:buFont typeface="Arial" panose="020B0604020202020204" pitchFamily="34" charset="0"/>
                        <a:buChar char="•"/>
                      </a:pPr>
                      <a:r>
                        <a:rPr lang="ca-ES" baseline="0" dirty="0"/>
                        <a:t>Tenen baix cost</a:t>
                      </a:r>
                    </a:p>
                    <a:p>
                      <a:pPr marL="285750" indent="-285750" algn="l">
                        <a:buFont typeface="Arial" panose="020B0604020202020204" pitchFamily="34" charset="0"/>
                        <a:buChar char="•"/>
                      </a:pPr>
                      <a:r>
                        <a:rPr lang="ca-ES" baseline="0" dirty="0"/>
                        <a:t>Pèrdues de càrrega petites </a:t>
                      </a:r>
                    </a:p>
                    <a:p>
                      <a:pPr marL="285750" indent="-285750" algn="l">
                        <a:buFont typeface="Arial" panose="020B0604020202020204" pitchFamily="34" charset="0"/>
                        <a:buChar char="•"/>
                      </a:pPr>
                      <a:r>
                        <a:rPr lang="ca-ES" baseline="0" dirty="0"/>
                        <a:t>No utilitzen estopada</a:t>
                      </a:r>
                      <a:endParaRPr lang="ca-ES" dirty="0"/>
                    </a:p>
                  </a:txBody>
                  <a:tcPr/>
                </a:tc>
                <a:tc>
                  <a:txBody>
                    <a:bodyPr/>
                    <a:lstStyle/>
                    <a:p>
                      <a:pPr marL="285750" indent="-285750" algn="l">
                        <a:buFont typeface="Arial" panose="020B0604020202020204" pitchFamily="34" charset="0"/>
                        <a:buChar char="•"/>
                      </a:pPr>
                      <a:r>
                        <a:rPr lang="ca-ES" baseline="0" dirty="0"/>
                        <a:t>Es necessita molta força per tancar-les amb la conducció plena</a:t>
                      </a:r>
                    </a:p>
                    <a:p>
                      <a:pPr marL="285750" indent="-285750" algn="l">
                        <a:buFont typeface="Arial" panose="020B0604020202020204" pitchFamily="34" charset="0"/>
                        <a:buChar char="•"/>
                      </a:pPr>
                      <a:r>
                        <a:rPr lang="ca-ES" baseline="0" dirty="0"/>
                        <a:t>No s’haurien d’utilitzar per instal·lacions de buit o d’aspiració</a:t>
                      </a:r>
                    </a:p>
                    <a:p>
                      <a:pPr marL="285750" indent="-285750" algn="l">
                        <a:buFont typeface="Arial" panose="020B0604020202020204" pitchFamily="34" charset="0"/>
                        <a:buChar char="•"/>
                      </a:pPr>
                      <a:r>
                        <a:rPr lang="ca-ES" baseline="0" dirty="0"/>
                        <a:t>La membrana es pot gastar </a:t>
                      </a:r>
                    </a:p>
                    <a:p>
                      <a:pPr marL="285750" indent="-285750" algn="l">
                        <a:buFont typeface="Arial" panose="020B0604020202020204" pitchFamily="34" charset="0"/>
                        <a:buChar char="•"/>
                      </a:pPr>
                      <a:r>
                        <a:rPr lang="ca-ES" baseline="0" dirty="0"/>
                        <a:t>S’utilitza en cabals de baixes pressions </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l="1604" t="21722" r="51922" b="32319"/>
          <a:stretch/>
        </p:blipFill>
        <p:spPr>
          <a:xfrm>
            <a:off x="9111176" y="1637463"/>
            <a:ext cx="3080824" cy="1710647"/>
          </a:xfrm>
          <a:prstGeom prst="rect">
            <a:avLst/>
          </a:prstGeom>
        </p:spPr>
      </p:pic>
      <p:pic>
        <p:nvPicPr>
          <p:cNvPr id="4" name="Imagen 3"/>
          <p:cNvPicPr>
            <a:picLocks noChangeAspect="1"/>
          </p:cNvPicPr>
          <p:nvPr/>
        </p:nvPicPr>
        <p:blipFill rotWithShape="1">
          <a:blip r:embed="rId2"/>
          <a:srcRect l="51211" t="21588" r="6323" b="31650"/>
          <a:stretch/>
        </p:blipFill>
        <p:spPr>
          <a:xfrm>
            <a:off x="9111176" y="3348110"/>
            <a:ext cx="3094892" cy="1913549"/>
          </a:xfrm>
          <a:prstGeom prst="rect">
            <a:avLst/>
          </a:prstGeom>
        </p:spPr>
      </p:pic>
      <p:sp>
        <p:nvSpPr>
          <p:cNvPr id="5" name="CuadroTexto 4"/>
          <p:cNvSpPr txBox="1"/>
          <p:nvPr/>
        </p:nvSpPr>
        <p:spPr>
          <a:xfrm>
            <a:off x="534572" y="5683348"/>
            <a:ext cx="6189785" cy="646331"/>
          </a:xfrm>
          <a:prstGeom prst="rect">
            <a:avLst/>
          </a:prstGeom>
          <a:noFill/>
        </p:spPr>
        <p:txBody>
          <a:bodyPr wrap="square" rtlCol="0">
            <a:spAutoFit/>
          </a:bodyPr>
          <a:lstStyle/>
          <a:p>
            <a:r>
              <a:rPr lang="ca-ES" dirty="0">
                <a:hlinkClick r:id="rId3"/>
              </a:rPr>
              <a:t>https://www.youtube.com/watch?v=_N_n9nr-H-E</a:t>
            </a:r>
            <a:endParaRPr lang="ca-ES" dirty="0"/>
          </a:p>
          <a:p>
            <a:endParaRPr lang="ca-ES" dirty="0"/>
          </a:p>
        </p:txBody>
      </p:sp>
    </p:spTree>
    <p:extLst>
      <p:ext uri="{BB962C8B-B14F-4D97-AF65-F5344CB8AC3E}">
        <p14:creationId xmlns:p14="http://schemas.microsoft.com/office/powerpoint/2010/main" val="114948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28570608"/>
              </p:ext>
            </p:extLst>
          </p:nvPr>
        </p:nvGraphicFramePr>
        <p:xfrm>
          <a:off x="436097" y="227297"/>
          <a:ext cx="11183816" cy="5582660"/>
        </p:xfrm>
        <a:graphic>
          <a:graphicData uri="http://schemas.openxmlformats.org/drawingml/2006/table">
            <a:tbl>
              <a:tblPr firstRow="1" bandRow="1">
                <a:tableStyleId>{5C22544A-7EE6-4342-B048-85BDC9FD1C3A}</a:tableStyleId>
              </a:tblPr>
              <a:tblGrid>
                <a:gridCol w="2940149">
                  <a:extLst>
                    <a:ext uri="{9D8B030D-6E8A-4147-A177-3AD203B41FA5}">
                      <a16:colId xmlns:a16="http://schemas.microsoft.com/office/drawing/2014/main" xmlns="" val="967574855"/>
                    </a:ext>
                  </a:extLst>
                </a:gridCol>
                <a:gridCol w="3235569">
                  <a:extLst>
                    <a:ext uri="{9D8B030D-6E8A-4147-A177-3AD203B41FA5}">
                      <a16:colId xmlns:a16="http://schemas.microsoft.com/office/drawing/2014/main" xmlns="" val="527500863"/>
                    </a:ext>
                  </a:extLst>
                </a:gridCol>
                <a:gridCol w="2560320">
                  <a:extLst>
                    <a:ext uri="{9D8B030D-6E8A-4147-A177-3AD203B41FA5}">
                      <a16:colId xmlns:a16="http://schemas.microsoft.com/office/drawing/2014/main" xmlns="" val="1376293216"/>
                    </a:ext>
                  </a:extLst>
                </a:gridCol>
                <a:gridCol w="2447778">
                  <a:extLst>
                    <a:ext uri="{9D8B030D-6E8A-4147-A177-3AD203B41FA5}">
                      <a16:colId xmlns:a16="http://schemas.microsoft.com/office/drawing/2014/main" xmlns="" val="1730907827"/>
                    </a:ext>
                  </a:extLst>
                </a:gridCol>
              </a:tblGrid>
              <a:tr h="370840">
                <a:tc gridSpan="4">
                  <a:txBody>
                    <a:bodyPr/>
                    <a:lstStyle/>
                    <a:p>
                      <a:pPr algn="ctr"/>
                      <a:r>
                        <a:rPr lang="ca-ES" dirty="0"/>
                        <a:t>VÀLVULA</a:t>
                      </a:r>
                      <a:r>
                        <a:rPr lang="ca-ES" baseline="0" dirty="0"/>
                        <a:t> ROTATÒRIA MASCLE </a:t>
                      </a:r>
                      <a:endParaRPr lang="ca-ES" dirty="0"/>
                    </a:p>
                  </a:txBody>
                  <a:tcPr anchor="ct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xmlns="" val="1562047145"/>
                  </a:ext>
                </a:extLst>
              </a:tr>
              <a:tr h="1005580">
                <a:tc>
                  <a:txBody>
                    <a:bodyPr/>
                    <a:lstStyle/>
                    <a:p>
                      <a:pPr algn="ctr"/>
                      <a:r>
                        <a:rPr lang="ca-ES" dirty="0"/>
                        <a:t>DESCRIPCIÓ FUNCIONAL I MECÀNICA</a:t>
                      </a:r>
                    </a:p>
                  </a:txBody>
                  <a:tcPr anchor="ctr"/>
                </a:tc>
                <a:tc>
                  <a:txBody>
                    <a:bodyPr/>
                    <a:lstStyle/>
                    <a:p>
                      <a:pPr algn="ctr"/>
                      <a:r>
                        <a:rPr lang="ca-ES" dirty="0"/>
                        <a:t>AVANTATGES </a:t>
                      </a:r>
                    </a:p>
                  </a:txBody>
                  <a:tcPr anchor="ctr"/>
                </a:tc>
                <a:tc>
                  <a:txBody>
                    <a:bodyPr/>
                    <a:lstStyle/>
                    <a:p>
                      <a:pPr algn="ctr"/>
                      <a:r>
                        <a:rPr lang="ca-ES" dirty="0"/>
                        <a:t>INCONVENIENTS </a:t>
                      </a:r>
                    </a:p>
                  </a:txBody>
                  <a:tcPr anchor="ctr"/>
                </a:tc>
                <a:tc>
                  <a:txBody>
                    <a:bodyPr/>
                    <a:lstStyle/>
                    <a:p>
                      <a:pPr algn="ctr"/>
                      <a:r>
                        <a:rPr lang="ca-ES" dirty="0"/>
                        <a:t>IMATGE </a:t>
                      </a:r>
                    </a:p>
                  </a:txBody>
                  <a:tcPr anchor="ctr"/>
                </a:tc>
                <a:extLst>
                  <a:ext uri="{0D108BD9-81ED-4DB2-BD59-A6C34878D82A}">
                    <a16:rowId xmlns:a16="http://schemas.microsoft.com/office/drawing/2014/main" xmlns="" val="2637670172"/>
                  </a:ext>
                </a:extLst>
              </a:tr>
              <a:tr h="370840">
                <a:tc>
                  <a:txBody>
                    <a:bodyPr/>
                    <a:lstStyle/>
                    <a:p>
                      <a:pPr marL="285750" indent="-285750" algn="l">
                        <a:buFont typeface="Arial" panose="020B0604020202020204" pitchFamily="34" charset="0"/>
                        <a:buChar char="•"/>
                      </a:pPr>
                      <a:r>
                        <a:rPr lang="ca-ES" dirty="0"/>
                        <a:t>Està format</a:t>
                      </a:r>
                      <a:r>
                        <a:rPr lang="ca-ES" baseline="0" dirty="0"/>
                        <a:t> per un cos i un element rotatori cilíndric o cònic anomenat mascle. </a:t>
                      </a:r>
                    </a:p>
                    <a:p>
                      <a:pPr marL="285750" indent="-285750" algn="l">
                        <a:buFont typeface="Arial" panose="020B0604020202020204" pitchFamily="34" charset="0"/>
                        <a:buChar char="•"/>
                      </a:pPr>
                      <a:r>
                        <a:rPr lang="ca-ES" baseline="0" dirty="0"/>
                        <a:t>Està perforat i pot realitzar un gir de 90º al voltant del seu eix al accionar-se amb una clau per deixar lliure o impedir el pas del fluid </a:t>
                      </a:r>
                    </a:p>
                    <a:p>
                      <a:pPr marL="285750" indent="-285750" algn="l">
                        <a:buFont typeface="Arial" panose="020B0604020202020204" pitchFamily="34" charset="0"/>
                        <a:buChar char="•"/>
                      </a:pPr>
                      <a:r>
                        <a:rPr lang="ca-ES" baseline="0" dirty="0"/>
                        <a:t>Es poden construir per dos, tres o quatre vies, i aquestes dos s’utilitzen per la barreja o repartiment de fluids  </a:t>
                      </a:r>
                      <a:endParaRPr lang="ca-ES" dirty="0"/>
                    </a:p>
                  </a:txBody>
                  <a:tcPr/>
                </a:tc>
                <a:tc>
                  <a:txBody>
                    <a:bodyPr/>
                    <a:lstStyle/>
                    <a:p>
                      <a:pPr marL="285750" indent="-285750" algn="l">
                        <a:buFont typeface="Arial" panose="020B0604020202020204" pitchFamily="34" charset="0"/>
                        <a:buChar char="•"/>
                      </a:pPr>
                      <a:r>
                        <a:rPr lang="ca-ES" dirty="0"/>
                        <a:t>Es</a:t>
                      </a:r>
                      <a:r>
                        <a:rPr lang="ca-ES" baseline="0" dirty="0"/>
                        <a:t> pot utilitzar per grans cabals de fluids </a:t>
                      </a:r>
                    </a:p>
                    <a:p>
                      <a:pPr marL="285750" indent="-285750" algn="l">
                        <a:buFont typeface="Arial" panose="020B0604020202020204" pitchFamily="34" charset="0"/>
                        <a:buChar char="•"/>
                      </a:pPr>
                      <a:r>
                        <a:rPr lang="ca-ES" baseline="0" dirty="0"/>
                        <a:t>Tancament bastant hermètic </a:t>
                      </a:r>
                    </a:p>
                    <a:p>
                      <a:pPr marL="285750" indent="-285750" algn="l">
                        <a:buFont typeface="Arial" panose="020B0604020202020204" pitchFamily="34" charset="0"/>
                        <a:buChar char="•"/>
                      </a:pPr>
                      <a:r>
                        <a:rPr lang="ca-ES" baseline="0" dirty="0"/>
                        <a:t>Condicionament ràpid </a:t>
                      </a:r>
                    </a:p>
                    <a:p>
                      <a:pPr marL="285750" indent="-285750" algn="l">
                        <a:buFont typeface="Arial" panose="020B0604020202020204" pitchFamily="34" charset="0"/>
                        <a:buChar char="•"/>
                      </a:pPr>
                      <a:r>
                        <a:rPr lang="ca-ES" baseline="0" dirty="0"/>
                        <a:t>Baix cost</a:t>
                      </a:r>
                    </a:p>
                    <a:p>
                      <a:pPr marL="285750" indent="-285750" algn="l">
                        <a:buFont typeface="Arial" panose="020B0604020202020204" pitchFamily="34" charset="0"/>
                        <a:buChar char="•"/>
                      </a:pPr>
                      <a:r>
                        <a:rPr lang="ca-ES" baseline="0" dirty="0"/>
                        <a:t>Es pot emplenar amb fluids corrosius, amb sòlids amb suspensió i líquids pastosos.</a:t>
                      </a:r>
                    </a:p>
                    <a:p>
                      <a:pPr marL="285750" indent="-285750" algn="l">
                        <a:buFont typeface="Arial" panose="020B0604020202020204" pitchFamily="34" charset="0"/>
                        <a:buChar char="•"/>
                      </a:pPr>
                      <a:r>
                        <a:rPr lang="ca-ES" baseline="0" dirty="0"/>
                        <a:t>Es pot accionar freqüentment </a:t>
                      </a:r>
                    </a:p>
                    <a:p>
                      <a:pPr marL="285750" indent="-285750" algn="l">
                        <a:buFont typeface="Arial" panose="020B0604020202020204" pitchFamily="34" charset="0"/>
                        <a:buChar char="•"/>
                      </a:pPr>
                      <a:r>
                        <a:rPr lang="ca-ES" baseline="0" dirty="0"/>
                        <a:t>En posició totalment oberta té poques pèrdues de càrrega </a:t>
                      </a:r>
                    </a:p>
                    <a:p>
                      <a:pPr marL="285750" indent="-285750" algn="l">
                        <a:buFont typeface="Arial" panose="020B0604020202020204" pitchFamily="34" charset="0"/>
                        <a:buChar char="•"/>
                      </a:pPr>
                      <a:r>
                        <a:rPr lang="ca-ES" baseline="0" dirty="0"/>
                        <a:t>Necessiten poc manteniment</a:t>
                      </a:r>
                      <a:endParaRPr lang="ca-ES" dirty="0"/>
                    </a:p>
                  </a:txBody>
                  <a:tcPr/>
                </a:tc>
                <a:tc>
                  <a:txBody>
                    <a:bodyPr/>
                    <a:lstStyle/>
                    <a:p>
                      <a:pPr marL="285750" indent="-285750" algn="l">
                        <a:buFont typeface="Arial" panose="020B0604020202020204" pitchFamily="34" charset="0"/>
                        <a:buChar char="•"/>
                      </a:pPr>
                      <a:r>
                        <a:rPr lang="ca-ES" baseline="0" dirty="0"/>
                        <a:t>No tenen bones característiques per la regulació </a:t>
                      </a:r>
                    </a:p>
                    <a:p>
                      <a:pPr marL="285750" indent="-285750" algn="l">
                        <a:buFont typeface="Arial" panose="020B0604020202020204" pitchFamily="34" charset="0"/>
                        <a:buChar char="•"/>
                      </a:pPr>
                      <a:r>
                        <a:rPr lang="ca-ES" baseline="0" dirty="0"/>
                        <a:t>Poden produir cavitació</a:t>
                      </a:r>
                    </a:p>
                    <a:p>
                      <a:pPr marL="285750" indent="-285750" algn="l">
                        <a:buFont typeface="Arial" panose="020B0604020202020204" pitchFamily="34" charset="0"/>
                        <a:buChar char="•"/>
                      </a:pPr>
                      <a:r>
                        <a:rPr lang="ca-ES" baseline="0" dirty="0"/>
                        <a:t>Necessiten molta força per accionar-se</a:t>
                      </a:r>
                    </a:p>
                    <a:p>
                      <a:pPr marL="285750" indent="-285750" algn="l">
                        <a:buFont typeface="Arial" panose="020B0604020202020204" pitchFamily="34" charset="0"/>
                        <a:buChar char="•"/>
                      </a:pPr>
                      <a:r>
                        <a:rPr lang="ca-ES" baseline="0" dirty="0"/>
                        <a:t>El seient es pot desgastar</a:t>
                      </a:r>
                    </a:p>
                  </a:txBody>
                  <a:tcPr/>
                </a:tc>
                <a:tc>
                  <a:txBody>
                    <a:bodyPr/>
                    <a:lstStyle/>
                    <a:p>
                      <a:pPr algn="ctr"/>
                      <a:endParaRPr lang="ca-ES" dirty="0"/>
                    </a:p>
                  </a:txBody>
                  <a:tcPr/>
                </a:tc>
                <a:extLst>
                  <a:ext uri="{0D108BD9-81ED-4DB2-BD59-A6C34878D82A}">
                    <a16:rowId xmlns:a16="http://schemas.microsoft.com/office/drawing/2014/main" xmlns="" val="114427849"/>
                  </a:ext>
                </a:extLst>
              </a:tr>
            </a:tbl>
          </a:graphicData>
        </a:graphic>
      </p:graphicFrame>
      <p:pic>
        <p:nvPicPr>
          <p:cNvPr id="3" name="Imagen 2"/>
          <p:cNvPicPr>
            <a:picLocks noChangeAspect="1"/>
          </p:cNvPicPr>
          <p:nvPr/>
        </p:nvPicPr>
        <p:blipFill rotWithShape="1">
          <a:blip r:embed="rId2"/>
          <a:srcRect l="12754" t="12128" r="36010" b="17372"/>
          <a:stretch/>
        </p:blipFill>
        <p:spPr>
          <a:xfrm rot="5400000">
            <a:off x="8769449" y="2387406"/>
            <a:ext cx="3861582" cy="2983520"/>
          </a:xfrm>
          <a:prstGeom prst="rect">
            <a:avLst/>
          </a:prstGeom>
        </p:spPr>
      </p:pic>
    </p:spTree>
    <p:extLst>
      <p:ext uri="{BB962C8B-B14F-4D97-AF65-F5344CB8AC3E}">
        <p14:creationId xmlns:p14="http://schemas.microsoft.com/office/powerpoint/2010/main" val="1931337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644</TotalTime>
  <Words>2268</Words>
  <Application>Microsoft Office PowerPoint</Application>
  <PresentationFormat>Personalizado</PresentationFormat>
  <Paragraphs>326</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Retrospección</vt:lpstr>
      <vt:lpstr>ELEMENTS DE TRANSPORT:  vàlvules</vt:lpstr>
      <vt:lpstr>Vàlvules </vt:lpstr>
      <vt:lpstr>Parts comunes de les vàlvules </vt:lpstr>
      <vt:lpstr>Classificació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DE TRANSPORT:  vàlvules</dc:title>
  <dc:creator>arianna martin</dc:creator>
  <cp:lastModifiedBy>user</cp:lastModifiedBy>
  <cp:revision>43</cp:revision>
  <dcterms:created xsi:type="dcterms:W3CDTF">2016-11-20T13:41:22Z</dcterms:created>
  <dcterms:modified xsi:type="dcterms:W3CDTF">2016-11-24T18:43:56Z</dcterms:modified>
</cp:coreProperties>
</file>