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7" r:id="rId4"/>
    <p:sldId id="258" r:id="rId5"/>
    <p:sldId id="259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6" autoAdjust="0"/>
    <p:restoredTop sz="94660"/>
  </p:normalViewPr>
  <p:slideViewPr>
    <p:cSldViewPr snapToGrid="0">
      <p:cViewPr varScale="1">
        <p:scale>
          <a:sx n="72" d="100"/>
          <a:sy n="72" d="100"/>
        </p:scale>
        <p:origin x="-114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65EAB-1F8C-498C-A169-450375DA4FA4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3421-75D3-401B-B84E-D999EFA656C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DEF2C-25A6-44F0-915B-F06B8AE11AF7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088566-1065-44A3-883E-67AFB6523EB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1096963" y="6459538"/>
            <a:ext cx="24733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FBE3F-C674-428A-9A26-4E3E780B1219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3686175" y="6459538"/>
            <a:ext cx="4822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9901238" y="6459538"/>
            <a:ext cx="131127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379B7-ACB4-43D9-832B-7BE47152ACB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EB258-5D49-4E83-8A00-FACCA0204AB3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72026-B5E3-48EA-86D7-4E8ED73CEA1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CF05D-1BC9-459C-9657-239095FFFEB8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7386B-9585-4AAC-9CA2-24830352FF7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53939-3D7B-45E2-AECF-115FE8107692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1EA8-45E0-4DE6-9566-A0B8D189BF5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7455C-2571-4E49-89F7-9E4892FFDD12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BA2FE-4D44-4536-A913-68CADCE84C9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DCFE6-4E66-4901-B6C4-EE7DAB0B4664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40137-18B1-4DE7-B0AE-58E19B54710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 dirty="0"/>
            </a:lvl1pPr>
          </a:lstStyle>
          <a:p>
            <a:pPr>
              <a:defRPr/>
            </a:pPr>
            <a:fld id="{9EB09C4D-A319-4A1C-A818-296F08BCDE88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B011931-9717-4610-B910-AF802FCBB8D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E562A-021D-403E-B681-906D23EC6CBA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B2431-8FC5-4019-AD84-483FC8E1BCB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D611E-CA80-41E4-9E13-0790527EE9BF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0A346-D767-44CE-BFF7-900807D40C0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846263"/>
            <a:ext cx="10058400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C5CA38-E6D2-48BD-A148-B2FF1D25B627}" type="datetimeFigureOut">
              <a:rPr lang="en-US"/>
              <a:pPr>
                <a:defRPr/>
              </a:pPr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cap="all" baseline="0" dirty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50" dirty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172425-8EA7-4EBF-AB45-701B56E4D8C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9" r:id="rId2"/>
    <p:sldLayoutId id="2147483662" r:id="rId3"/>
    <p:sldLayoutId id="2147483658" r:id="rId4"/>
    <p:sldLayoutId id="2147483657" r:id="rId5"/>
    <p:sldLayoutId id="2147483656" r:id="rId6"/>
    <p:sldLayoutId id="2147483663" r:id="rId7"/>
    <p:sldLayoutId id="2147483664" r:id="rId8"/>
    <p:sldLayoutId id="2147483655" r:id="rId9"/>
    <p:sldLayoutId id="2147483665" r:id="rId10"/>
    <p:sldLayoutId id="2147483660" r:id="rId11"/>
  </p:sldLayoutIdLst>
  <p:hf sldNum="0"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4800" kern="1200" spc="-50">
          <a:solidFill>
            <a:srgbClr val="40404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800">
          <a:solidFill>
            <a:srgbClr val="404040"/>
          </a:solidFill>
          <a:latin typeface="Calibri Light" pitchFamily="34" charset="0"/>
        </a:defRPr>
      </a:lvl9pPr>
    </p:titleStyle>
    <p:bodyStyle>
      <a:lvl1pPr marL="90488" indent="-90488" algn="l" rtl="0" fontAlgn="base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itchFamily="34" charset="0"/>
        <a:buChar char=" "/>
        <a:defRPr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fontAlgn="base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Fgg3vPK4Ko" TargetMode="Externa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mbas-peristalticas-ragazzini.es/bomba-peristaltica-rotho/video/video-de-las-caracteristicas-de-la-bomba-peristaltica-rotho/" TargetMode="Externa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4kFxSm5dro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qlEJVYFwEo" TargetMode="Externa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SpKuTfw560U" TargetMode="Externa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s.grundfos.com/Formacion-en-bombas/ecademy/all-topics/basic-principles-and-pump-types/about-pump-curves.html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3550" y="758825"/>
            <a:ext cx="11095038" cy="35655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ca-ES" smtClean="0">
                <a:solidFill>
                  <a:srgbClr val="262626"/>
                </a:solidFill>
              </a:rPr>
              <a:t>ELEMENTS DE TRANSPORT: </a:t>
            </a:r>
            <a:br>
              <a:rPr lang="ca-ES" smtClean="0">
                <a:solidFill>
                  <a:srgbClr val="262626"/>
                </a:solidFill>
              </a:rPr>
            </a:br>
            <a:r>
              <a:rPr lang="ca-ES" smtClean="0">
                <a:solidFill>
                  <a:srgbClr val="262626"/>
                </a:solidFill>
              </a:rPr>
              <a:t>bombes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1747837"/>
          </a:xfrm>
        </p:spPr>
        <p:txBody>
          <a:bodyPr rtlCol="0">
            <a:normAutofit fontScale="92500" lnSpcReduction="10000"/>
          </a:bodyPr>
          <a:lstStyle/>
          <a:p>
            <a:pPr algn="ctr" fontAlgn="auto">
              <a:defRPr/>
            </a:pPr>
            <a:r>
              <a:rPr lang="ca-ES" b="1" dirty="0"/>
              <a:t>MP02_Transport de sòlids i fluids </a:t>
            </a:r>
          </a:p>
          <a:p>
            <a:pPr algn="ctr" fontAlgn="auto">
              <a:defRPr/>
            </a:pPr>
            <a:r>
              <a:rPr lang="ca-ES" b="1" dirty="0"/>
              <a:t>UF1_Transport de líquids </a:t>
            </a:r>
          </a:p>
          <a:p>
            <a:pPr algn="ctr" fontAlgn="auto">
              <a:defRPr/>
            </a:pPr>
            <a:r>
              <a:rPr lang="ca-ES" b="1" dirty="0"/>
              <a:t>NF1_Control i transport de fluids </a:t>
            </a:r>
          </a:p>
          <a:p>
            <a:pPr algn="ctr" fontAlgn="auto">
              <a:defRPr/>
            </a:pPr>
            <a:r>
              <a:rPr lang="ca-ES" b="1" dirty="0"/>
              <a:t>A1.3_Transport de líquids </a:t>
            </a:r>
          </a:p>
          <a:p>
            <a:pPr fontAlgn="auto">
              <a:defRPr/>
            </a:pP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de cavitat progressiva 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938213" y="2093913"/>
            <a:ext cx="104267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Produeix un flux suau i s’utilitza sobreto per enviar fluids de processos.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El rotor central gran gira dins l’estator i es formen cavitats que avancen cap a l’extrem de descàrrega de la bomba que mou el fluid.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El rotor està construit d’una placa d’acer amb plaques de crom i la majoria dels estàtors estan fabricats de cautxú natural o sintètic.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Les capacitats de flux poden arribr als 7000 l/min i la pressión als 900 psi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Aquest tipud de bomba pot transportar líquids molt viscosos (xampú, aliments…)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152525" y="5645150"/>
            <a:ext cx="917098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s-ES">
                <a:hlinkClick r:id="rId2"/>
              </a:rPr>
              <a:t>https://www.youtube.com/watch?v=HFgg3vPK4Ko</a:t>
            </a:r>
            <a:endParaRPr lang="es-ES"/>
          </a:p>
          <a:p>
            <a:pPr defTabSz="914400">
              <a:spcBef>
                <a:spcPct val="50000"/>
              </a:spcBef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de lòbul 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911225" y="2359025"/>
            <a:ext cx="6080125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O bomba de lleves opera de forma similar a la d’engranatges.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Els dos rotors que giren en sentit contrari tenen dos, tres o més lòbuls que coincideixen un amb l’altre i s’ajusten perfectament al seu contenidor.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El fluid es mou al voltant de la cavitat formada entre els lòbuls contigus.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23263" y="1887538"/>
            <a:ext cx="3587750" cy="4391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peristàltiques 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911225" y="2359025"/>
            <a:ext cx="105600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Consten d’una canonada flexible que captura al líquid mitjançant un rodet. 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S’utilitzen per manipular fluids en petites quantitats, a baixes pressions i mantenint una neteja constant.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S’utilitzen per aplicacions químiques, mèdiques, processament d’aliments…</a:t>
            </a:r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981075" y="5008563"/>
            <a:ext cx="10177463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s-ES">
                <a:hlinkClick r:id="rId2"/>
              </a:rPr>
              <a:t>http://www.bombas-peristalticas-ragazzini.es/bomba-peristaltica-rotho/video/video-de-las-caracteristicas-de-la-bomba-peristaltica-rotho/</a:t>
            </a:r>
            <a:endParaRPr lang="es-ES"/>
          </a:p>
          <a:p>
            <a:pPr defTabSz="914400">
              <a:spcBef>
                <a:spcPct val="50000"/>
              </a:spcBef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reciprocants 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911225" y="2359025"/>
            <a:ext cx="10560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Són màquinas que subministren pressió a un líquid per acció d’un pistó. </a:t>
            </a:r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7925" y="2998788"/>
            <a:ext cx="7589838" cy="2371725"/>
          </a:xfrm>
          <a:prstGeom prst="rect">
            <a:avLst/>
          </a:prstGeom>
          <a:noFill/>
        </p:spPr>
      </p:pic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993775" y="5830888"/>
            <a:ext cx="976630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s-ES">
                <a:hlinkClick r:id="rId3"/>
              </a:rPr>
              <a:t>https://www.youtube.com/watch?v=J4kFxSm5dro</a:t>
            </a:r>
            <a:endParaRPr lang="es-ES"/>
          </a:p>
          <a:p>
            <a:pPr defTabSz="914400">
              <a:spcBef>
                <a:spcPct val="50000"/>
              </a:spcBef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de diafragma 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911225" y="2359025"/>
            <a:ext cx="10560050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Una barra reciprocant mou un diafragma flexible dins d’una cavitat i descarrega el fluid conforme aquest es mou a l’esquerra i l’impulsa quan va cap a la dreta, de forma alternada.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L’avantatge és que només el diafragma entra en contacte amb el fluid.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La bomba de diafragma s’utilitza en la construcció, mineria, oli, gas, processament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d’aliments, processos químics i aplicaciones industriales.</a:t>
            </a: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1841500" y="5526088"/>
            <a:ext cx="797877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s-ES">
                <a:hlinkClick r:id="rId2"/>
              </a:rPr>
              <a:t>https://www.youtube.com/watch?v=zqlEJVYFwEo</a:t>
            </a:r>
            <a:endParaRPr lang="es-ES"/>
          </a:p>
          <a:p>
            <a:pPr defTabSz="914400">
              <a:spcBef>
                <a:spcPct val="50000"/>
              </a:spcBef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centrífugues 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911225" y="2359025"/>
            <a:ext cx="1056005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Principi de funcionament: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El líquid entra pel centre del rodet o impulsor, que disposa d’unes pales per dirigir el fluid, i per efecto de la força centrífuga, el líquid o fluid és impulsat cap l’exterior, on és recollit per la carcassa o cos de la bomba. Degut a la forma del cos, el líquid és conduït cap les canonade de sortida o cap al següent impulsor.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1841500" y="5526088"/>
            <a:ext cx="797877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>
                <a:hlinkClick r:id="rId2"/>
              </a:rPr>
              <a:t>https://www.youtube.com/watch?v=SpKuTfw560U</a:t>
            </a:r>
            <a:endParaRPr lang="es-ES"/>
          </a:p>
          <a:p>
            <a:pPr>
              <a:spcBef>
                <a:spcPct val="50000"/>
              </a:spcBef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Corbes característiques de bombes </a:t>
            </a:r>
          </a:p>
        </p:txBody>
      </p:sp>
      <p:pic>
        <p:nvPicPr>
          <p:cNvPr id="52230" name="Picture 6" descr="c874a0ef27157c0501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3100" y="1890713"/>
            <a:ext cx="5591175" cy="3757612"/>
          </a:xfrm>
          <a:prstGeom prst="rect">
            <a:avLst/>
          </a:prstGeom>
          <a:noFill/>
        </p:spPr>
      </p:pic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1298575" y="5407025"/>
            <a:ext cx="9263063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s-ES">
                <a:hlinkClick r:id="rId3"/>
              </a:rPr>
              <a:t>https://es.grundfos.com/Formacion-en-bombas/ecademy/all-topics/basic-principles-and-pump-types/about-pump-curves.html</a:t>
            </a:r>
            <a:endParaRPr lang="es-ES"/>
          </a:p>
          <a:p>
            <a:pPr defTabSz="914400">
              <a:spcBef>
                <a:spcPct val="50000"/>
              </a:spcBef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itchFamily="2" charset="2"/>
              <a:buChar char="v"/>
            </a:pPr>
            <a:r>
              <a:rPr lang="ca-ES" sz="2400" smtClean="0"/>
              <a:t>Les bombes s’utilitzen per impulsar líquids a través de sistemes de canonades.</a:t>
            </a:r>
          </a:p>
          <a:p>
            <a:pPr>
              <a:lnSpc>
                <a:spcPct val="70000"/>
              </a:lnSpc>
              <a:buFont typeface="Wingdings" pitchFamily="2" charset="2"/>
              <a:buChar char="v"/>
            </a:pPr>
            <a:r>
              <a:rPr lang="es-ES" sz="2400" smtClean="0"/>
              <a:t>Determinem h</a:t>
            </a:r>
            <a:r>
              <a:rPr lang="es-ES" sz="2400" baseline="-25000" smtClean="0"/>
              <a:t>a</a:t>
            </a:r>
            <a:r>
              <a:rPr lang="es-ES" sz="2400" smtClean="0"/>
              <a:t> que és l’energia que una bomba aporta al fluid.</a:t>
            </a:r>
          </a:p>
          <a:p>
            <a:pPr>
              <a:lnSpc>
                <a:spcPct val="70000"/>
              </a:lnSpc>
            </a:pPr>
            <a:r>
              <a:rPr lang="ca-ES" sz="1900" smtClean="0"/>
              <a:t> </a:t>
            </a: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33825" y="2957513"/>
            <a:ext cx="4324350" cy="942975"/>
          </a:xfrm>
          <a:prstGeom prst="rect">
            <a:avLst/>
          </a:prstGeom>
          <a:noFill/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474788" y="4108450"/>
            <a:ext cx="9875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  <a:buFont typeface="Wingdings" pitchFamily="2" charset="2"/>
              <a:buChar char="v"/>
            </a:pPr>
            <a:r>
              <a:rPr lang="es-ES" sz="2400" smtClean="0"/>
              <a:t>Ha d’elevar la pressió del fluid, des de la que té en el punt inicial, fins la que tindrà en el punt de final.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s-ES" sz="2400" smtClean="0"/>
          </a:p>
          <a:p>
            <a:pPr>
              <a:lnSpc>
                <a:spcPct val="70000"/>
              </a:lnSpc>
              <a:buFont typeface="Wingdings" pitchFamily="2" charset="2"/>
              <a:buChar char="v"/>
            </a:pPr>
            <a:r>
              <a:rPr lang="es-ES" sz="2400" smtClean="0"/>
              <a:t>Ha de pujar el fluid des del nivell del punt inicial z</a:t>
            </a:r>
            <a:r>
              <a:rPr lang="es-ES" sz="2400" baseline="-25000" smtClean="0"/>
              <a:t>1</a:t>
            </a:r>
            <a:r>
              <a:rPr lang="es-ES" sz="2400" smtClean="0"/>
              <a:t> fins al nivell del punt final z</a:t>
            </a:r>
            <a:r>
              <a:rPr lang="es-ES" sz="2400" baseline="-25000" smtClean="0"/>
              <a:t>2</a:t>
            </a:r>
            <a:r>
              <a:rPr lang="es-ES" sz="2400" smtClean="0"/>
              <a:t>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s-ES" sz="2400" smtClean="0"/>
          </a:p>
          <a:p>
            <a:pPr>
              <a:lnSpc>
                <a:spcPct val="70000"/>
              </a:lnSpc>
              <a:buFont typeface="Wingdings" pitchFamily="2" charset="2"/>
              <a:buChar char="v"/>
            </a:pPr>
            <a:r>
              <a:rPr lang="es-ES" sz="2400" smtClean="0"/>
              <a:t>Ha d’incrementar la càrrega de velocitat en el punt inicial fins a la del punt final.</a:t>
            </a:r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s-ES" sz="2400" smtClean="0"/>
          </a:p>
          <a:p>
            <a:pPr>
              <a:lnSpc>
                <a:spcPct val="70000"/>
              </a:lnSpc>
              <a:buFont typeface="Wingdings" pitchFamily="2" charset="2"/>
              <a:buChar char="v"/>
            </a:pPr>
            <a:r>
              <a:rPr lang="es-ES" sz="2400" smtClean="0"/>
              <a:t> Ha de compensar qualsevol pèrdua d’energia en el sistema degut a la fricció en les canonades o en vàlvules, acoblaments, components del procés o canvis en l’àrea o direcció de flux. </a:t>
            </a:r>
            <a:r>
              <a:rPr lang="ca-ES" sz="1900" smtClean="0"/>
              <a:t> 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1474788" y="4108450"/>
            <a:ext cx="9875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Potència </a:t>
            </a:r>
          </a:p>
        </p:txBody>
      </p:sp>
      <p:sp>
        <p:nvSpPr>
          <p:cNvPr id="16" name="CuadroTexto 15"/>
          <p:cNvSpPr txBox="1">
            <a:spLocks noChangeArrowheads="1"/>
          </p:cNvSpPr>
          <p:nvPr/>
        </p:nvSpPr>
        <p:spPr bwMode="auto">
          <a:xfrm>
            <a:off x="1147763" y="2198688"/>
            <a:ext cx="9140825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La potència que una bomba transmet al fluid:</a:t>
            </a:r>
            <a:endParaRPr lang="ca-ES">
              <a:latin typeface="Calibri" pitchFamily="34" charset="0"/>
            </a:endParaRPr>
          </a:p>
        </p:txBody>
      </p:sp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9338" y="2832100"/>
            <a:ext cx="2324100" cy="876300"/>
          </a:xfrm>
          <a:prstGeom prst="rect">
            <a:avLst/>
          </a:prstGeom>
          <a:noFill/>
        </p:spPr>
      </p:pic>
      <p:sp>
        <p:nvSpPr>
          <p:cNvPr id="3" name="CuadroTexto 15"/>
          <p:cNvSpPr txBox="1">
            <a:spLocks noChangeArrowheads="1"/>
          </p:cNvSpPr>
          <p:nvPr/>
        </p:nvSpPr>
        <p:spPr bwMode="auto">
          <a:xfrm>
            <a:off x="1265238" y="3975100"/>
            <a:ext cx="9140825" cy="1552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Hi ha pèrdues inevitables d’energia en la bomba degut a la fricció mecànica i a la turbulència que es crea en el fluid quan passa a través d’ella, per tant, es requereix més potència per impulsar la bomba que la quantitat que eventualment ese transmet al</a:t>
            </a:r>
            <a:r>
              <a:rPr lang="es-ES">
                <a:latin typeface="Calibri" pitchFamily="34" charset="0"/>
              </a:rPr>
              <a:t> </a:t>
            </a: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fluid.</a:t>
            </a:r>
            <a:endParaRPr lang="ca-ES" sz="2400">
              <a:solidFill>
                <a:srgbClr val="40404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rotatòries 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1195388" y="2084388"/>
            <a:ext cx="94964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Són màquines que aporten pressió transportant líquids en una trajectòria definida en una sola dirección</a:t>
            </a:r>
            <a:r>
              <a:rPr lang="es-ES"/>
              <a:t>.</a:t>
            </a:r>
          </a:p>
        </p:txBody>
      </p:sp>
      <p:pic>
        <p:nvPicPr>
          <p:cNvPr id="16420" name="Picture 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4213" y="3124200"/>
            <a:ext cx="7993062" cy="1952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d’engranatges 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1414463" y="2120900"/>
            <a:ext cx="5948362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Estan formades per dos engranatges que giren dins d’un carcassa, en sentido contrari i molt ajustats un amb l’altre.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Las bombes d’engranatges desenvolupen pressiones en el sistema en el rang de 1500 a 4000 psi (10.3 a 27.6 MPa)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El flux que poden donar varia amb el tamany dels engranatges i la velocitat de rotació que pot ser de fins 4000 rpm.</a:t>
            </a:r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62900" y="2339975"/>
            <a:ext cx="3581400" cy="3057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d’aspa 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720725" y="1951038"/>
            <a:ext cx="6642100" cy="392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Consisteix en un rotor excèntric que conté un conjunt d’aspes que es mouen dins d’una carcassa.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Un anell de lleves en la carcassa controla la posició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radial de les aspes.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La font d’alimentació és manual, elèctrica, hidràulica o pneumàtica.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Les capacitats comuns de pressió van de 2000 a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4000 psi (13.8 a 27.6 Mpa).</a:t>
            </a:r>
          </a:p>
        </p:txBody>
      </p:sp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02113" y="1819275"/>
            <a:ext cx="7397750" cy="4346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de cargol 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911225" y="2359025"/>
            <a:ext cx="6332538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Un inconvenient de les bombes anteriors és que distribueixen un flux per impulsos cap a la sortida, degut a que cada element funcional mou un element, volum capturat, de fluid de la succió a la descàrrega.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Las bombes de cargol no tenen aquest problema.</a:t>
            </a:r>
          </a:p>
        </p:txBody>
      </p:sp>
      <p:pic>
        <p:nvPicPr>
          <p:cNvPr id="4403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54938" y="2379663"/>
            <a:ext cx="3676650" cy="2762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1073150" y="701675"/>
            <a:ext cx="10058400" cy="914400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ca-ES" smtClean="0"/>
              <a:t>Bombes de cargol 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911225" y="2359025"/>
            <a:ext cx="6332538" cy="283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El rotor d’impulsió central s’acobla perfectament amb els dos rotors impulsats i proporciona un flux uniforme continu.</a:t>
            </a:r>
          </a:p>
          <a:p>
            <a:pPr>
              <a:spcBef>
                <a:spcPct val="50000"/>
              </a:spcBef>
            </a:pPr>
            <a:r>
              <a:rPr lang="es-ES" sz="2400">
                <a:solidFill>
                  <a:srgbClr val="404040"/>
                </a:solidFill>
                <a:latin typeface="Calibri" pitchFamily="34" charset="0"/>
              </a:rPr>
              <a:t>Las bombes de cargol proporcionen 3000 psi (20.7 Mpa), funcionen a velocitats altes i són més silencioses que la majoria d’altres tipus de bombes hidràuliques.</a:t>
            </a:r>
          </a:p>
        </p:txBody>
      </p:sp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92975" y="3116263"/>
            <a:ext cx="4732338" cy="2254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766</TotalTime>
  <Words>760</Words>
  <Application>Microsoft Office PowerPoint</Application>
  <PresentationFormat>Personalizado</PresentationFormat>
  <Paragraphs>70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16</vt:i4>
      </vt:variant>
    </vt:vector>
  </HeadingPairs>
  <TitlesOfParts>
    <vt:vector size="26" baseType="lpstr">
      <vt:lpstr>Calibri</vt:lpstr>
      <vt:lpstr>Arial</vt:lpstr>
      <vt:lpstr>Calibri Light</vt:lpstr>
      <vt:lpstr>Wingdings</vt:lpstr>
      <vt:lpstr>Retrospección</vt:lpstr>
      <vt:lpstr>Retrospección</vt:lpstr>
      <vt:lpstr>Retrospección</vt:lpstr>
      <vt:lpstr>Retrospección</vt:lpstr>
      <vt:lpstr>Retrospección</vt:lpstr>
      <vt:lpstr>Retrospección</vt:lpstr>
      <vt:lpstr>ELEMENTS DE TRANSPORT:  bombes</vt:lpstr>
      <vt:lpstr>Bombes </vt:lpstr>
      <vt:lpstr>Bombes </vt:lpstr>
      <vt:lpstr>Potència </vt:lpstr>
      <vt:lpstr>Bombes rotatòries </vt:lpstr>
      <vt:lpstr>Bombes d’engranatges </vt:lpstr>
      <vt:lpstr>Bombes d’aspa </vt:lpstr>
      <vt:lpstr>Bombes de cargol </vt:lpstr>
      <vt:lpstr>Bombes de cargol </vt:lpstr>
      <vt:lpstr>Bombes de cavitat progressiva </vt:lpstr>
      <vt:lpstr>Bombes de lòbul </vt:lpstr>
      <vt:lpstr>Bombes peristàltiques </vt:lpstr>
      <vt:lpstr>Bombes reciprocants </vt:lpstr>
      <vt:lpstr>Bombes de diafragma </vt:lpstr>
      <vt:lpstr>Bombes centrífugues </vt:lpstr>
      <vt:lpstr>Corbes característiques de bombes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DE TRANSPORT:  vàlvules</dc:title>
  <dc:creator>arianna martin</dc:creator>
  <cp:lastModifiedBy>usuari</cp:lastModifiedBy>
  <cp:revision>59</cp:revision>
  <dcterms:created xsi:type="dcterms:W3CDTF">2016-11-20T13:41:22Z</dcterms:created>
  <dcterms:modified xsi:type="dcterms:W3CDTF">2018-11-30T10:28:43Z</dcterms:modified>
</cp:coreProperties>
</file>