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5"/>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ca-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714" autoAdjust="0"/>
  </p:normalViewPr>
  <p:slideViewPr>
    <p:cSldViewPr>
      <p:cViewPr>
        <p:scale>
          <a:sx n="152" d="100"/>
          <a:sy n="152" d="100"/>
        </p:scale>
        <p:origin x="-1864" y="-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B1D380F4-2047-4BC1-9595-8F5E2124E35D}" type="datetimeFigureOut">
              <a:rPr lang="es-ES"/>
              <a:pPr>
                <a:defRPr/>
              </a:pPr>
              <a:t>2/5/19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00DF545-5414-49F4-8DD8-328D53FAD142}" type="slidenum">
              <a:rPr lang="es-ES"/>
              <a:pPr>
                <a:defRPr/>
              </a:pPr>
              <a:t>‹Nr.›</a:t>
            </a:fld>
            <a:endParaRPr lang="es-ES"/>
          </a:p>
        </p:txBody>
      </p:sp>
    </p:spTree>
    <p:extLst>
      <p:ext uri="{BB962C8B-B14F-4D97-AF65-F5344CB8AC3E}">
        <p14:creationId xmlns:p14="http://schemas.microsoft.com/office/powerpoint/2010/main" val="252868486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38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a-ES" sz="1800" dirty="0" smtClean="0"/>
          </a:p>
        </p:txBody>
      </p:sp>
      <p:sp>
        <p:nvSpPr>
          <p:cNvPr id="1638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B7284F7-9B33-415D-B780-31FA9D842754}" type="slidenum">
              <a:rPr lang="es-ES"/>
              <a:pPr fontAlgn="base">
                <a:spcBef>
                  <a:spcPct val="0"/>
                </a:spcBef>
                <a:spcAft>
                  <a:spcPct val="0"/>
                </a:spcAft>
              </a:pPr>
              <a:t>1</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ca-ES" sz="1200" dirty="0" smtClean="0"/>
              <a:t>Per exemple, diem que un factor com el perill causa l’acció de sortir corrent, perquè sempre que es produeix aquesta situació, inevitablement sortim corrent. Així, una situació de perill és un factor que motiva que surti corrent, però no determina inevitablement que ho faci, ja que podria quedar-me paralitzat.</a:t>
            </a:r>
          </a:p>
          <a:p>
            <a:endParaRPr lang="ca-ES" dirty="0"/>
          </a:p>
        </p:txBody>
      </p:sp>
      <p:sp>
        <p:nvSpPr>
          <p:cNvPr id="4" name="Marcador de número de diapositiva 3"/>
          <p:cNvSpPr>
            <a:spLocks noGrp="1"/>
          </p:cNvSpPr>
          <p:nvPr>
            <p:ph type="sldNum" sz="quarter" idx="10"/>
          </p:nvPr>
        </p:nvSpPr>
        <p:spPr/>
        <p:txBody>
          <a:bodyPr/>
          <a:lstStyle/>
          <a:p>
            <a:pPr>
              <a:defRPr/>
            </a:pPr>
            <a:fld id="{200DF545-5414-49F4-8DD8-328D53FAD142}" type="slidenum">
              <a:rPr lang="es-ES" smtClean="0"/>
              <a:pPr>
                <a:defRPr/>
              </a:pPr>
              <a:t>10</a:t>
            </a:fld>
            <a:endParaRPr lang="es-ES"/>
          </a:p>
        </p:txBody>
      </p:sp>
    </p:spTree>
    <p:extLst>
      <p:ext uri="{BB962C8B-B14F-4D97-AF65-F5344CB8AC3E}">
        <p14:creationId xmlns:p14="http://schemas.microsoft.com/office/powerpoint/2010/main" val="1732068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lvl1pPr>
              <a:defRPr sz="5400"/>
            </a:lvl1pPr>
          </a:lstStyle>
          <a:p>
            <a:r>
              <a:rPr lang="es-ES" dirty="0" smtClean="0"/>
              <a:t>Haga clic para modificar el estilo de título del patrón</a:t>
            </a:r>
            <a:endParaRPr lang="ca-ES" dirty="0"/>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rgbClr val="89898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ca-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fecha"/>
          <p:cNvSpPr>
            <a:spLocks noGrp="1"/>
          </p:cNvSpPr>
          <p:nvPr>
            <p:ph type="dt" sz="half" idx="10"/>
          </p:nvPr>
        </p:nvSpPr>
        <p:spPr/>
        <p:txBody>
          <a:bodyPr/>
          <a:lstStyle>
            <a:lvl1pPr>
              <a:defRPr/>
            </a:lvl1pPr>
          </a:lstStyle>
          <a:p>
            <a:pPr>
              <a:defRPr/>
            </a:pPr>
            <a:fld id="{F8301CC0-663C-4780-94A1-A4BD0AE54347}" type="datetimeFigureOut">
              <a:rPr lang="ca-ES"/>
              <a:pPr>
                <a:defRPr/>
              </a:pPr>
              <a:t>2/5/19</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BE4C38F4-B56D-4CC8-AFD8-724865C13C50}" type="slidenum">
              <a:rPr lang="ca-ES"/>
              <a:pPr>
                <a:defRPr/>
              </a:pPr>
              <a:t>‹Nr.›</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ca-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fecha"/>
          <p:cNvSpPr>
            <a:spLocks noGrp="1"/>
          </p:cNvSpPr>
          <p:nvPr>
            <p:ph type="dt" sz="half" idx="10"/>
          </p:nvPr>
        </p:nvSpPr>
        <p:spPr/>
        <p:txBody>
          <a:bodyPr/>
          <a:lstStyle>
            <a:lvl1pPr>
              <a:defRPr/>
            </a:lvl1pPr>
          </a:lstStyle>
          <a:p>
            <a:pPr>
              <a:defRPr/>
            </a:pPr>
            <a:fld id="{9A97D034-2040-4166-8BD5-DA356B075571}" type="datetimeFigureOut">
              <a:rPr lang="ca-ES"/>
              <a:pPr>
                <a:defRPr/>
              </a:pPr>
              <a:t>2/5/19</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7E8016D0-E0DD-437E-A00E-5DC030FA6714}" type="slidenum">
              <a:rPr lang="ca-ES"/>
              <a:pPr>
                <a:defRPr/>
              </a:pPr>
              <a:t>‹Nr.›</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2630"/>
            <a:ext cx="8229600" cy="850106"/>
          </a:xfrm>
        </p:spPr>
        <p:txBody>
          <a:bodyPr/>
          <a:lstStyle>
            <a:lvl1pPr>
              <a:defRPr sz="4800" b="1" baseline="0">
                <a:solidFill>
                  <a:schemeClr val="tx2">
                    <a:lumMod val="75000"/>
                  </a:schemeClr>
                </a:solidFill>
                <a:effectLst>
                  <a:outerShdw blurRad="38100" dist="38100" dir="2700000" algn="tl">
                    <a:srgbClr val="000000">
                      <a:alpha val="43137"/>
                    </a:srgbClr>
                  </a:outerShdw>
                </a:effectLst>
              </a:defRPr>
            </a:lvl1pPr>
          </a:lstStyle>
          <a:p>
            <a:r>
              <a:rPr lang="es-ES" dirty="0" smtClean="0"/>
              <a:t>Haga clic para modificar el estilo de título del patrón</a:t>
            </a:r>
            <a:endParaRPr lang="ca-ES" dirty="0"/>
          </a:p>
        </p:txBody>
      </p:sp>
      <p:sp>
        <p:nvSpPr>
          <p:cNvPr id="3" name="2 Marcador de contenido"/>
          <p:cNvSpPr>
            <a:spLocks noGrp="1"/>
          </p:cNvSpPr>
          <p:nvPr>
            <p:ph idx="1"/>
          </p:nvPr>
        </p:nvSpPr>
        <p:spPr>
          <a:xfrm>
            <a:off x="457200" y="1484784"/>
            <a:ext cx="8229600" cy="4641379"/>
          </a:xfrm>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ca-ES" dirty="0"/>
          </a:p>
        </p:txBody>
      </p:sp>
      <p:sp>
        <p:nvSpPr>
          <p:cNvPr id="4" name="3 Marcador de fecha"/>
          <p:cNvSpPr>
            <a:spLocks noGrp="1"/>
          </p:cNvSpPr>
          <p:nvPr>
            <p:ph type="dt" sz="half" idx="10"/>
          </p:nvPr>
        </p:nvSpPr>
        <p:spPr/>
        <p:txBody>
          <a:bodyPr/>
          <a:lstStyle>
            <a:lvl1pPr>
              <a:defRPr/>
            </a:lvl1pPr>
          </a:lstStyle>
          <a:p>
            <a:pPr>
              <a:defRPr/>
            </a:pPr>
            <a:fld id="{A26E3C00-87ED-4A2E-9C66-67608EA384C0}" type="datetimeFigureOut">
              <a:rPr lang="ca-ES"/>
              <a:pPr>
                <a:defRPr/>
              </a:pPr>
              <a:t>2/5/19</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D3586442-6013-462A-8058-E7C5D7FF3F7D}" type="slidenum">
              <a:rPr lang="ca-ES"/>
              <a:pPr>
                <a:defRPr/>
              </a:pPr>
              <a:t>‹Nr.›</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ca-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2B510656-6DAD-4428-ADC4-3D07824AE970}" type="datetimeFigureOut">
              <a:rPr lang="ca-ES"/>
              <a:pPr>
                <a:defRPr/>
              </a:pPr>
              <a:t>2/5/19</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44292C63-B166-4720-B3CB-1938FB59A701}" type="slidenum">
              <a:rPr lang="ca-ES"/>
              <a:pPr>
                <a:defRPr/>
              </a:pPr>
              <a:t>‹Nr.›</a:t>
            </a:fld>
            <a:endParaRPr lang="ca-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5" name="3 Marcador de fecha"/>
          <p:cNvSpPr>
            <a:spLocks noGrp="1"/>
          </p:cNvSpPr>
          <p:nvPr>
            <p:ph type="dt" sz="half" idx="10"/>
          </p:nvPr>
        </p:nvSpPr>
        <p:spPr/>
        <p:txBody>
          <a:bodyPr/>
          <a:lstStyle>
            <a:lvl1pPr>
              <a:defRPr/>
            </a:lvl1pPr>
          </a:lstStyle>
          <a:p>
            <a:pPr>
              <a:defRPr/>
            </a:pPr>
            <a:fld id="{1F177EF5-975D-4B28-9018-A81D7EC44282}" type="datetimeFigureOut">
              <a:rPr lang="ca-ES"/>
              <a:pPr>
                <a:defRPr/>
              </a:pPr>
              <a:t>2/5/19</a:t>
            </a:fld>
            <a:endParaRPr lang="ca-ES"/>
          </a:p>
        </p:txBody>
      </p:sp>
      <p:sp>
        <p:nvSpPr>
          <p:cNvPr id="6" name="4 Marcador de pie de página"/>
          <p:cNvSpPr>
            <a:spLocks noGrp="1"/>
          </p:cNvSpPr>
          <p:nvPr>
            <p:ph type="ftr" sz="quarter" idx="11"/>
          </p:nvPr>
        </p:nvSpPr>
        <p:spPr/>
        <p:txBody>
          <a:bodyPr/>
          <a:lstStyle>
            <a:lvl1pPr>
              <a:defRPr/>
            </a:lvl1pPr>
          </a:lstStyle>
          <a:p>
            <a:pPr>
              <a:defRPr/>
            </a:pPr>
            <a:endParaRPr lang="ca-ES"/>
          </a:p>
        </p:txBody>
      </p:sp>
      <p:sp>
        <p:nvSpPr>
          <p:cNvPr id="7" name="5 Marcador de número de diapositiva"/>
          <p:cNvSpPr>
            <a:spLocks noGrp="1"/>
          </p:cNvSpPr>
          <p:nvPr>
            <p:ph type="sldNum" sz="quarter" idx="12"/>
          </p:nvPr>
        </p:nvSpPr>
        <p:spPr/>
        <p:txBody>
          <a:bodyPr/>
          <a:lstStyle>
            <a:lvl1pPr>
              <a:defRPr/>
            </a:lvl1pPr>
          </a:lstStyle>
          <a:p>
            <a:pPr>
              <a:defRPr/>
            </a:pPr>
            <a:fld id="{5240692F-5518-4D6F-BADA-AC0AD069833B}" type="slidenum">
              <a:rPr lang="ca-ES"/>
              <a:pPr>
                <a:defRPr/>
              </a:pPr>
              <a:t>‹Nr.›</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ca-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7" name="3 Marcador de fecha"/>
          <p:cNvSpPr>
            <a:spLocks noGrp="1"/>
          </p:cNvSpPr>
          <p:nvPr>
            <p:ph type="dt" sz="half" idx="10"/>
          </p:nvPr>
        </p:nvSpPr>
        <p:spPr/>
        <p:txBody>
          <a:bodyPr/>
          <a:lstStyle>
            <a:lvl1pPr>
              <a:defRPr/>
            </a:lvl1pPr>
          </a:lstStyle>
          <a:p>
            <a:pPr>
              <a:defRPr/>
            </a:pPr>
            <a:fld id="{C8C07BFD-C605-4490-903D-D90176B8EA50}" type="datetimeFigureOut">
              <a:rPr lang="ca-ES"/>
              <a:pPr>
                <a:defRPr/>
              </a:pPr>
              <a:t>2/5/19</a:t>
            </a:fld>
            <a:endParaRPr lang="ca-ES"/>
          </a:p>
        </p:txBody>
      </p:sp>
      <p:sp>
        <p:nvSpPr>
          <p:cNvPr id="8" name="4 Marcador de pie de página"/>
          <p:cNvSpPr>
            <a:spLocks noGrp="1"/>
          </p:cNvSpPr>
          <p:nvPr>
            <p:ph type="ftr" sz="quarter" idx="11"/>
          </p:nvPr>
        </p:nvSpPr>
        <p:spPr/>
        <p:txBody>
          <a:bodyPr/>
          <a:lstStyle>
            <a:lvl1pPr>
              <a:defRPr/>
            </a:lvl1pPr>
          </a:lstStyle>
          <a:p>
            <a:pPr>
              <a:defRPr/>
            </a:pPr>
            <a:endParaRPr lang="ca-ES"/>
          </a:p>
        </p:txBody>
      </p:sp>
      <p:sp>
        <p:nvSpPr>
          <p:cNvPr id="9" name="5 Marcador de número de diapositiva"/>
          <p:cNvSpPr>
            <a:spLocks noGrp="1"/>
          </p:cNvSpPr>
          <p:nvPr>
            <p:ph type="sldNum" sz="quarter" idx="12"/>
          </p:nvPr>
        </p:nvSpPr>
        <p:spPr/>
        <p:txBody>
          <a:bodyPr/>
          <a:lstStyle>
            <a:lvl1pPr>
              <a:defRPr/>
            </a:lvl1pPr>
          </a:lstStyle>
          <a:p>
            <a:pPr>
              <a:defRPr/>
            </a:pPr>
            <a:fld id="{E7C7C63C-5D0B-4447-8797-E570896B8DC9}" type="slidenum">
              <a:rPr lang="ca-ES"/>
              <a:pPr>
                <a:defRPr/>
              </a:pPr>
              <a:t>‹Nr.›</a:t>
            </a:fld>
            <a:endParaRPr lang="ca-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3 Marcador de fecha"/>
          <p:cNvSpPr>
            <a:spLocks noGrp="1"/>
          </p:cNvSpPr>
          <p:nvPr>
            <p:ph type="dt" sz="half" idx="10"/>
          </p:nvPr>
        </p:nvSpPr>
        <p:spPr/>
        <p:txBody>
          <a:bodyPr/>
          <a:lstStyle>
            <a:lvl1pPr>
              <a:defRPr/>
            </a:lvl1pPr>
          </a:lstStyle>
          <a:p>
            <a:pPr>
              <a:defRPr/>
            </a:pPr>
            <a:fld id="{0609EE66-5BEA-41D5-9940-F71D0AE4A666}" type="datetimeFigureOut">
              <a:rPr lang="ca-ES"/>
              <a:pPr>
                <a:defRPr/>
              </a:pPr>
              <a:t>2/5/19</a:t>
            </a:fld>
            <a:endParaRPr lang="ca-ES"/>
          </a:p>
        </p:txBody>
      </p:sp>
      <p:sp>
        <p:nvSpPr>
          <p:cNvPr id="4" name="4 Marcador de pie de página"/>
          <p:cNvSpPr>
            <a:spLocks noGrp="1"/>
          </p:cNvSpPr>
          <p:nvPr>
            <p:ph type="ftr" sz="quarter" idx="11"/>
          </p:nvPr>
        </p:nvSpPr>
        <p:spPr/>
        <p:txBody>
          <a:bodyPr/>
          <a:lstStyle>
            <a:lvl1pPr>
              <a:defRPr/>
            </a:lvl1pPr>
          </a:lstStyle>
          <a:p>
            <a:pPr>
              <a:defRPr/>
            </a:pPr>
            <a:endParaRPr lang="ca-ES"/>
          </a:p>
        </p:txBody>
      </p:sp>
      <p:sp>
        <p:nvSpPr>
          <p:cNvPr id="5" name="5 Marcador de número de diapositiva"/>
          <p:cNvSpPr>
            <a:spLocks noGrp="1"/>
          </p:cNvSpPr>
          <p:nvPr>
            <p:ph type="sldNum" sz="quarter" idx="12"/>
          </p:nvPr>
        </p:nvSpPr>
        <p:spPr/>
        <p:txBody>
          <a:bodyPr/>
          <a:lstStyle>
            <a:lvl1pPr>
              <a:defRPr/>
            </a:lvl1pPr>
          </a:lstStyle>
          <a:p>
            <a:pPr>
              <a:defRPr/>
            </a:pPr>
            <a:fld id="{EFA4A30A-647D-4F23-AC6F-6077065F4DF4}" type="slidenum">
              <a:rPr lang="ca-ES"/>
              <a:pPr>
                <a:defRPr/>
              </a:pPr>
              <a:t>‹Nr.›</a:t>
            </a:fld>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D2AFCB7C-140D-44B2-8284-AEA43EC27256}" type="datetimeFigureOut">
              <a:rPr lang="ca-ES"/>
              <a:pPr>
                <a:defRPr/>
              </a:pPr>
              <a:t>2/5/19</a:t>
            </a:fld>
            <a:endParaRPr lang="ca-ES"/>
          </a:p>
        </p:txBody>
      </p:sp>
      <p:sp>
        <p:nvSpPr>
          <p:cNvPr id="3" name="4 Marcador de pie de página"/>
          <p:cNvSpPr>
            <a:spLocks noGrp="1"/>
          </p:cNvSpPr>
          <p:nvPr>
            <p:ph type="ftr" sz="quarter" idx="11"/>
          </p:nvPr>
        </p:nvSpPr>
        <p:spPr/>
        <p:txBody>
          <a:bodyPr/>
          <a:lstStyle>
            <a:lvl1pPr>
              <a:defRPr/>
            </a:lvl1pPr>
          </a:lstStyle>
          <a:p>
            <a:pPr>
              <a:defRPr/>
            </a:pPr>
            <a:endParaRPr lang="ca-ES"/>
          </a:p>
        </p:txBody>
      </p:sp>
      <p:sp>
        <p:nvSpPr>
          <p:cNvPr id="4" name="5 Marcador de número de diapositiva"/>
          <p:cNvSpPr>
            <a:spLocks noGrp="1"/>
          </p:cNvSpPr>
          <p:nvPr>
            <p:ph type="sldNum" sz="quarter" idx="12"/>
          </p:nvPr>
        </p:nvSpPr>
        <p:spPr/>
        <p:txBody>
          <a:bodyPr/>
          <a:lstStyle>
            <a:lvl1pPr>
              <a:defRPr/>
            </a:lvl1pPr>
          </a:lstStyle>
          <a:p>
            <a:pPr>
              <a:defRPr/>
            </a:pPr>
            <a:fld id="{8D5501AF-F1EC-4CD5-A802-E54D1CAEE7E1}" type="slidenum">
              <a:rPr lang="ca-ES"/>
              <a:pPr>
                <a:defRPr/>
              </a:pPr>
              <a:t>‹Nr.›</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ca-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EB6A2FD3-4BF6-4E19-9A5D-E2B433CE70EA}" type="datetimeFigureOut">
              <a:rPr lang="ca-ES"/>
              <a:pPr>
                <a:defRPr/>
              </a:pPr>
              <a:t>2/5/19</a:t>
            </a:fld>
            <a:endParaRPr lang="ca-ES"/>
          </a:p>
        </p:txBody>
      </p:sp>
      <p:sp>
        <p:nvSpPr>
          <p:cNvPr id="6" name="4 Marcador de pie de página"/>
          <p:cNvSpPr>
            <a:spLocks noGrp="1"/>
          </p:cNvSpPr>
          <p:nvPr>
            <p:ph type="ftr" sz="quarter" idx="11"/>
          </p:nvPr>
        </p:nvSpPr>
        <p:spPr/>
        <p:txBody>
          <a:bodyPr/>
          <a:lstStyle>
            <a:lvl1pPr>
              <a:defRPr/>
            </a:lvl1pPr>
          </a:lstStyle>
          <a:p>
            <a:pPr>
              <a:defRPr/>
            </a:pPr>
            <a:endParaRPr lang="ca-ES"/>
          </a:p>
        </p:txBody>
      </p:sp>
      <p:sp>
        <p:nvSpPr>
          <p:cNvPr id="7" name="5 Marcador de número de diapositiva"/>
          <p:cNvSpPr>
            <a:spLocks noGrp="1"/>
          </p:cNvSpPr>
          <p:nvPr>
            <p:ph type="sldNum" sz="quarter" idx="12"/>
          </p:nvPr>
        </p:nvSpPr>
        <p:spPr/>
        <p:txBody>
          <a:bodyPr/>
          <a:lstStyle>
            <a:lvl1pPr>
              <a:defRPr/>
            </a:lvl1pPr>
          </a:lstStyle>
          <a:p>
            <a:pPr>
              <a:defRPr/>
            </a:pPr>
            <a:fld id="{D66012B5-E036-40E2-A4B3-1FC701C759B2}" type="slidenum">
              <a:rPr lang="ca-ES"/>
              <a:pPr>
                <a:defRPr/>
              </a:pPr>
              <a:t>‹Nr.›</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ca-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a-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61588D2B-F52C-4A99-854E-B2DF3F007E4D}" type="datetimeFigureOut">
              <a:rPr lang="ca-ES"/>
              <a:pPr>
                <a:defRPr/>
              </a:pPr>
              <a:t>2/5/19</a:t>
            </a:fld>
            <a:endParaRPr lang="ca-ES"/>
          </a:p>
        </p:txBody>
      </p:sp>
      <p:sp>
        <p:nvSpPr>
          <p:cNvPr id="6" name="4 Marcador de pie de página"/>
          <p:cNvSpPr>
            <a:spLocks noGrp="1"/>
          </p:cNvSpPr>
          <p:nvPr>
            <p:ph type="ftr" sz="quarter" idx="11"/>
          </p:nvPr>
        </p:nvSpPr>
        <p:spPr/>
        <p:txBody>
          <a:bodyPr/>
          <a:lstStyle>
            <a:lvl1pPr>
              <a:defRPr/>
            </a:lvl1pPr>
          </a:lstStyle>
          <a:p>
            <a:pPr>
              <a:defRPr/>
            </a:pPr>
            <a:endParaRPr lang="ca-ES"/>
          </a:p>
        </p:txBody>
      </p:sp>
      <p:sp>
        <p:nvSpPr>
          <p:cNvPr id="7" name="5 Marcador de número de diapositiva"/>
          <p:cNvSpPr>
            <a:spLocks noGrp="1"/>
          </p:cNvSpPr>
          <p:nvPr>
            <p:ph type="sldNum" sz="quarter" idx="12"/>
          </p:nvPr>
        </p:nvSpPr>
        <p:spPr/>
        <p:txBody>
          <a:bodyPr/>
          <a:lstStyle>
            <a:lvl1pPr>
              <a:defRPr/>
            </a:lvl1pPr>
          </a:lstStyle>
          <a:p>
            <a:pPr>
              <a:defRPr/>
            </a:pPr>
            <a:fld id="{780B3DFD-4D40-41DE-A401-5468CAF6625A}" type="slidenum">
              <a:rPr lang="ca-ES"/>
              <a:pPr>
                <a:defRPr/>
              </a:pPr>
              <a:t>‹Nr.›</a:t>
            </a:fld>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ca-ES" dirty="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ca-ES" dirty="0"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9A2B8EB3-270D-46A8-BB36-659970468EC2}" type="datetimeFigureOut">
              <a:rPr lang="ca-ES"/>
              <a:pPr>
                <a:defRPr/>
              </a:pPr>
              <a:t>2/5/19</a:t>
            </a:fld>
            <a:endParaRPr lang="ca-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ca-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706D4206-0E1D-44EC-9F76-1E0BF268151F}" type="slidenum">
              <a:rPr lang="ca-ES"/>
              <a:pPr>
                <a:defRPr/>
              </a:pPr>
              <a:t>‹Nr.›</a:t>
            </a:fld>
            <a:endParaRPr lang="ca-ES"/>
          </a:p>
        </p:txBody>
      </p:sp>
      <p:cxnSp>
        <p:nvCxnSpPr>
          <p:cNvPr id="7" name="6 Conector recto"/>
          <p:cNvCxnSpPr/>
          <p:nvPr userDrawn="1"/>
        </p:nvCxnSpPr>
        <p:spPr>
          <a:xfrm>
            <a:off x="0" y="981075"/>
            <a:ext cx="9144000" cy="0"/>
          </a:xfrm>
          <a:prstGeom prst="line">
            <a:avLst/>
          </a:prstGeom>
          <a:ln>
            <a:solidFill>
              <a:srgbClr val="FF0000"/>
            </a:solidFill>
          </a:ln>
        </p:spPr>
        <p:style>
          <a:lnRef idx="2">
            <a:schemeClr val="accent2"/>
          </a:lnRef>
          <a:fillRef idx="0">
            <a:schemeClr val="accent2"/>
          </a:fillRef>
          <a:effectRef idx="1">
            <a:schemeClr val="accent2"/>
          </a:effectRef>
          <a:fontRef idx="minor">
            <a:schemeClr val="tx1"/>
          </a:fontRef>
        </p:style>
      </p:cxnSp>
      <p:sp>
        <p:nvSpPr>
          <p:cNvPr id="8" name="7 Rectángulo"/>
          <p:cNvSpPr/>
          <p:nvPr userDrawn="1"/>
        </p:nvSpPr>
        <p:spPr>
          <a:xfrm>
            <a:off x="0" y="5805488"/>
            <a:ext cx="9144000" cy="1052512"/>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a-ES" sz="4800" dirty="0">
              <a:latin typeface="Folio Md BT" pitchFamily="34" charset="0"/>
            </a:endParaRPr>
          </a:p>
        </p:txBody>
      </p:sp>
      <p:pic>
        <p:nvPicPr>
          <p:cNvPr id="16" name="15 Imagen" descr="Logo Montilivi 2015 blanc.png"/>
          <p:cNvPicPr>
            <a:picLocks noChangeAspect="1"/>
          </p:cNvPicPr>
          <p:nvPr userDrawn="1"/>
        </p:nvPicPr>
        <p:blipFill>
          <a:blip r:embed="rId13" cstate="print"/>
          <a:stretch>
            <a:fillRect/>
          </a:stretch>
        </p:blipFill>
        <p:spPr>
          <a:xfrm>
            <a:off x="6444208" y="5949280"/>
            <a:ext cx="2520280" cy="792873"/>
          </a:xfrm>
          <a:prstGeom prst="rect">
            <a:avLst/>
          </a:prstGeom>
        </p:spPr>
      </p:pic>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fontAlgn="base">
        <a:spcBef>
          <a:spcPct val="0"/>
        </a:spcBef>
        <a:spcAft>
          <a:spcPct val="0"/>
        </a:spcAft>
        <a:defRPr lang="ca-ES" sz="4800" b="1" kern="1200" dirty="0">
          <a:solidFill>
            <a:srgbClr val="17375E"/>
          </a:solidFill>
          <a:effectLst>
            <a:outerShdw blurRad="38100" dist="38100" dir="2700000" algn="tl">
              <a:srgbClr val="000000">
                <a:alpha val="43137"/>
              </a:srgbClr>
            </a:outerShdw>
          </a:effectLst>
          <a:latin typeface="+mj-lt"/>
          <a:ea typeface="+mj-ea"/>
          <a:cs typeface="+mj-cs"/>
        </a:defRPr>
      </a:lvl1pPr>
      <a:lvl2pPr algn="ctr" rtl="0" fontAlgn="base">
        <a:spcBef>
          <a:spcPct val="0"/>
        </a:spcBef>
        <a:spcAft>
          <a:spcPct val="0"/>
        </a:spcAft>
        <a:defRPr sz="4800" b="1">
          <a:solidFill>
            <a:srgbClr val="17375E"/>
          </a:solidFill>
          <a:latin typeface="Calibri" pitchFamily="34" charset="0"/>
        </a:defRPr>
      </a:lvl2pPr>
      <a:lvl3pPr algn="ctr" rtl="0" fontAlgn="base">
        <a:spcBef>
          <a:spcPct val="0"/>
        </a:spcBef>
        <a:spcAft>
          <a:spcPct val="0"/>
        </a:spcAft>
        <a:defRPr sz="4800" b="1">
          <a:solidFill>
            <a:srgbClr val="17375E"/>
          </a:solidFill>
          <a:latin typeface="Calibri" pitchFamily="34" charset="0"/>
        </a:defRPr>
      </a:lvl3pPr>
      <a:lvl4pPr algn="ctr" rtl="0" fontAlgn="base">
        <a:spcBef>
          <a:spcPct val="0"/>
        </a:spcBef>
        <a:spcAft>
          <a:spcPct val="0"/>
        </a:spcAft>
        <a:defRPr sz="4800" b="1">
          <a:solidFill>
            <a:srgbClr val="17375E"/>
          </a:solidFill>
          <a:latin typeface="Calibri" pitchFamily="34" charset="0"/>
        </a:defRPr>
      </a:lvl4pPr>
      <a:lvl5pPr algn="ctr" rtl="0" fontAlgn="base">
        <a:spcBef>
          <a:spcPct val="0"/>
        </a:spcBef>
        <a:spcAft>
          <a:spcPct val="0"/>
        </a:spcAft>
        <a:defRPr sz="4800" b="1">
          <a:solidFill>
            <a:srgbClr val="17375E"/>
          </a:solidFill>
          <a:latin typeface="Calibri" pitchFamily="34" charset="0"/>
        </a:defRPr>
      </a:lvl5pPr>
      <a:lvl6pPr marL="457200" algn="ctr" rtl="0" fontAlgn="base">
        <a:spcBef>
          <a:spcPct val="0"/>
        </a:spcBef>
        <a:spcAft>
          <a:spcPct val="0"/>
        </a:spcAft>
        <a:defRPr sz="4800" b="1">
          <a:solidFill>
            <a:srgbClr val="17375E"/>
          </a:solidFill>
          <a:latin typeface="Calibri" pitchFamily="34" charset="0"/>
        </a:defRPr>
      </a:lvl6pPr>
      <a:lvl7pPr marL="914400" algn="ctr" rtl="0" fontAlgn="base">
        <a:spcBef>
          <a:spcPct val="0"/>
        </a:spcBef>
        <a:spcAft>
          <a:spcPct val="0"/>
        </a:spcAft>
        <a:defRPr sz="4800" b="1">
          <a:solidFill>
            <a:srgbClr val="17375E"/>
          </a:solidFill>
          <a:latin typeface="Calibri" pitchFamily="34" charset="0"/>
        </a:defRPr>
      </a:lvl7pPr>
      <a:lvl8pPr marL="1371600" algn="ctr" rtl="0" fontAlgn="base">
        <a:spcBef>
          <a:spcPct val="0"/>
        </a:spcBef>
        <a:spcAft>
          <a:spcPct val="0"/>
        </a:spcAft>
        <a:defRPr sz="4800" b="1">
          <a:solidFill>
            <a:srgbClr val="17375E"/>
          </a:solidFill>
          <a:latin typeface="Calibri" pitchFamily="34" charset="0"/>
        </a:defRPr>
      </a:lvl8pPr>
      <a:lvl9pPr marL="1828800" algn="ctr" rtl="0" fontAlgn="base">
        <a:spcBef>
          <a:spcPct val="0"/>
        </a:spcBef>
        <a:spcAft>
          <a:spcPct val="0"/>
        </a:spcAft>
        <a:defRPr sz="4800" b="1">
          <a:solidFill>
            <a:srgbClr val="17375E"/>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Título"/>
          <p:cNvSpPr>
            <a:spLocks noGrp="1"/>
          </p:cNvSpPr>
          <p:nvPr>
            <p:ph type="ctrTitle"/>
          </p:nvPr>
        </p:nvSpPr>
        <p:spPr/>
        <p:txBody>
          <a:bodyPr/>
          <a:lstStyle/>
          <a:p>
            <a:r>
              <a:rPr lang="is-IS" dirty="0" smtClean="0"/>
              <a:t>TEMA 5</a:t>
            </a:r>
            <a:r>
              <a:rPr lang="is-IS"/>
              <a:t/>
            </a:r>
            <a:br>
              <a:rPr lang="is-IS"/>
            </a:br>
            <a:r>
              <a:rPr lang="is-IS" smtClean="0"/>
              <a:t>La Llibertat</a:t>
            </a:r>
            <a:endParaRPr lang="ca-ES" sz="3000" dirty="0"/>
          </a:p>
        </p:txBody>
      </p:sp>
      <p:sp>
        <p:nvSpPr>
          <p:cNvPr id="12" name="11 Subtítulo"/>
          <p:cNvSpPr>
            <a:spLocks noGrp="1"/>
          </p:cNvSpPr>
          <p:nvPr>
            <p:ph type="subTitle" idx="1"/>
          </p:nvPr>
        </p:nvSpPr>
        <p:spPr/>
        <p:txBody>
          <a:bodyPr/>
          <a:lstStyle/>
          <a:p>
            <a:r>
              <a:rPr lang="ca-ES" dirty="0"/>
              <a:t>1r de Batxillerat</a:t>
            </a:r>
            <a:br>
              <a:rPr lang="ca-ES" dirty="0"/>
            </a:br>
            <a:r>
              <a:rPr lang="ca-ES" dirty="0"/>
              <a:t>2018-19</a:t>
            </a:r>
          </a:p>
          <a:p>
            <a:endParaRPr lang="ca-E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Distinció</a:t>
            </a:r>
            <a:endParaRPr lang="ca-ES" dirty="0"/>
          </a:p>
        </p:txBody>
      </p:sp>
      <p:sp>
        <p:nvSpPr>
          <p:cNvPr id="3" name="Marcador de contenido 2"/>
          <p:cNvSpPr>
            <a:spLocks noGrp="1"/>
          </p:cNvSpPr>
          <p:nvPr>
            <p:ph idx="1"/>
          </p:nvPr>
        </p:nvSpPr>
        <p:spPr>
          <a:xfrm>
            <a:off x="323528" y="1052737"/>
            <a:ext cx="8363272" cy="4752528"/>
          </a:xfrm>
        </p:spPr>
        <p:txBody>
          <a:bodyPr/>
          <a:lstStyle/>
          <a:p>
            <a:pPr marL="0" indent="0">
              <a:buNone/>
            </a:pPr>
            <a:r>
              <a:rPr lang="ca-ES" sz="2600" b="1" dirty="0" smtClean="0"/>
              <a:t>Factors determinants.</a:t>
            </a:r>
            <a:r>
              <a:rPr lang="ca-ES" sz="2600" dirty="0" smtClean="0"/>
              <a:t> Equivalen a les causes de l’acció. El comportament humà es considera conseqüència inevitable de factors que l’ésser humà no controla. </a:t>
            </a:r>
            <a:br>
              <a:rPr lang="ca-ES" sz="2600" dirty="0" smtClean="0"/>
            </a:br>
            <a:r>
              <a:rPr lang="ca-ES" sz="2600" dirty="0" smtClean="0"/>
              <a:t/>
            </a:r>
            <a:br>
              <a:rPr lang="ca-ES" sz="2600" dirty="0" smtClean="0"/>
            </a:br>
            <a:r>
              <a:rPr lang="ca-ES" sz="2600" b="1" dirty="0" smtClean="0"/>
              <a:t>Factors condicionants</a:t>
            </a:r>
            <a:r>
              <a:rPr lang="ca-ES" sz="2600" dirty="0" smtClean="0"/>
              <a:t>. Equivalen als motius de l’acció. El comportament humà està influït per aquests factors externs, però no se’n considera el resultat. </a:t>
            </a:r>
            <a:endParaRPr lang="ca-ES" sz="2600" dirty="0"/>
          </a:p>
        </p:txBody>
      </p:sp>
    </p:spTree>
    <p:extLst>
      <p:ext uri="{BB962C8B-B14F-4D97-AF65-F5344CB8AC3E}">
        <p14:creationId xmlns:p14="http://schemas.microsoft.com/office/powerpoint/2010/main" val="1257741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a:t>R</a:t>
            </a:r>
            <a:r>
              <a:rPr lang="ca-ES" dirty="0" smtClean="0"/>
              <a:t>eflexió</a:t>
            </a:r>
            <a:endParaRPr lang="ca-ES" dirty="0"/>
          </a:p>
        </p:txBody>
      </p:sp>
      <p:sp>
        <p:nvSpPr>
          <p:cNvPr id="3" name="Marcador de contenido 2"/>
          <p:cNvSpPr>
            <a:spLocks noGrp="1"/>
          </p:cNvSpPr>
          <p:nvPr>
            <p:ph idx="1"/>
          </p:nvPr>
        </p:nvSpPr>
        <p:spPr>
          <a:xfrm>
            <a:off x="395536" y="1268760"/>
            <a:ext cx="8229600" cy="4641379"/>
          </a:xfrm>
        </p:spPr>
        <p:txBody>
          <a:bodyPr/>
          <a:lstStyle/>
          <a:p>
            <a:pPr marL="0" indent="0">
              <a:buNone/>
            </a:pPr>
            <a:r>
              <a:rPr lang="ca-ES" sz="2000" dirty="0" smtClean="0"/>
              <a:t>Si dic que sóc lliure d’anar a passejar, és perquè puc provar que, si hagués decidit no anar a passejar, no hi hauria anat. Primer problema (metodològic): com podríem provar aquesta afirmació?</a:t>
            </a:r>
            <a:br>
              <a:rPr lang="ca-ES" sz="2000" dirty="0" smtClean="0"/>
            </a:br>
            <a:r>
              <a:rPr lang="ca-ES" sz="2000" dirty="0" smtClean="0"/>
              <a:t/>
            </a:r>
            <a:br>
              <a:rPr lang="ca-ES" sz="2000" dirty="0" smtClean="0"/>
            </a:br>
            <a:r>
              <a:rPr lang="ca-ES" sz="2000" dirty="0" smtClean="0"/>
              <a:t>              		 Mario </a:t>
            </a:r>
            <a:r>
              <a:rPr lang="ca-ES" sz="2000" dirty="0" err="1" smtClean="0"/>
              <a:t>Bunge</a:t>
            </a:r>
            <a:r>
              <a:rPr lang="ca-ES" sz="2000" dirty="0" smtClean="0"/>
              <a:t>, “</a:t>
            </a:r>
            <a:r>
              <a:rPr lang="ca-ES" sz="2000" i="1" dirty="0" smtClean="0"/>
              <a:t>Ètica, ciència i tècnica</a:t>
            </a:r>
            <a:r>
              <a:rPr lang="ca-ES" sz="2000" dirty="0" smtClean="0"/>
              <a:t>”.</a:t>
            </a:r>
            <a:br>
              <a:rPr lang="ca-ES" sz="2000" dirty="0" smtClean="0"/>
            </a:br>
            <a:r>
              <a:rPr lang="ca-ES" sz="2000" dirty="0" smtClean="0"/>
              <a:t/>
            </a:r>
            <a:br>
              <a:rPr lang="ca-ES" sz="2000" dirty="0" smtClean="0"/>
            </a:br>
            <a:r>
              <a:rPr lang="ca-ES" sz="2000" dirty="0" smtClean="0"/>
              <a:t>Per a alguns/es pensadors/es, aquesta pregunta resulta difícil de respondre, no perquè la creença en la llibertat sigui falsa, sinó perquè la pregunta està mal formulada. En realitat, la consideren una pregunta sense resposta, perquè la llibertat no necessita demostració. La creença que actuem d’una manera lliure i voluntària és una veritat evident per ella mateixa. Així, doncs, podem considerar-la un axioma: no es demostra, però és la base en la qual se sustenten moltes de les nostres creences sobre l’ésser humà.</a:t>
            </a:r>
            <a:endParaRPr lang="ca-ES" sz="2000" dirty="0"/>
          </a:p>
        </p:txBody>
      </p:sp>
    </p:spTree>
    <p:extLst>
      <p:ext uri="{BB962C8B-B14F-4D97-AF65-F5344CB8AC3E}">
        <p14:creationId xmlns:p14="http://schemas.microsoft.com/office/powerpoint/2010/main" val="775293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Llibertat i moralitat</a:t>
            </a:r>
            <a:endParaRPr lang="ca-ES" dirty="0"/>
          </a:p>
        </p:txBody>
      </p:sp>
      <p:sp>
        <p:nvSpPr>
          <p:cNvPr id="3" name="Marcador de contenido 2"/>
          <p:cNvSpPr>
            <a:spLocks noGrp="1"/>
          </p:cNvSpPr>
          <p:nvPr>
            <p:ph idx="1"/>
          </p:nvPr>
        </p:nvSpPr>
        <p:spPr>
          <a:xfrm>
            <a:off x="179512" y="1124745"/>
            <a:ext cx="8507288" cy="4536503"/>
          </a:xfrm>
        </p:spPr>
        <p:txBody>
          <a:bodyPr/>
          <a:lstStyle/>
          <a:p>
            <a:r>
              <a:rPr lang="ca-ES" sz="2000" dirty="0" smtClean="0"/>
              <a:t>Si l’ésser humà no té llibertat d’elecció, aleshores no és possible parlar de responsabilitat ni de moralitat. Només podem fer a algú responsable dels seus actes si realment n’és, és a dir, si ha actuat conscientment, voluntàriament i lliurement. </a:t>
            </a:r>
            <a:br>
              <a:rPr lang="ca-ES" sz="2000" dirty="0" smtClean="0"/>
            </a:br>
            <a:r>
              <a:rPr lang="ca-ES" sz="2000" dirty="0" smtClean="0"/>
              <a:t/>
            </a:r>
            <a:br>
              <a:rPr lang="ca-ES" sz="2000" dirty="0" smtClean="0"/>
            </a:br>
            <a:r>
              <a:rPr lang="ca-ES" sz="2000" dirty="0" smtClean="0"/>
              <a:t>Si no tenim capacitat d’elecció, si inevitablement ens veiem empesos o determinats a actuar d’aquesta o d’aquella manera, com se’ns poden demanar responsabilitats? De la mateixa manera que no responsabilitzem la pluja per les inundacions, ni el Sol per la nostra insolació, per què seríem nosaltres responsables d’haver atracat un banc o d’haver mentit, si no podem fer cap altra cosa? Tenir llibertat d’elecció i haver de responsabilitzar-nos de les nostres accions ens converteix en l’únic animal moral que existeix.</a:t>
            </a:r>
            <a:endParaRPr lang="ca-ES" sz="2000" dirty="0"/>
          </a:p>
        </p:txBody>
      </p:sp>
    </p:spTree>
    <p:extLst>
      <p:ext uri="{BB962C8B-B14F-4D97-AF65-F5344CB8AC3E}">
        <p14:creationId xmlns:p14="http://schemas.microsoft.com/office/powerpoint/2010/main" val="1476807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Cas a analitzar</a:t>
            </a:r>
            <a:endParaRPr lang="ca-ES" dirty="0"/>
          </a:p>
        </p:txBody>
      </p:sp>
      <p:sp>
        <p:nvSpPr>
          <p:cNvPr id="3" name="Marcador de contenido 2"/>
          <p:cNvSpPr>
            <a:spLocks noGrp="1"/>
          </p:cNvSpPr>
          <p:nvPr>
            <p:ph idx="1"/>
          </p:nvPr>
        </p:nvSpPr>
        <p:spPr>
          <a:xfrm>
            <a:off x="107504" y="1052736"/>
            <a:ext cx="8856984" cy="4752528"/>
          </a:xfrm>
        </p:spPr>
        <p:txBody>
          <a:bodyPr/>
          <a:lstStyle/>
          <a:p>
            <a:pPr marL="0" indent="0">
              <a:buNone/>
            </a:pPr>
            <a:r>
              <a:rPr lang="ca-ES" sz="1400" dirty="0" smtClean="0"/>
              <a:t>En Jesús és un nen de set anys que va a l’escola del seu poble. Tot i que en el poble tots es coneixen, encara no el deixen anar sol a l’escola, de manera que cada dia el porta i el recull en Pep, el seu cangur. Un dia, la parella d’en Pep el convida a anar al cinema, tot i que sap que la seva parella ha d’anar a buscar en Jesús. En Pep, que no es vol perdre la cita, truca la mare d’en Jesús, i li diu que es troba malament i que no podrà recollir el seu fill; la Isabel la tranquil·litza i li diu que no es preocupi, que ella mateixa el recollirà. Després de parlar amb ella, la Isabel recorda que té una reunió importantíssima amb un client que ve expressament d’una altra ciutat per a veure-la. Conscient que no la pot anul·lar, decideix trucar el seu marit. La Isabel i en Francesc discuteixen per telèfon, cap dels dos està disposat a cedir, les seves obligacions els semblen més ineludibles que les del seu cònjuge. Encara que no arriben a un acord, tots dos pengen el telèfon convençuts que, com ha passat altres vegades, l’altra cedirà i anirà a buscar en Jesús. A les cinc, en Jesús surt de classe però ningú no ha anat a buscar-lo. Després d’esperar una estona per si en Pep arriba tard, decideix d’anar sol a casa. Pel camí, un conductor begut se salta un semàfor i l’atropella.</a:t>
            </a:r>
            <a:br>
              <a:rPr lang="ca-ES" sz="1400" dirty="0" smtClean="0"/>
            </a:br>
            <a:r>
              <a:rPr lang="ca-ES" sz="1400" dirty="0" smtClean="0"/>
              <a:t/>
            </a:r>
            <a:br>
              <a:rPr lang="ca-ES" sz="1400" dirty="0" smtClean="0"/>
            </a:br>
            <a:r>
              <a:rPr lang="ca-ES" sz="1400" dirty="0" smtClean="0"/>
              <a:t>Qui és el responsable de l’atropellament d’en Jesús? El cangur? La parella? La Isabel? En Francesc? Per què ens sembla que, d’alguna manera, tots tenen una certa responsabilitat en d’incident, si, en realitat, l’únic que participa directament en l’atropellament és el conductor begut? Encara que en situacions quotidianes atribuïm responsabilitats sense gaire problemes, l’existència de casos com l’anterior, que produeixen una certa confusió, ens ha de convèncer de la importància i necessitat de tenir un concepte perfectament definit de responsabilitat.</a:t>
            </a:r>
            <a:br>
              <a:rPr lang="ca-ES" sz="1400" dirty="0" smtClean="0"/>
            </a:br>
            <a:r>
              <a:rPr lang="ca-ES" sz="1400" dirty="0" smtClean="0"/>
              <a:t/>
            </a:r>
            <a:br>
              <a:rPr lang="ca-ES" sz="1400" dirty="0" smtClean="0"/>
            </a:br>
            <a:r>
              <a:rPr lang="ca-ES" sz="1400" dirty="0" smtClean="0"/>
              <a:t>Intuïtivament considerem que la responsabilitat consisteix en l’obligació de fer-nos càrrec de les nostres accions o de la seva absència. Tanmateix, aquesta definició ocasiona problemes tant als deterministes com als indeterministes. </a:t>
            </a:r>
            <a:endParaRPr lang="ca-ES" sz="1400" dirty="0"/>
          </a:p>
        </p:txBody>
      </p:sp>
    </p:spTree>
    <p:extLst>
      <p:ext uri="{BB962C8B-B14F-4D97-AF65-F5344CB8AC3E}">
        <p14:creationId xmlns:p14="http://schemas.microsoft.com/office/powerpoint/2010/main" val="533624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3000" dirty="0"/>
              <a:t>Llibertat </a:t>
            </a:r>
            <a:r>
              <a:rPr lang="ca-ES" sz="3000" dirty="0" smtClean="0"/>
              <a:t>interna. Llibertat </a:t>
            </a:r>
            <a:r>
              <a:rPr lang="ca-ES" sz="3000" dirty="0"/>
              <a:t>externa.</a:t>
            </a:r>
          </a:p>
        </p:txBody>
      </p:sp>
      <p:sp>
        <p:nvSpPr>
          <p:cNvPr id="3" name="Marcador de contenido 2"/>
          <p:cNvSpPr>
            <a:spLocks noGrp="1"/>
          </p:cNvSpPr>
          <p:nvPr>
            <p:ph idx="1"/>
          </p:nvPr>
        </p:nvSpPr>
        <p:spPr>
          <a:xfrm>
            <a:off x="467544" y="1124744"/>
            <a:ext cx="8229600" cy="4641379"/>
          </a:xfrm>
        </p:spPr>
        <p:txBody>
          <a:bodyPr/>
          <a:lstStyle/>
          <a:p>
            <a:pPr marL="0" indent="0">
              <a:buNone/>
            </a:pPr>
            <a:r>
              <a:rPr lang="ca-ES" dirty="0" smtClean="0"/>
              <a:t>Tota acció és motivada i intencional. Però… pot ser que els motius ens condicionin tan fortament que no puguem escollir el que fem?; escollim lliurement les nostres intencions i finalitats, o en la nostra elecció estem determinats pel nostre caràcter, circumstàncies ambientals, codi genètic, família, astres, karma...?</a:t>
            </a:r>
            <a:endParaRPr lang="ca-ES" dirty="0"/>
          </a:p>
        </p:txBody>
      </p:sp>
    </p:spTree>
    <p:extLst>
      <p:ext uri="{BB962C8B-B14F-4D97-AF65-F5344CB8AC3E}">
        <p14:creationId xmlns:p14="http://schemas.microsoft.com/office/powerpoint/2010/main" val="2464145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3000" dirty="0"/>
              <a:t>Llibertat interna. Llibertat externa.</a:t>
            </a:r>
          </a:p>
        </p:txBody>
      </p:sp>
      <p:sp>
        <p:nvSpPr>
          <p:cNvPr id="3" name="Marcador de contenido 2"/>
          <p:cNvSpPr>
            <a:spLocks noGrp="1"/>
          </p:cNvSpPr>
          <p:nvPr>
            <p:ph idx="1"/>
          </p:nvPr>
        </p:nvSpPr>
        <p:spPr>
          <a:xfrm>
            <a:off x="395536" y="1340768"/>
            <a:ext cx="8496944" cy="4392489"/>
          </a:xfrm>
        </p:spPr>
        <p:txBody>
          <a:bodyPr/>
          <a:lstStyle/>
          <a:p>
            <a:pPr marL="0" indent="0">
              <a:buNone/>
            </a:pPr>
            <a:r>
              <a:rPr lang="ca-ES" dirty="0" smtClean="0"/>
              <a:t>Habitualment, usem el terme llibertat, com a mínim, en dos sentits diferents:</a:t>
            </a:r>
            <a:br>
              <a:rPr lang="ca-ES" dirty="0" smtClean="0"/>
            </a:br>
            <a:r>
              <a:rPr lang="ca-ES" dirty="0" smtClean="0"/>
              <a:t/>
            </a:r>
            <a:br>
              <a:rPr lang="ca-ES" dirty="0" smtClean="0"/>
            </a:br>
            <a:r>
              <a:rPr lang="ca-ES" dirty="0" smtClean="0"/>
              <a:t>- En aquell país hi ha llibertat de moviments.</a:t>
            </a:r>
            <a:br>
              <a:rPr lang="ca-ES" dirty="0" smtClean="0"/>
            </a:br>
            <a:r>
              <a:rPr lang="ca-ES" dirty="0" smtClean="0"/>
              <a:t>- L’ésser humà és l’únic animal lliure, ja que pot escollir el que fa.</a:t>
            </a:r>
            <a:endParaRPr lang="ca-ES" dirty="0"/>
          </a:p>
        </p:txBody>
      </p:sp>
    </p:spTree>
    <p:extLst>
      <p:ext uri="{BB962C8B-B14F-4D97-AF65-F5344CB8AC3E}">
        <p14:creationId xmlns:p14="http://schemas.microsoft.com/office/powerpoint/2010/main" val="1300053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Llibertat externa</a:t>
            </a:r>
            <a:endParaRPr lang="ca-ES" dirty="0"/>
          </a:p>
        </p:txBody>
      </p:sp>
      <p:sp>
        <p:nvSpPr>
          <p:cNvPr id="3" name="Marcador de contenido 2"/>
          <p:cNvSpPr>
            <a:spLocks noGrp="1"/>
          </p:cNvSpPr>
          <p:nvPr>
            <p:ph idx="1"/>
          </p:nvPr>
        </p:nvSpPr>
        <p:spPr>
          <a:xfrm>
            <a:off x="107504" y="1196752"/>
            <a:ext cx="8856984" cy="4608512"/>
          </a:xfrm>
        </p:spPr>
        <p:txBody>
          <a:bodyPr/>
          <a:lstStyle/>
          <a:p>
            <a:pPr marL="0" indent="0">
              <a:buNone/>
            </a:pPr>
            <a:r>
              <a:rPr lang="ca-ES" sz="2600" b="1" dirty="0" smtClean="0"/>
              <a:t>Llibertat externa</a:t>
            </a:r>
            <a:r>
              <a:rPr lang="ca-ES" sz="2600" dirty="0"/>
              <a:t> </a:t>
            </a:r>
            <a:r>
              <a:rPr lang="ca-ES" sz="2600" dirty="0" smtClean="0"/>
              <a:t>o llibertat d’acció. Consisteix en l’absència de traves externes que dificultin l’acció; és a dir, consisteix a poder fer el que volem sense que res ni ningú ens ho impedeixi. Per exemple, hi ha llibertat quan em vull manifestar contra els vessaments tòxics i puc fer-ho; en canvi, no hi ha llibertat quan, malgrat que m’agradaria manifestar-me, les forces de seguretat m’ho impedeixen. La llibertat externa es coneix, també, com a llibertat política o social, ja que són factors socials i polítics (tipus d’Estat, legislació, forces de l’ordre...) els que en permeten o n’impedeixen la presència.</a:t>
            </a:r>
            <a:endParaRPr lang="ca-ES" sz="2600" dirty="0"/>
          </a:p>
        </p:txBody>
      </p:sp>
    </p:spTree>
    <p:extLst>
      <p:ext uri="{BB962C8B-B14F-4D97-AF65-F5344CB8AC3E}">
        <p14:creationId xmlns:p14="http://schemas.microsoft.com/office/powerpoint/2010/main" val="1277643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Llibertat interna</a:t>
            </a:r>
            <a:endParaRPr lang="ca-ES" dirty="0"/>
          </a:p>
        </p:txBody>
      </p:sp>
      <p:sp>
        <p:nvSpPr>
          <p:cNvPr id="3" name="Marcador de contenido 2"/>
          <p:cNvSpPr>
            <a:spLocks noGrp="1"/>
          </p:cNvSpPr>
          <p:nvPr>
            <p:ph idx="1"/>
          </p:nvPr>
        </p:nvSpPr>
        <p:spPr>
          <a:xfrm>
            <a:off x="395536" y="1052736"/>
            <a:ext cx="8291264" cy="5073427"/>
          </a:xfrm>
        </p:spPr>
        <p:txBody>
          <a:bodyPr/>
          <a:lstStyle/>
          <a:p>
            <a:pPr marL="0" indent="0">
              <a:buNone/>
            </a:pPr>
            <a:r>
              <a:rPr lang="ca-ES" sz="2600" b="1" dirty="0" smtClean="0"/>
              <a:t>Llibertat interna</a:t>
            </a:r>
            <a:r>
              <a:rPr lang="ca-ES" sz="2600" dirty="0" smtClean="0"/>
              <a:t>. També anomenada llibertat d’elecció o lliure albir. </a:t>
            </a:r>
            <a:br>
              <a:rPr lang="ca-ES" sz="2600" dirty="0" smtClean="0"/>
            </a:br>
            <a:r>
              <a:rPr lang="ca-ES" sz="2600" dirty="0" smtClean="0"/>
              <a:t>Consisteix en la capacitat o possibilitat de decidir o voler això o allò, quan aquesta decisió és indeterminada, és a dir, no causada. Per exemple, hi ha llibertat interna si, encara que hagi decidit això, podria haver decidit qualsevol altra cosa; en canvi, no hi ha llibertat interna si la meva decisió és una il·lusió, ja que en realitat em trobo inevitablement inclinat a fer el que faig pel meu caràcter i les circumstàncies que m'envolten. </a:t>
            </a:r>
            <a:endParaRPr lang="ca-ES" sz="2600" dirty="0"/>
          </a:p>
        </p:txBody>
      </p:sp>
    </p:spTree>
    <p:extLst>
      <p:ext uri="{BB962C8B-B14F-4D97-AF65-F5344CB8AC3E}">
        <p14:creationId xmlns:p14="http://schemas.microsoft.com/office/powerpoint/2010/main" val="1578822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4000" dirty="0" smtClean="0"/>
              <a:t>L’absència de llibertat</a:t>
            </a:r>
            <a:endParaRPr lang="ca-ES" sz="4000" dirty="0"/>
          </a:p>
        </p:txBody>
      </p:sp>
      <p:sp>
        <p:nvSpPr>
          <p:cNvPr id="3" name="Marcador de contenido 2"/>
          <p:cNvSpPr>
            <a:spLocks noGrp="1"/>
          </p:cNvSpPr>
          <p:nvPr>
            <p:ph idx="1"/>
          </p:nvPr>
        </p:nvSpPr>
        <p:spPr>
          <a:xfrm>
            <a:off x="395536" y="1124744"/>
            <a:ext cx="8229600" cy="4641379"/>
          </a:xfrm>
        </p:spPr>
        <p:txBody>
          <a:bodyPr/>
          <a:lstStyle/>
          <a:p>
            <a:pPr marL="0" indent="0">
              <a:buNone/>
            </a:pPr>
            <a:r>
              <a:rPr lang="ca-ES" dirty="0" smtClean="0"/>
              <a:t>Considerem l’existència de llibertat una cosa de sentit comú i, per tant, no acostumen a qüestionar-la. Tanmateix, la convicció que posseïm llibertat no deixa de ser una creença i, per molt sòlida que ens sembli, podem posar-la en dubte.</a:t>
            </a:r>
            <a:endParaRPr lang="ca-ES" dirty="0"/>
          </a:p>
        </p:txBody>
      </p:sp>
    </p:spTree>
    <p:extLst>
      <p:ext uri="{BB962C8B-B14F-4D97-AF65-F5344CB8AC3E}">
        <p14:creationId xmlns:p14="http://schemas.microsoft.com/office/powerpoint/2010/main" val="2531519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Determinisme</a:t>
            </a:r>
            <a:endParaRPr lang="ca-ES" dirty="0"/>
          </a:p>
        </p:txBody>
      </p:sp>
      <p:sp>
        <p:nvSpPr>
          <p:cNvPr id="3" name="Marcador de contenido 2"/>
          <p:cNvSpPr>
            <a:spLocks noGrp="1"/>
          </p:cNvSpPr>
          <p:nvPr>
            <p:ph idx="1"/>
          </p:nvPr>
        </p:nvSpPr>
        <p:spPr>
          <a:xfrm>
            <a:off x="323528" y="1196752"/>
            <a:ext cx="8640960" cy="5112567"/>
          </a:xfrm>
        </p:spPr>
        <p:txBody>
          <a:bodyPr/>
          <a:lstStyle/>
          <a:p>
            <a:pPr marL="0" indent="0">
              <a:buNone/>
            </a:pPr>
            <a:r>
              <a:rPr lang="ca-ES" sz="2000" dirty="0" smtClean="0"/>
              <a:t>El determinisme és una concepció filosòfica que afirma que tot està determinat, és a dir, inevitablement causat. Per tant, nega l’existència de llibertat. Per a fer-ho, es basa en el principi de causalitat. Segons aquest principi, tot esdeveniment del món està causat. Segons aquest principi, també les accions estan determinades per un factor en presència del qual s’esdevenen inevitablement. Podríem afirmar que aquest factor som nosaltres mateixos: jo sóc la causa de les meves accions, ja que la decisió que he pres és la causa del que faig (he decidit aixecar el braç i aquesta és la causa que l’hagi aixecat).</a:t>
            </a:r>
            <a:br>
              <a:rPr lang="ca-ES" sz="2000" dirty="0" smtClean="0"/>
            </a:br>
            <a:r>
              <a:rPr lang="ca-ES" sz="2000" dirty="0" smtClean="0"/>
              <a:t/>
            </a:r>
            <a:br>
              <a:rPr lang="ca-ES" sz="2000" dirty="0" smtClean="0"/>
            </a:br>
            <a:r>
              <a:rPr lang="ca-ES" sz="2000" dirty="0" smtClean="0"/>
              <a:t>Per tant, segons el determinisme no tenim llibertat de decisió. </a:t>
            </a:r>
            <a:br>
              <a:rPr lang="ca-ES" sz="2000" dirty="0" smtClean="0"/>
            </a:br>
            <a:r>
              <a:rPr lang="ca-ES" sz="2000" dirty="0" smtClean="0"/>
              <a:t/>
            </a:r>
            <a:br>
              <a:rPr lang="ca-ES" sz="2000" dirty="0" smtClean="0"/>
            </a:br>
            <a:r>
              <a:rPr lang="ca-ES" sz="1800" b="1" dirty="0" smtClean="0"/>
              <a:t>Principi de causalitat: </a:t>
            </a:r>
            <a:r>
              <a:rPr lang="ca-ES" sz="1800" dirty="0" smtClean="0"/>
              <a:t/>
            </a:r>
            <a:br>
              <a:rPr lang="ca-ES" sz="1800" dirty="0" smtClean="0"/>
            </a:br>
            <a:r>
              <a:rPr lang="ca-ES" sz="1800" dirty="0" smtClean="0"/>
              <a:t>Afirma que tot </a:t>
            </a:r>
            <a:r>
              <a:rPr lang="ca-ES" sz="1800" smtClean="0"/>
              <a:t>esdeveniment, sigui </a:t>
            </a:r>
            <a:r>
              <a:rPr lang="ca-ES" sz="1800" dirty="0" smtClean="0"/>
              <a:t>del tipus que sigui, està causat per un altre. Així, doncs, tot el que passa en el món forma part d’una cadena de causes i efectes. </a:t>
            </a:r>
            <a:endParaRPr lang="ca-ES" sz="1800" dirty="0"/>
          </a:p>
        </p:txBody>
      </p:sp>
    </p:spTree>
    <p:extLst>
      <p:ext uri="{BB962C8B-B14F-4D97-AF65-F5344CB8AC3E}">
        <p14:creationId xmlns:p14="http://schemas.microsoft.com/office/powerpoint/2010/main" val="1610438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Tipus de determinisme</a:t>
            </a:r>
            <a:endParaRPr lang="ca-ES" dirty="0"/>
          </a:p>
        </p:txBody>
      </p:sp>
      <p:sp>
        <p:nvSpPr>
          <p:cNvPr id="3" name="Marcador de contenido 2"/>
          <p:cNvSpPr>
            <a:spLocks noGrp="1"/>
          </p:cNvSpPr>
          <p:nvPr>
            <p:ph idx="1"/>
          </p:nvPr>
        </p:nvSpPr>
        <p:spPr>
          <a:xfrm>
            <a:off x="323528" y="1196753"/>
            <a:ext cx="8496944" cy="4752528"/>
          </a:xfrm>
        </p:spPr>
        <p:txBody>
          <a:bodyPr/>
          <a:lstStyle/>
          <a:p>
            <a:r>
              <a:rPr lang="ca-ES" b="1" dirty="0" smtClean="0"/>
              <a:t>Determinisme genètic.</a:t>
            </a:r>
          </a:p>
          <a:p>
            <a:r>
              <a:rPr lang="ca-ES" b="1" dirty="0" smtClean="0"/>
              <a:t>Determinisme ambiental o educacional.</a:t>
            </a:r>
          </a:p>
          <a:p>
            <a:r>
              <a:rPr lang="ca-ES" b="1" dirty="0" smtClean="0"/>
              <a:t>Determinisme econòmic</a:t>
            </a:r>
          </a:p>
          <a:p>
            <a:r>
              <a:rPr lang="ca-ES" b="1" dirty="0" smtClean="0"/>
              <a:t>Determinisme teològic</a:t>
            </a:r>
            <a:r>
              <a:rPr lang="ca-ES" dirty="0" smtClean="0"/>
              <a:t/>
            </a:r>
            <a:br>
              <a:rPr lang="ca-ES" dirty="0" smtClean="0"/>
            </a:br>
            <a:r>
              <a:rPr lang="ca-ES" dirty="0" smtClean="0"/>
              <a:t/>
            </a:r>
            <a:br>
              <a:rPr lang="ca-ES" dirty="0" smtClean="0"/>
            </a:br>
            <a:r>
              <a:rPr lang="ca-ES" dirty="0" smtClean="0"/>
              <a:t>Exercici: Busca informació de cada tipus de determinisme i fes-ne una síntesi.</a:t>
            </a:r>
            <a:endParaRPr lang="ca-ES" dirty="0"/>
          </a:p>
        </p:txBody>
      </p:sp>
    </p:spTree>
    <p:extLst>
      <p:ext uri="{BB962C8B-B14F-4D97-AF65-F5344CB8AC3E}">
        <p14:creationId xmlns:p14="http://schemas.microsoft.com/office/powerpoint/2010/main" val="2873685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3800" dirty="0" smtClean="0"/>
              <a:t>L’existència de llibertat</a:t>
            </a:r>
            <a:endParaRPr lang="ca-ES" sz="3800" dirty="0"/>
          </a:p>
        </p:txBody>
      </p:sp>
      <p:sp>
        <p:nvSpPr>
          <p:cNvPr id="3" name="Marcador de contenido 2"/>
          <p:cNvSpPr>
            <a:spLocks noGrp="1"/>
          </p:cNvSpPr>
          <p:nvPr>
            <p:ph idx="1"/>
          </p:nvPr>
        </p:nvSpPr>
        <p:spPr>
          <a:xfrm>
            <a:off x="251520" y="1196752"/>
            <a:ext cx="8568952" cy="4392487"/>
          </a:xfrm>
        </p:spPr>
        <p:txBody>
          <a:bodyPr/>
          <a:lstStyle/>
          <a:p>
            <a:pPr marL="0" indent="0">
              <a:buNone/>
            </a:pPr>
            <a:r>
              <a:rPr lang="ca-ES" dirty="0" smtClean="0"/>
              <a:t>Malgrat la consistència dels arguments deterministes, molts pensadors es resisteixen a acceptar aquesta concepció filosòfica i les seves conseqüències. Els defensors de la llibertat al·leguen contra els deterministes que aquests han confós el que són factors condicionants amb factors determinants. Així, doncs, fan la distinció següent:</a:t>
            </a:r>
            <a:endParaRPr lang="ca-ES" dirty="0"/>
          </a:p>
        </p:txBody>
      </p:sp>
    </p:spTree>
    <p:extLst>
      <p:ext uri="{BB962C8B-B14F-4D97-AF65-F5344CB8AC3E}">
        <p14:creationId xmlns:p14="http://schemas.microsoft.com/office/powerpoint/2010/main" val="358280410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1036</TotalTime>
  <Words>938</Words>
  <Application>Microsoft Macintosh PowerPoint</Application>
  <PresentationFormat>Presentación en pantalla (4:3)</PresentationFormat>
  <Paragraphs>32</Paragraphs>
  <Slides>13</Slides>
  <Notes>2</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TEMA 5 La Llibertat</vt:lpstr>
      <vt:lpstr>Llibertat interna. Llibertat externa.</vt:lpstr>
      <vt:lpstr>Llibertat interna. Llibertat externa.</vt:lpstr>
      <vt:lpstr>Llibertat externa</vt:lpstr>
      <vt:lpstr>Llibertat interna</vt:lpstr>
      <vt:lpstr>L’absència de llibertat</vt:lpstr>
      <vt:lpstr>Determinisme</vt:lpstr>
      <vt:lpstr>Tipus de determinisme</vt:lpstr>
      <vt:lpstr>L’existència de llibertat</vt:lpstr>
      <vt:lpstr>Distinció</vt:lpstr>
      <vt:lpstr>Reflexió</vt:lpstr>
      <vt:lpstr>Llibertat i moralitat</vt:lpstr>
      <vt:lpstr>Cas a analitzar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Carme Rigau Caballé</dc:creator>
  <cp:lastModifiedBy>Pepe .</cp:lastModifiedBy>
  <cp:revision>153</cp:revision>
  <dcterms:created xsi:type="dcterms:W3CDTF">2013-01-22T18:50:13Z</dcterms:created>
  <dcterms:modified xsi:type="dcterms:W3CDTF">2019-05-02T17:27:51Z</dcterms:modified>
</cp:coreProperties>
</file>