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57" r:id="rId4"/>
    <p:sldId id="260" r:id="rId5"/>
    <p:sldId id="261" r:id="rId6"/>
    <p:sldId id="262" r:id="rId7"/>
    <p:sldId id="263" r:id="rId8"/>
    <p:sldId id="264" r:id="rId9"/>
    <p:sldId id="265" r:id="rId10"/>
    <p:sldId id="268" r:id="rId11"/>
    <p:sldId id="269" r:id="rId12"/>
    <p:sldId id="270" r:id="rId13"/>
    <p:sldId id="272" r:id="rId14"/>
    <p:sldId id="271" r:id="rId15"/>
    <p:sldId id="27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3" d="100"/>
          <a:sy n="103" d="100"/>
        </p:scale>
        <p:origin x="138" y="4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6/21/2020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6/21/2020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dirty="0"/>
              <a:pPr/>
              <a:t>6/21/2020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s-ES"/>
              <a:t>Haga clic para modificar el estilo de título del patrón</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6/21/2020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6/21/2020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6/21/2020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6/21/2020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‹Nº›</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ixabay.com/en/paper-pencil-write-notes-draw-1358079/"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5CC2B463-6BD5-411E-A3CA-67A9FE003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83E6F24-3E64-4893-9F13-7BEE01C84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16C25F3A-4607-4377-BBE3-B82431103962}"/>
              </a:ext>
            </a:extLst>
          </p:cNvPr>
          <p:cNvSpPr>
            <a:spLocks noGrp="1"/>
          </p:cNvSpPr>
          <p:nvPr>
            <p:ph type="ctrTitle"/>
          </p:nvPr>
        </p:nvSpPr>
        <p:spPr>
          <a:xfrm>
            <a:off x="4579243" y="1419225"/>
            <a:ext cx="6798608" cy="2085869"/>
          </a:xfrm>
        </p:spPr>
        <p:txBody>
          <a:bodyPr>
            <a:normAutofit/>
          </a:bodyPr>
          <a:lstStyle/>
          <a:p>
            <a:r>
              <a:rPr lang="es-ES" dirty="0" err="1">
                <a:solidFill>
                  <a:srgbClr val="FFFFFF"/>
                </a:solidFill>
              </a:rPr>
              <a:t>Opinion</a:t>
            </a:r>
            <a:r>
              <a:rPr lang="es-ES" dirty="0">
                <a:solidFill>
                  <a:srgbClr val="FFFFFF"/>
                </a:solidFill>
              </a:rPr>
              <a:t> </a:t>
            </a:r>
            <a:r>
              <a:rPr lang="es-ES" dirty="0" err="1">
                <a:solidFill>
                  <a:srgbClr val="FFFFFF"/>
                </a:solidFill>
              </a:rPr>
              <a:t>essay</a:t>
            </a:r>
            <a:r>
              <a:rPr lang="es-ES" dirty="0">
                <a:solidFill>
                  <a:srgbClr val="FFFFFF"/>
                </a:solidFill>
              </a:rPr>
              <a:t> / </a:t>
            </a:r>
            <a:br>
              <a:rPr lang="es-ES" dirty="0">
                <a:solidFill>
                  <a:srgbClr val="FFFFFF"/>
                </a:solidFill>
              </a:rPr>
            </a:br>
            <a:r>
              <a:rPr lang="es-ES" dirty="0" err="1">
                <a:solidFill>
                  <a:srgbClr val="FFFFFF"/>
                </a:solidFill>
              </a:rPr>
              <a:t>for</a:t>
            </a:r>
            <a:r>
              <a:rPr lang="es-ES" dirty="0">
                <a:solidFill>
                  <a:srgbClr val="FFFFFF"/>
                </a:solidFill>
              </a:rPr>
              <a:t> and </a:t>
            </a:r>
            <a:r>
              <a:rPr lang="es-ES" dirty="0" err="1">
                <a:solidFill>
                  <a:srgbClr val="FFFFFF"/>
                </a:solidFill>
              </a:rPr>
              <a:t>against</a:t>
            </a:r>
            <a:r>
              <a:rPr lang="es-ES" dirty="0">
                <a:solidFill>
                  <a:srgbClr val="FFFFFF"/>
                </a:solidFill>
              </a:rPr>
              <a:t> </a:t>
            </a:r>
            <a:r>
              <a:rPr lang="es-ES" dirty="0" err="1">
                <a:solidFill>
                  <a:srgbClr val="FFFFFF"/>
                </a:solidFill>
              </a:rPr>
              <a:t>essay</a:t>
            </a:r>
            <a:endParaRPr lang="en-GB" dirty="0">
              <a:solidFill>
                <a:srgbClr val="FFFFFF"/>
              </a:solidFill>
            </a:endParaRPr>
          </a:p>
        </p:txBody>
      </p:sp>
      <p:sp>
        <p:nvSpPr>
          <p:cNvPr id="3" name="Subtítulo 2">
            <a:extLst>
              <a:ext uri="{FF2B5EF4-FFF2-40B4-BE49-F238E27FC236}">
                <a16:creationId xmlns:a16="http://schemas.microsoft.com/office/drawing/2014/main" id="{1725F1C0-9705-4692-8DAF-4FF855B1DB6F}"/>
              </a:ext>
            </a:extLst>
          </p:cNvPr>
          <p:cNvSpPr>
            <a:spLocks noGrp="1"/>
          </p:cNvSpPr>
          <p:nvPr>
            <p:ph type="subTitle" idx="1"/>
          </p:nvPr>
        </p:nvSpPr>
        <p:spPr>
          <a:xfrm>
            <a:off x="4579243" y="3505095"/>
            <a:ext cx="6798608" cy="1733655"/>
          </a:xfrm>
        </p:spPr>
        <p:txBody>
          <a:bodyPr>
            <a:normAutofit/>
          </a:bodyPr>
          <a:lstStyle/>
          <a:p>
            <a:endParaRPr lang="en-GB">
              <a:solidFill>
                <a:schemeClr val="bg2"/>
              </a:solidFill>
            </a:endParaRPr>
          </a:p>
        </p:txBody>
      </p:sp>
      <p:pic>
        <p:nvPicPr>
          <p:cNvPr id="8" name="Imagen 7">
            <a:extLst>
              <a:ext uri="{FF2B5EF4-FFF2-40B4-BE49-F238E27FC236}">
                <a16:creationId xmlns:a16="http://schemas.microsoft.com/office/drawing/2014/main" id="{0F6A7FA5-6658-4B6A-B504-3282CFA6C340}"/>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31166" y="2217610"/>
            <a:ext cx="2716911" cy="2716911"/>
          </a:xfrm>
          <a:prstGeom prst="rect">
            <a:avLst/>
          </a:prstGeom>
        </p:spPr>
      </p:pic>
    </p:spTree>
    <p:extLst>
      <p:ext uri="{BB962C8B-B14F-4D97-AF65-F5344CB8AC3E}">
        <p14:creationId xmlns:p14="http://schemas.microsoft.com/office/powerpoint/2010/main" val="93381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F6C547-072E-470C-9649-1A376F8387F2}"/>
              </a:ext>
            </a:extLst>
          </p:cNvPr>
          <p:cNvSpPr>
            <a:spLocks noGrp="1"/>
          </p:cNvSpPr>
          <p:nvPr>
            <p:ph type="title"/>
          </p:nvPr>
        </p:nvSpPr>
        <p:spPr>
          <a:xfrm>
            <a:off x="581193" y="729658"/>
            <a:ext cx="11029616" cy="633921"/>
          </a:xfrm>
        </p:spPr>
        <p:txBody>
          <a:bodyPr>
            <a:noAutofit/>
          </a:bodyPr>
          <a:lstStyle/>
          <a:p>
            <a:pPr algn="ctr"/>
            <a:r>
              <a:rPr lang="es-ES" sz="4400" dirty="0" err="1"/>
              <a:t>essays</a:t>
            </a:r>
            <a:endParaRPr lang="en-GB" sz="4400" dirty="0"/>
          </a:p>
        </p:txBody>
      </p:sp>
      <p:sp>
        <p:nvSpPr>
          <p:cNvPr id="3" name="Marcador de texto 2">
            <a:extLst>
              <a:ext uri="{FF2B5EF4-FFF2-40B4-BE49-F238E27FC236}">
                <a16:creationId xmlns:a16="http://schemas.microsoft.com/office/drawing/2014/main" id="{A97518CC-FFBA-41F1-B231-7AC5821E4C7D}"/>
              </a:ext>
            </a:extLst>
          </p:cNvPr>
          <p:cNvSpPr>
            <a:spLocks noGrp="1"/>
          </p:cNvSpPr>
          <p:nvPr>
            <p:ph type="body" idx="1"/>
          </p:nvPr>
        </p:nvSpPr>
        <p:spPr>
          <a:xfrm>
            <a:off x="887219" y="1363580"/>
            <a:ext cx="5087075" cy="473242"/>
          </a:xfrm>
        </p:spPr>
        <p:txBody>
          <a:bodyPr/>
          <a:lstStyle/>
          <a:p>
            <a:r>
              <a:rPr lang="es-ES" sz="2800" b="1" dirty="0">
                <a:solidFill>
                  <a:schemeClr val="bg1"/>
                </a:solidFill>
              </a:rPr>
              <a:t>OPINION ESSAY FORMAT</a:t>
            </a:r>
            <a:endParaRPr lang="en-GB" sz="2800" b="1" dirty="0">
              <a:solidFill>
                <a:schemeClr val="bg1"/>
              </a:solidFill>
            </a:endParaRPr>
          </a:p>
        </p:txBody>
      </p:sp>
      <p:graphicFrame>
        <p:nvGraphicFramePr>
          <p:cNvPr id="7" name="Tabla 7">
            <a:extLst>
              <a:ext uri="{FF2B5EF4-FFF2-40B4-BE49-F238E27FC236}">
                <a16:creationId xmlns:a16="http://schemas.microsoft.com/office/drawing/2014/main" id="{9ADBB9B1-4F6F-4C61-B529-057919DBC66D}"/>
              </a:ext>
            </a:extLst>
          </p:cNvPr>
          <p:cNvGraphicFramePr>
            <a:graphicFrameLocks noGrp="1"/>
          </p:cNvGraphicFramePr>
          <p:nvPr>
            <p:ph sz="half" idx="2"/>
            <p:extLst>
              <p:ext uri="{D42A27DB-BD31-4B8C-83A1-F6EECF244321}">
                <p14:modId xmlns:p14="http://schemas.microsoft.com/office/powerpoint/2010/main" val="1318287791"/>
              </p:ext>
            </p:extLst>
          </p:nvPr>
        </p:nvGraphicFramePr>
        <p:xfrm>
          <a:off x="581025" y="2350168"/>
          <a:ext cx="5392738" cy="3721769"/>
        </p:xfrm>
        <a:graphic>
          <a:graphicData uri="http://schemas.openxmlformats.org/drawingml/2006/table">
            <a:tbl>
              <a:tblPr firstRow="1" bandRow="1">
                <a:tableStyleId>{21E4AEA4-8DFA-4A89-87EB-49C32662AFE0}</a:tableStyleId>
              </a:tblPr>
              <a:tblGrid>
                <a:gridCol w="5392738">
                  <a:extLst>
                    <a:ext uri="{9D8B030D-6E8A-4147-A177-3AD203B41FA5}">
                      <a16:colId xmlns:a16="http://schemas.microsoft.com/office/drawing/2014/main" val="2972290624"/>
                    </a:ext>
                  </a:extLst>
                </a:gridCol>
              </a:tblGrid>
              <a:tr h="3721769">
                <a:tc>
                  <a:txBody>
                    <a:bodyPr/>
                    <a:lstStyle/>
                    <a:p>
                      <a:pPr marL="0" indent="0">
                        <a:buNone/>
                      </a:pPr>
                      <a:endParaRPr lang="es-ES" dirty="0"/>
                    </a:p>
                    <a:p>
                      <a:pPr marL="288000" indent="0" algn="l">
                        <a:buNone/>
                      </a:pPr>
                      <a:r>
                        <a:rPr lang="es-ES" dirty="0"/>
                        <a:t>0.TITLE</a:t>
                      </a:r>
                    </a:p>
                    <a:p>
                      <a:pPr marL="288000" indent="0" algn="l">
                        <a:buNone/>
                      </a:pPr>
                      <a:endParaRPr lang="es-ES" dirty="0"/>
                    </a:p>
                    <a:p>
                      <a:pPr marL="288000" indent="0" algn="l">
                        <a:buNone/>
                      </a:pPr>
                      <a:r>
                        <a:rPr lang="es-ES" dirty="0"/>
                        <a:t>1. INTRODUCTION + OPINION</a:t>
                      </a:r>
                    </a:p>
                    <a:p>
                      <a:pPr marL="288000" algn="l"/>
                      <a:endParaRPr lang="es-ES" dirty="0"/>
                    </a:p>
                    <a:p>
                      <a:pPr marL="288000" algn="l"/>
                      <a:r>
                        <a:rPr lang="es-ES" dirty="0"/>
                        <a:t>2.  REASONS, IDEAS, EXAMPLES TO JUSTIFY YOUR OPINION</a:t>
                      </a:r>
                    </a:p>
                    <a:p>
                      <a:pPr marL="288000" algn="l"/>
                      <a:endParaRPr lang="es-ES" dirty="0"/>
                    </a:p>
                    <a:p>
                      <a:pPr marL="630900" indent="-342900" algn="l">
                        <a:buAutoNum type="arabicPeriod" startAt="3"/>
                      </a:pPr>
                      <a:r>
                        <a:rPr lang="es-ES" dirty="0"/>
                        <a:t>SUMMARISING IN OTHER WORDS + </a:t>
                      </a:r>
                    </a:p>
                    <a:p>
                      <a:pPr marL="288000" indent="0" algn="l">
                        <a:buNone/>
                      </a:pPr>
                      <a:r>
                        <a:rPr lang="es-ES" dirty="0"/>
                        <a:t>RE-STATE THE SAME OPINON</a:t>
                      </a:r>
                      <a:endParaRPr lang="en-GB" dirty="0"/>
                    </a:p>
                    <a:p>
                      <a:endParaRPr lang="en-GB" dirty="0"/>
                    </a:p>
                  </a:txBody>
                  <a:tcPr>
                    <a:solidFill>
                      <a:schemeClr val="accent2">
                        <a:lumMod val="75000"/>
                      </a:schemeClr>
                    </a:solidFill>
                  </a:tcPr>
                </a:tc>
                <a:extLst>
                  <a:ext uri="{0D108BD9-81ED-4DB2-BD59-A6C34878D82A}">
                    <a16:rowId xmlns:a16="http://schemas.microsoft.com/office/drawing/2014/main" val="4000776191"/>
                  </a:ext>
                </a:extLst>
              </a:tr>
            </a:tbl>
          </a:graphicData>
        </a:graphic>
      </p:graphicFrame>
      <p:sp>
        <p:nvSpPr>
          <p:cNvPr id="5" name="Marcador de texto 4">
            <a:extLst>
              <a:ext uri="{FF2B5EF4-FFF2-40B4-BE49-F238E27FC236}">
                <a16:creationId xmlns:a16="http://schemas.microsoft.com/office/drawing/2014/main" id="{5D605447-C341-462F-BF8B-DD32BD84E2A2}"/>
              </a:ext>
            </a:extLst>
          </p:cNvPr>
          <p:cNvSpPr>
            <a:spLocks noGrp="1"/>
          </p:cNvSpPr>
          <p:nvPr>
            <p:ph type="body" sz="quarter" idx="3"/>
          </p:nvPr>
        </p:nvSpPr>
        <p:spPr>
          <a:xfrm>
            <a:off x="6280320" y="1363579"/>
            <a:ext cx="5087073" cy="417094"/>
          </a:xfrm>
        </p:spPr>
        <p:txBody>
          <a:bodyPr/>
          <a:lstStyle/>
          <a:p>
            <a:r>
              <a:rPr lang="es-ES" sz="2400" b="1" dirty="0">
                <a:solidFill>
                  <a:schemeClr val="bg1"/>
                </a:solidFill>
              </a:rPr>
              <a:t>FOR AND AGAINST FORMAT</a:t>
            </a:r>
            <a:endParaRPr lang="en-GB" sz="2400" b="1" dirty="0">
              <a:solidFill>
                <a:schemeClr val="bg1"/>
              </a:solidFill>
            </a:endParaRPr>
          </a:p>
        </p:txBody>
      </p:sp>
      <p:graphicFrame>
        <p:nvGraphicFramePr>
          <p:cNvPr id="9" name="Tabla 9">
            <a:extLst>
              <a:ext uri="{FF2B5EF4-FFF2-40B4-BE49-F238E27FC236}">
                <a16:creationId xmlns:a16="http://schemas.microsoft.com/office/drawing/2014/main" id="{3D5BA3E0-1457-4E42-B2D9-C43ABF979BE3}"/>
              </a:ext>
            </a:extLst>
          </p:cNvPr>
          <p:cNvGraphicFramePr>
            <a:graphicFrameLocks noGrp="1"/>
          </p:cNvGraphicFramePr>
          <p:nvPr>
            <p:ph sz="quarter" idx="4"/>
            <p:extLst>
              <p:ext uri="{D42A27DB-BD31-4B8C-83A1-F6EECF244321}">
                <p14:modId xmlns:p14="http://schemas.microsoft.com/office/powerpoint/2010/main" val="1551582124"/>
              </p:ext>
            </p:extLst>
          </p:nvPr>
        </p:nvGraphicFramePr>
        <p:xfrm>
          <a:off x="6218238" y="2350168"/>
          <a:ext cx="5392737" cy="3721769"/>
        </p:xfrm>
        <a:graphic>
          <a:graphicData uri="http://schemas.openxmlformats.org/drawingml/2006/table">
            <a:tbl>
              <a:tblPr firstRow="1" bandRow="1">
                <a:tableStyleId>{21E4AEA4-8DFA-4A89-87EB-49C32662AFE0}</a:tableStyleId>
              </a:tblPr>
              <a:tblGrid>
                <a:gridCol w="5392737">
                  <a:extLst>
                    <a:ext uri="{9D8B030D-6E8A-4147-A177-3AD203B41FA5}">
                      <a16:colId xmlns:a16="http://schemas.microsoft.com/office/drawing/2014/main" val="3197577983"/>
                    </a:ext>
                  </a:extLst>
                </a:gridCol>
              </a:tblGrid>
              <a:tr h="3721769">
                <a:tc>
                  <a:txBody>
                    <a:bodyPr/>
                    <a:lstStyle/>
                    <a:p>
                      <a:endParaRPr lang="es-ES" dirty="0"/>
                    </a:p>
                    <a:p>
                      <a:pPr marL="252000"/>
                      <a:r>
                        <a:rPr lang="es-ES" dirty="0"/>
                        <a:t>0- TITLE</a:t>
                      </a:r>
                    </a:p>
                    <a:p>
                      <a:pPr marL="252000"/>
                      <a:endParaRPr lang="es-ES" dirty="0"/>
                    </a:p>
                    <a:p>
                      <a:pPr marL="252000"/>
                      <a:r>
                        <a:rPr lang="es-ES" dirty="0"/>
                        <a:t>1. INTRODUCTION (PRESENT BOTH SIDES)</a:t>
                      </a:r>
                    </a:p>
                    <a:p>
                      <a:pPr marL="252000"/>
                      <a:endParaRPr lang="es-ES" dirty="0"/>
                    </a:p>
                    <a:p>
                      <a:pPr marL="252000"/>
                      <a:r>
                        <a:rPr lang="es-ES" dirty="0"/>
                        <a:t>2. ADVANTAGES</a:t>
                      </a:r>
                    </a:p>
                    <a:p>
                      <a:pPr marL="252000"/>
                      <a:r>
                        <a:rPr lang="es-ES" dirty="0"/>
                        <a:t>3. DISADVANTAGES</a:t>
                      </a:r>
                    </a:p>
                    <a:p>
                      <a:pPr marL="252000"/>
                      <a:endParaRPr lang="es-ES" dirty="0"/>
                    </a:p>
                    <a:p>
                      <a:pPr marL="252000"/>
                      <a:r>
                        <a:rPr lang="es-ES" dirty="0"/>
                        <a:t>4. SUMMARISE AND EXPRESS YOUR OPINON</a:t>
                      </a:r>
                      <a:endParaRPr lang="en-GB" dirty="0"/>
                    </a:p>
                    <a:p>
                      <a:endParaRPr lang="en-GB" dirty="0"/>
                    </a:p>
                    <a:p>
                      <a:endParaRPr lang="en-GB" dirty="0"/>
                    </a:p>
                  </a:txBody>
                  <a:tcPr>
                    <a:solidFill>
                      <a:schemeClr val="accent2">
                        <a:lumMod val="75000"/>
                      </a:schemeClr>
                    </a:solidFill>
                  </a:tcPr>
                </a:tc>
                <a:extLst>
                  <a:ext uri="{0D108BD9-81ED-4DB2-BD59-A6C34878D82A}">
                    <a16:rowId xmlns:a16="http://schemas.microsoft.com/office/drawing/2014/main" val="1352512637"/>
                  </a:ext>
                </a:extLst>
              </a:tr>
            </a:tbl>
          </a:graphicData>
        </a:graphic>
      </p:graphicFrame>
    </p:spTree>
    <p:extLst>
      <p:ext uri="{BB962C8B-B14F-4D97-AF65-F5344CB8AC3E}">
        <p14:creationId xmlns:p14="http://schemas.microsoft.com/office/powerpoint/2010/main" val="3273581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1F96EE-D83A-4B0A-8653-5309D1602C3C}"/>
              </a:ext>
            </a:extLst>
          </p:cNvPr>
          <p:cNvSpPr>
            <a:spLocks noGrp="1"/>
          </p:cNvSpPr>
          <p:nvPr>
            <p:ph type="title"/>
          </p:nvPr>
        </p:nvSpPr>
        <p:spPr/>
        <p:txBody>
          <a:bodyPr>
            <a:normAutofit/>
          </a:bodyPr>
          <a:lstStyle/>
          <a:p>
            <a:r>
              <a:rPr lang="es-ES" sz="3600" b="1" dirty="0"/>
              <a:t>OPINION ESSAY</a:t>
            </a:r>
            <a:endParaRPr lang="en-GB" sz="3600" b="1" dirty="0"/>
          </a:p>
        </p:txBody>
      </p:sp>
      <p:sp>
        <p:nvSpPr>
          <p:cNvPr id="3" name="Marcador de contenido 2">
            <a:extLst>
              <a:ext uri="{FF2B5EF4-FFF2-40B4-BE49-F238E27FC236}">
                <a16:creationId xmlns:a16="http://schemas.microsoft.com/office/drawing/2014/main" id="{2C379734-216D-4C55-9865-E1202A80498D}"/>
              </a:ext>
            </a:extLst>
          </p:cNvPr>
          <p:cNvSpPr>
            <a:spLocks noGrp="1"/>
          </p:cNvSpPr>
          <p:nvPr>
            <p:ph idx="1"/>
          </p:nvPr>
        </p:nvSpPr>
        <p:spPr>
          <a:xfrm>
            <a:off x="581192" y="1965158"/>
            <a:ext cx="11029615" cy="4291263"/>
          </a:xfrm>
        </p:spPr>
        <p:txBody>
          <a:bodyPr>
            <a:noAutofit/>
          </a:bodyPr>
          <a:lstStyle/>
          <a:p>
            <a:r>
              <a:rPr lang="en-GB" sz="2000" b="1" dirty="0">
                <a:solidFill>
                  <a:schemeClr val="accent2"/>
                </a:solidFill>
              </a:rPr>
              <a:t>Paragraph 1:</a:t>
            </a:r>
            <a:r>
              <a:rPr lang="en-GB" sz="2000" dirty="0"/>
              <a:t> Introduce the topic using a general statement and give your opinion. Say whether you agree or disagree with the statement. </a:t>
            </a:r>
          </a:p>
          <a:p>
            <a:r>
              <a:rPr lang="en-GB" sz="2000" b="1" dirty="0">
                <a:solidFill>
                  <a:schemeClr val="accent2"/>
                </a:solidFill>
              </a:rPr>
              <a:t>Paragraph 2:  </a:t>
            </a:r>
            <a:r>
              <a:rPr lang="en-GB" sz="2000" dirty="0"/>
              <a:t>Give the first reason to support your opinion. Provide specific justifications for your opinion, using examples if necessary. </a:t>
            </a:r>
          </a:p>
          <a:p>
            <a:r>
              <a:rPr lang="en-GB" sz="2000" b="1" dirty="0">
                <a:solidFill>
                  <a:schemeClr val="accent2"/>
                </a:solidFill>
              </a:rPr>
              <a:t>Paragraph 3:</a:t>
            </a:r>
            <a:r>
              <a:rPr lang="en-GB" sz="2000" dirty="0"/>
              <a:t> Give the second reason to support your opinion. Provide specific justifications for your opinion, using examples if necessary. </a:t>
            </a:r>
          </a:p>
          <a:p>
            <a:r>
              <a:rPr lang="en-GB" sz="2000" b="1" dirty="0">
                <a:solidFill>
                  <a:schemeClr val="accent2"/>
                </a:solidFill>
              </a:rPr>
              <a:t>Paragraph 4: </a:t>
            </a:r>
            <a:r>
              <a:rPr lang="en-GB" sz="2000" dirty="0"/>
              <a:t>Give the third reason to support your opinion. Make sure this is clearly different from the points you made in the previous 2 paragraphs. </a:t>
            </a:r>
          </a:p>
          <a:p>
            <a:r>
              <a:rPr lang="en-GB" sz="2000" b="1" dirty="0">
                <a:solidFill>
                  <a:schemeClr val="accent2"/>
                </a:solidFill>
              </a:rPr>
              <a:t>Paragraph 5: </a:t>
            </a:r>
            <a:r>
              <a:rPr lang="en-GB" sz="2000" dirty="0"/>
              <a:t>Summarise your ideas and repeat your opinion using different words to provide a strong conclusion.</a:t>
            </a:r>
          </a:p>
        </p:txBody>
      </p:sp>
    </p:spTree>
    <p:extLst>
      <p:ext uri="{BB962C8B-B14F-4D97-AF65-F5344CB8AC3E}">
        <p14:creationId xmlns:p14="http://schemas.microsoft.com/office/powerpoint/2010/main" val="4210634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0E3F9D-47F8-4331-81BD-992EBFFC0464}"/>
              </a:ext>
            </a:extLst>
          </p:cNvPr>
          <p:cNvSpPr>
            <a:spLocks noGrp="1"/>
          </p:cNvSpPr>
          <p:nvPr>
            <p:ph type="title"/>
          </p:nvPr>
        </p:nvSpPr>
        <p:spPr/>
        <p:txBody>
          <a:bodyPr>
            <a:normAutofit/>
          </a:bodyPr>
          <a:lstStyle/>
          <a:p>
            <a:r>
              <a:rPr lang="es-ES" sz="3200" b="1" dirty="0"/>
              <a:t>USEFUL CONNECTORS</a:t>
            </a:r>
            <a:endParaRPr lang="en-GB" sz="3200" b="1" dirty="0"/>
          </a:p>
        </p:txBody>
      </p:sp>
      <p:graphicFrame>
        <p:nvGraphicFramePr>
          <p:cNvPr id="4" name="Tabla 4">
            <a:extLst>
              <a:ext uri="{FF2B5EF4-FFF2-40B4-BE49-F238E27FC236}">
                <a16:creationId xmlns:a16="http://schemas.microsoft.com/office/drawing/2014/main" id="{F37E0024-0FA5-4B99-8B66-8A18214CA61D}"/>
              </a:ext>
            </a:extLst>
          </p:cNvPr>
          <p:cNvGraphicFramePr>
            <a:graphicFrameLocks noGrp="1"/>
          </p:cNvGraphicFramePr>
          <p:nvPr>
            <p:ph idx="1"/>
            <p:extLst>
              <p:ext uri="{D42A27DB-BD31-4B8C-83A1-F6EECF244321}">
                <p14:modId xmlns:p14="http://schemas.microsoft.com/office/powerpoint/2010/main" val="1381414514"/>
              </p:ext>
            </p:extLst>
          </p:nvPr>
        </p:nvGraphicFramePr>
        <p:xfrm>
          <a:off x="581025" y="2181224"/>
          <a:ext cx="11029950" cy="4081642"/>
        </p:xfrm>
        <a:graphic>
          <a:graphicData uri="http://schemas.openxmlformats.org/drawingml/2006/table">
            <a:tbl>
              <a:tblPr firstRow="1" bandRow="1">
                <a:tableStyleId>{5C22544A-7EE6-4342-B048-85BDC9FD1C3A}</a:tableStyleId>
              </a:tblPr>
              <a:tblGrid>
                <a:gridCol w="2205990">
                  <a:extLst>
                    <a:ext uri="{9D8B030D-6E8A-4147-A177-3AD203B41FA5}">
                      <a16:colId xmlns:a16="http://schemas.microsoft.com/office/drawing/2014/main" val="2250667177"/>
                    </a:ext>
                  </a:extLst>
                </a:gridCol>
                <a:gridCol w="2194059">
                  <a:extLst>
                    <a:ext uri="{9D8B030D-6E8A-4147-A177-3AD203B41FA5}">
                      <a16:colId xmlns:a16="http://schemas.microsoft.com/office/drawing/2014/main" val="3433065807"/>
                    </a:ext>
                  </a:extLst>
                </a:gridCol>
                <a:gridCol w="2261937">
                  <a:extLst>
                    <a:ext uri="{9D8B030D-6E8A-4147-A177-3AD203B41FA5}">
                      <a16:colId xmlns:a16="http://schemas.microsoft.com/office/drawing/2014/main" val="1885505029"/>
                    </a:ext>
                  </a:extLst>
                </a:gridCol>
                <a:gridCol w="2161974">
                  <a:extLst>
                    <a:ext uri="{9D8B030D-6E8A-4147-A177-3AD203B41FA5}">
                      <a16:colId xmlns:a16="http://schemas.microsoft.com/office/drawing/2014/main" val="544823820"/>
                    </a:ext>
                  </a:extLst>
                </a:gridCol>
                <a:gridCol w="2205990">
                  <a:extLst>
                    <a:ext uri="{9D8B030D-6E8A-4147-A177-3AD203B41FA5}">
                      <a16:colId xmlns:a16="http://schemas.microsoft.com/office/drawing/2014/main" val="842156537"/>
                    </a:ext>
                  </a:extLst>
                </a:gridCol>
              </a:tblGrid>
              <a:tr h="1142170">
                <a:tc>
                  <a:txBody>
                    <a:bodyPr/>
                    <a:lstStyle/>
                    <a:p>
                      <a:endParaRPr lang="es-ES" dirty="0"/>
                    </a:p>
                    <a:p>
                      <a:r>
                        <a:rPr lang="en-US" b="1" noProof="0" dirty="0"/>
                        <a:t>Giving your own opinion</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endParaRPr lang="es-ES" dirty="0"/>
                    </a:p>
                    <a:p>
                      <a:r>
                        <a:rPr lang="en-GB" dirty="0"/>
                        <a:t>Structuring and sequencing your ideas</a:t>
                      </a:r>
                    </a:p>
                  </a:txBody>
                  <a:tcPr>
                    <a:lnT w="12700" cap="flat" cmpd="sng" algn="ctr">
                      <a:solidFill>
                        <a:schemeClr val="tx1"/>
                      </a:solidFill>
                      <a:prstDash val="solid"/>
                      <a:round/>
                      <a:headEnd type="none" w="med" len="med"/>
                      <a:tailEnd type="none" w="med" len="med"/>
                    </a:lnT>
                  </a:tcPr>
                </a:tc>
                <a:tc>
                  <a:txBody>
                    <a:bodyPr/>
                    <a:lstStyle/>
                    <a:p>
                      <a:endParaRPr lang="es-ES" dirty="0"/>
                    </a:p>
                    <a:p>
                      <a:r>
                        <a:rPr lang="en-GB" dirty="0"/>
                        <a:t>Adding ideas</a:t>
                      </a:r>
                    </a:p>
                  </a:txBody>
                  <a:tcPr>
                    <a:lnT w="12700" cap="flat" cmpd="sng" algn="ctr">
                      <a:solidFill>
                        <a:schemeClr val="tx1"/>
                      </a:solidFill>
                      <a:prstDash val="solid"/>
                      <a:round/>
                      <a:headEnd type="none" w="med" len="med"/>
                      <a:tailEnd type="none" w="med" len="med"/>
                    </a:lnT>
                  </a:tcPr>
                </a:tc>
                <a:tc>
                  <a:txBody>
                    <a:bodyPr/>
                    <a:lstStyle/>
                    <a:p>
                      <a:endParaRPr lang="es-ES" dirty="0"/>
                    </a:p>
                    <a:p>
                      <a:r>
                        <a:rPr lang="en-GB" dirty="0"/>
                        <a:t>Contrasting two ideas / examples / statements </a:t>
                      </a:r>
                    </a:p>
                  </a:txBody>
                  <a:tcPr>
                    <a:lnT w="12700" cap="flat" cmpd="sng" algn="ctr">
                      <a:solidFill>
                        <a:schemeClr val="tx1"/>
                      </a:solidFill>
                      <a:prstDash val="solid"/>
                      <a:round/>
                      <a:headEnd type="none" w="med" len="med"/>
                      <a:tailEnd type="none" w="med" len="med"/>
                    </a:lnT>
                  </a:tcPr>
                </a:tc>
                <a:tc>
                  <a:txBody>
                    <a:bodyPr/>
                    <a:lstStyle/>
                    <a:p>
                      <a:endParaRPr lang="es-ES" dirty="0"/>
                    </a:p>
                    <a:p>
                      <a:r>
                        <a:rPr lang="en-GB" dirty="0"/>
                        <a:t>Explaining</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767279751"/>
                  </a:ext>
                </a:extLst>
              </a:tr>
              <a:tr h="2892922">
                <a:tc>
                  <a:txBody>
                    <a:bodyPr/>
                    <a:lstStyle/>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In my opinion / In my view… </a:t>
                      </a:r>
                    </a:p>
                    <a:p>
                      <a:pPr marL="285750" indent="-285750">
                        <a:buFont typeface="Arial" panose="020B0604020202020204" pitchFamily="34" charset="0"/>
                        <a:buChar char="•"/>
                      </a:pPr>
                      <a:r>
                        <a:rPr lang="en-GB" dirty="0"/>
                        <a:t>I personally feel that… </a:t>
                      </a:r>
                    </a:p>
                    <a:p>
                      <a:pPr marL="285750" indent="-285750">
                        <a:buFont typeface="Arial" panose="020B0604020202020204" pitchFamily="34" charset="0"/>
                        <a:buChar char="•"/>
                      </a:pPr>
                      <a:r>
                        <a:rPr lang="en-GB" dirty="0"/>
                        <a:t>I firmly believe that… </a:t>
                      </a:r>
                    </a:p>
                    <a:p>
                      <a:pPr marL="285750" indent="-285750">
                        <a:buFont typeface="Arial" panose="020B0604020202020204" pitchFamily="34" charset="0"/>
                        <a:buChar char="•"/>
                      </a:pPr>
                      <a:r>
                        <a:rPr lang="en-GB" dirty="0"/>
                        <a:t>I partly / fully agree that…</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s-ES" dirty="0"/>
                    </a:p>
                    <a:p>
                      <a:pPr marL="285750" indent="-285750">
                        <a:buFont typeface="Arial" panose="020B0604020202020204" pitchFamily="34" charset="0"/>
                        <a:buChar char="•"/>
                      </a:pPr>
                      <a:r>
                        <a:rPr lang="en-GB" dirty="0"/>
                        <a:t>Firstly / Secondly / Thirdly … </a:t>
                      </a:r>
                    </a:p>
                    <a:p>
                      <a:pPr marL="285750" indent="-285750">
                        <a:buFont typeface="Arial" panose="020B0604020202020204" pitchFamily="34" charset="0"/>
                        <a:buChar char="•"/>
                      </a:pPr>
                      <a:r>
                        <a:rPr lang="en-GB" dirty="0"/>
                        <a:t>First / Second of all… </a:t>
                      </a:r>
                    </a:p>
                    <a:p>
                      <a:pPr marL="285750" indent="-285750">
                        <a:buFont typeface="Arial" panose="020B0604020202020204" pitchFamily="34" charset="0"/>
                        <a:buChar char="•"/>
                      </a:pPr>
                      <a:r>
                        <a:rPr lang="en-GB" dirty="0"/>
                        <a:t>Finally… </a:t>
                      </a:r>
                    </a:p>
                    <a:p>
                      <a:pPr marL="285750" indent="-285750">
                        <a:buFont typeface="Arial" panose="020B0604020202020204" pitchFamily="34" charset="0"/>
                        <a:buChar char="•"/>
                      </a:pPr>
                      <a:r>
                        <a:rPr lang="en-GB" dirty="0"/>
                        <a:t>In conclusion… </a:t>
                      </a:r>
                    </a:p>
                    <a:p>
                      <a:pPr marL="285750" indent="-285750">
                        <a:buFont typeface="Arial" panose="020B0604020202020204" pitchFamily="34" charset="0"/>
                        <a:buChar char="•"/>
                      </a:pPr>
                      <a:r>
                        <a:rPr lang="en-GB" dirty="0"/>
                        <a:t>To sum up…</a:t>
                      </a:r>
                    </a:p>
                  </a:txBody>
                  <a:tcPr>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s-ES" dirty="0"/>
                    </a:p>
                    <a:p>
                      <a:pPr marL="285750" indent="-285750">
                        <a:buFont typeface="Arial" panose="020B0604020202020204" pitchFamily="34" charset="0"/>
                        <a:buChar char="•"/>
                      </a:pPr>
                      <a:r>
                        <a:rPr lang="en-GB" dirty="0"/>
                        <a:t>. Another reason why… </a:t>
                      </a:r>
                    </a:p>
                    <a:p>
                      <a:pPr marL="285750" indent="-285750">
                        <a:buFont typeface="Arial" panose="020B0604020202020204" pitchFamily="34" charset="0"/>
                        <a:buChar char="•"/>
                      </a:pPr>
                      <a:r>
                        <a:rPr lang="en-GB" dirty="0"/>
                        <a:t>. In addition to this, …</a:t>
                      </a:r>
                    </a:p>
                    <a:p>
                      <a:pPr marL="285750" indent="-285750">
                        <a:buFont typeface="Arial" panose="020B0604020202020204" pitchFamily="34" charset="0"/>
                        <a:buChar char="•"/>
                      </a:pPr>
                      <a:r>
                        <a:rPr lang="en-GB" dirty="0"/>
                        <a:t>. Moreover, …</a:t>
                      </a:r>
                    </a:p>
                    <a:p>
                      <a:pPr marL="285750" indent="-285750">
                        <a:buFont typeface="Arial" panose="020B0604020202020204" pitchFamily="34" charset="0"/>
                        <a:buChar char="•"/>
                      </a:pPr>
                      <a:r>
                        <a:rPr lang="en-GB" dirty="0"/>
                        <a:t>. Furthermore, …</a:t>
                      </a:r>
                    </a:p>
                    <a:p>
                      <a:pPr marL="285750" indent="-285750">
                        <a:buFont typeface="Arial" panose="020B0604020202020204" pitchFamily="34" charset="0"/>
                        <a:buChar char="•"/>
                      </a:pPr>
                      <a:r>
                        <a:rPr lang="en-GB" dirty="0"/>
                        <a:t>. What is more, …</a:t>
                      </a:r>
                    </a:p>
                  </a:txBody>
                  <a:tcPr>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s-ES" dirty="0"/>
                    </a:p>
                    <a:p>
                      <a:pPr marL="285750" indent="-285750">
                        <a:buFont typeface="Arial" panose="020B0604020202020204" pitchFamily="34" charset="0"/>
                        <a:buChar char="•"/>
                      </a:pPr>
                      <a:r>
                        <a:rPr lang="en-GB" dirty="0"/>
                        <a:t>. However, …</a:t>
                      </a:r>
                    </a:p>
                    <a:p>
                      <a:pPr marL="285750" indent="-285750">
                        <a:buFont typeface="Arial" panose="020B0604020202020204" pitchFamily="34" charset="0"/>
                        <a:buChar char="•"/>
                      </a:pPr>
                      <a:r>
                        <a:rPr lang="en-GB" dirty="0"/>
                        <a:t>. Although…</a:t>
                      </a:r>
                    </a:p>
                    <a:p>
                      <a:pPr marL="285750" indent="-285750">
                        <a:buFont typeface="Arial" panose="020B0604020202020204" pitchFamily="34" charset="0"/>
                        <a:buChar char="•"/>
                      </a:pPr>
                      <a:r>
                        <a:rPr lang="en-GB" dirty="0"/>
                        <a:t>. Nevertheless, …</a:t>
                      </a:r>
                    </a:p>
                    <a:p>
                      <a:pPr marL="285750" indent="-285750">
                        <a:buFont typeface="Arial" panose="020B0604020202020204" pitchFamily="34" charset="0"/>
                        <a:buChar char="•"/>
                      </a:pPr>
                      <a:r>
                        <a:rPr lang="en-GB" dirty="0"/>
                        <a:t>. Nonetheless, …</a:t>
                      </a:r>
                    </a:p>
                    <a:p>
                      <a:pPr marL="285750" indent="-285750">
                        <a:buFont typeface="Arial" panose="020B0604020202020204" pitchFamily="34" charset="0"/>
                        <a:buChar char="•"/>
                      </a:pPr>
                      <a:r>
                        <a:rPr lang="en-GB" dirty="0"/>
                        <a:t>. Despite / in spite of…</a:t>
                      </a:r>
                    </a:p>
                  </a:txBody>
                  <a:tcPr>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s-ES" dirty="0"/>
                    </a:p>
                    <a:p>
                      <a:pPr marL="285750" indent="-285750">
                        <a:buFont typeface="Arial" panose="020B0604020202020204" pitchFamily="34" charset="0"/>
                        <a:buChar char="•"/>
                      </a:pPr>
                      <a:r>
                        <a:rPr lang="en-GB" dirty="0"/>
                        <a:t>. Consequently,… </a:t>
                      </a:r>
                    </a:p>
                    <a:p>
                      <a:pPr marL="285750" indent="-285750">
                        <a:buFont typeface="Arial" panose="020B0604020202020204" pitchFamily="34" charset="0"/>
                        <a:buChar char="•"/>
                      </a:pPr>
                      <a:r>
                        <a:rPr lang="en-GB" dirty="0"/>
                        <a:t>. As a result,…</a:t>
                      </a:r>
                    </a:p>
                    <a:p>
                      <a:pPr marL="285750" indent="-285750">
                        <a:buFont typeface="Arial" panose="020B0604020202020204" pitchFamily="34" charset="0"/>
                        <a:buChar char="•"/>
                      </a:pPr>
                      <a:r>
                        <a:rPr lang="en-GB" dirty="0"/>
                        <a:t>. Therefore, ….</a:t>
                      </a:r>
                    </a:p>
                    <a:p>
                      <a:pPr marL="285750" indent="-285750">
                        <a:buFont typeface="Arial" panose="020B0604020202020204" pitchFamily="34" charset="0"/>
                        <a:buChar char="•"/>
                      </a:pPr>
                      <a:r>
                        <a:rPr lang="en-GB" dirty="0"/>
                        <a:t>. Thus, …</a:t>
                      </a:r>
                    </a:p>
                    <a:p>
                      <a:pPr marL="285750" indent="-285750">
                        <a:buFont typeface="Arial" panose="020B0604020202020204" pitchFamily="34" charset="0"/>
                        <a:buChar char="•"/>
                      </a:pPr>
                      <a:r>
                        <a:rPr lang="en-GB" dirty="0"/>
                        <a:t>. Hence, …</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593211612"/>
                  </a:ext>
                </a:extLst>
              </a:tr>
            </a:tbl>
          </a:graphicData>
        </a:graphic>
      </p:graphicFrame>
    </p:spTree>
    <p:extLst>
      <p:ext uri="{BB962C8B-B14F-4D97-AF65-F5344CB8AC3E}">
        <p14:creationId xmlns:p14="http://schemas.microsoft.com/office/powerpoint/2010/main" val="1269508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54379-CF04-4827-BFA9-BBC81C6520FE}"/>
              </a:ext>
            </a:extLst>
          </p:cNvPr>
          <p:cNvSpPr>
            <a:spLocks noGrp="1"/>
          </p:cNvSpPr>
          <p:nvPr>
            <p:ph type="title"/>
          </p:nvPr>
        </p:nvSpPr>
        <p:spPr>
          <a:xfrm>
            <a:off x="503853" y="606490"/>
            <a:ext cx="11196736" cy="643812"/>
          </a:xfrm>
          <a:solidFill>
            <a:schemeClr val="accent1"/>
          </a:solidFill>
          <a:ln>
            <a:solidFill>
              <a:schemeClr val="bg1"/>
            </a:solidFill>
          </a:ln>
        </p:spPr>
        <p:txBody>
          <a:bodyPr>
            <a:normAutofit/>
          </a:bodyPr>
          <a:lstStyle/>
          <a:p>
            <a:r>
              <a:rPr lang="es-ES" dirty="0"/>
              <a:t>EXAMPLE:</a:t>
            </a:r>
            <a:endParaRPr lang="en-GB" dirty="0"/>
          </a:p>
        </p:txBody>
      </p:sp>
      <p:sp>
        <p:nvSpPr>
          <p:cNvPr id="3" name="Marcador de contenido 2">
            <a:extLst>
              <a:ext uri="{FF2B5EF4-FFF2-40B4-BE49-F238E27FC236}">
                <a16:creationId xmlns:a16="http://schemas.microsoft.com/office/drawing/2014/main" id="{54182F82-D3F1-47B1-8A67-9CB1C4287080}"/>
              </a:ext>
            </a:extLst>
          </p:cNvPr>
          <p:cNvSpPr>
            <a:spLocks noGrp="1"/>
          </p:cNvSpPr>
          <p:nvPr>
            <p:ph sz="half" idx="1"/>
          </p:nvPr>
        </p:nvSpPr>
        <p:spPr>
          <a:xfrm>
            <a:off x="503853" y="3452338"/>
            <a:ext cx="5422390" cy="2228638"/>
          </a:xfrm>
        </p:spPr>
        <p:txBody>
          <a:bodyPr/>
          <a:lstStyle/>
          <a:p>
            <a:pPr marL="0" indent="0">
              <a:buNone/>
            </a:pPr>
            <a:endParaRPr lang="es-ES" dirty="0"/>
          </a:p>
          <a:p>
            <a:endParaRPr lang="en-GB" dirty="0"/>
          </a:p>
        </p:txBody>
      </p:sp>
      <p:pic>
        <p:nvPicPr>
          <p:cNvPr id="1026" name="Picture 2" descr="How to Write an Essay for FCE sample task / cómo escribir un essay para Fce ejemplo actividad">
            <a:extLst>
              <a:ext uri="{FF2B5EF4-FFF2-40B4-BE49-F238E27FC236}">
                <a16:creationId xmlns:a16="http://schemas.microsoft.com/office/drawing/2014/main" id="{D38FA453-D655-4820-A652-B8A7CD9938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853" y="1418253"/>
            <a:ext cx="5592147" cy="47306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ow to Write an Essay for FCE sample answer / cómo escribir un essay para Fce ejemplo respuesta">
            <a:extLst>
              <a:ext uri="{FF2B5EF4-FFF2-40B4-BE49-F238E27FC236}">
                <a16:creationId xmlns:a16="http://schemas.microsoft.com/office/drawing/2014/main" id="{EBD7AFD5-9EEA-4128-8CF2-1DAC297C546B}"/>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88074" y="1418253"/>
            <a:ext cx="5778147" cy="5321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4144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54379-CF04-4827-BFA9-BBC81C6520FE}"/>
              </a:ext>
            </a:extLst>
          </p:cNvPr>
          <p:cNvSpPr>
            <a:spLocks noGrp="1"/>
          </p:cNvSpPr>
          <p:nvPr>
            <p:ph type="title"/>
          </p:nvPr>
        </p:nvSpPr>
        <p:spPr>
          <a:xfrm>
            <a:off x="503853" y="180568"/>
            <a:ext cx="11196736" cy="541328"/>
          </a:xfrm>
          <a:solidFill>
            <a:schemeClr val="accent1"/>
          </a:solidFill>
          <a:ln>
            <a:solidFill>
              <a:schemeClr val="bg1"/>
            </a:solidFill>
          </a:ln>
        </p:spPr>
        <p:txBody>
          <a:bodyPr>
            <a:normAutofit/>
          </a:bodyPr>
          <a:lstStyle/>
          <a:p>
            <a:r>
              <a:rPr lang="es-ES" dirty="0"/>
              <a:t>EXAMPLE: </a:t>
            </a:r>
            <a:endParaRPr lang="en-GB" dirty="0"/>
          </a:p>
        </p:txBody>
      </p:sp>
      <p:sp>
        <p:nvSpPr>
          <p:cNvPr id="3" name="Marcador de contenido 2">
            <a:extLst>
              <a:ext uri="{FF2B5EF4-FFF2-40B4-BE49-F238E27FC236}">
                <a16:creationId xmlns:a16="http://schemas.microsoft.com/office/drawing/2014/main" id="{54182F82-D3F1-47B1-8A67-9CB1C4287080}"/>
              </a:ext>
            </a:extLst>
          </p:cNvPr>
          <p:cNvSpPr>
            <a:spLocks noGrp="1"/>
          </p:cNvSpPr>
          <p:nvPr>
            <p:ph sz="half" idx="1"/>
          </p:nvPr>
        </p:nvSpPr>
        <p:spPr>
          <a:xfrm>
            <a:off x="237067" y="1418251"/>
            <a:ext cx="5435945" cy="5365101"/>
          </a:xfrm>
        </p:spPr>
        <p:txBody>
          <a:bodyPr>
            <a:normAutofit/>
          </a:bodyPr>
          <a:lstStyle/>
          <a:p>
            <a:pPr marL="0" indent="0">
              <a:buNone/>
            </a:pPr>
            <a:endParaRPr lang="es-ES" dirty="0"/>
          </a:p>
          <a:p>
            <a:endParaRPr lang="en-GB" dirty="0"/>
          </a:p>
        </p:txBody>
      </p:sp>
      <p:sp>
        <p:nvSpPr>
          <p:cNvPr id="4" name="Marcador de contenido 3">
            <a:extLst>
              <a:ext uri="{FF2B5EF4-FFF2-40B4-BE49-F238E27FC236}">
                <a16:creationId xmlns:a16="http://schemas.microsoft.com/office/drawing/2014/main" id="{BC79CCF3-1A4B-435D-BA98-D98701E0402D}"/>
              </a:ext>
            </a:extLst>
          </p:cNvPr>
          <p:cNvSpPr>
            <a:spLocks noGrp="1"/>
          </p:cNvSpPr>
          <p:nvPr>
            <p:ph sz="half" idx="2"/>
          </p:nvPr>
        </p:nvSpPr>
        <p:spPr>
          <a:xfrm>
            <a:off x="5614738" y="994612"/>
            <a:ext cx="6340196" cy="5620791"/>
          </a:xfrm>
        </p:spPr>
        <p:txBody>
          <a:bodyPr>
            <a:normAutofit/>
          </a:bodyPr>
          <a:lstStyle/>
          <a:p>
            <a:pPr algn="just" fontAlgn="base">
              <a:spcBef>
                <a:spcPts val="0"/>
              </a:spcBef>
              <a:spcAft>
                <a:spcPts val="0"/>
              </a:spcAft>
              <a:buFont typeface="Arial" panose="020B0604020202020204" pitchFamily="34" charset="0"/>
              <a:buChar char="•"/>
            </a:pPr>
            <a:r>
              <a:rPr lang="en-GB" b="1" dirty="0">
                <a:solidFill>
                  <a:srgbClr val="000000"/>
                </a:solidFill>
                <a:latin typeface="Fira Sans"/>
              </a:rPr>
              <a:t>The paragraphs are visual and well defined</a:t>
            </a:r>
            <a:r>
              <a:rPr lang="en-GB" dirty="0">
                <a:solidFill>
                  <a:srgbClr val="000000"/>
                </a:solidFill>
                <a:latin typeface="Fira Sans"/>
              </a:rPr>
              <a:t>, which is very important.</a:t>
            </a:r>
          </a:p>
          <a:p>
            <a:pPr algn="just" fontAlgn="base">
              <a:spcBef>
                <a:spcPts val="0"/>
              </a:spcBef>
              <a:spcAft>
                <a:spcPts val="0"/>
              </a:spcAft>
              <a:buFont typeface="Arial" panose="020B0604020202020204" pitchFamily="34" charset="0"/>
              <a:buChar char="•"/>
            </a:pPr>
            <a:r>
              <a:rPr lang="en-GB" b="1" dirty="0">
                <a:solidFill>
                  <a:srgbClr val="000000"/>
                </a:solidFill>
                <a:latin typeface="Fira Sans"/>
              </a:rPr>
              <a:t>The title summarises the topic </a:t>
            </a:r>
            <a:r>
              <a:rPr lang="en-GB" dirty="0">
                <a:solidFill>
                  <a:srgbClr val="000000"/>
                </a:solidFill>
                <a:latin typeface="Fira Sans"/>
              </a:rPr>
              <a:t>of the essay. Another option is to use the question (</a:t>
            </a:r>
            <a:r>
              <a:rPr lang="en-GB" i="1" dirty="0">
                <a:solidFill>
                  <a:srgbClr val="000000"/>
                </a:solidFill>
                <a:latin typeface="Fira Sans"/>
              </a:rPr>
              <a:t>What can people do to help protect the environment?</a:t>
            </a:r>
            <a:r>
              <a:rPr lang="en-GB" dirty="0">
                <a:solidFill>
                  <a:srgbClr val="000000"/>
                </a:solidFill>
                <a:latin typeface="Fira Sans"/>
              </a:rPr>
              <a:t>) as title. </a:t>
            </a:r>
          </a:p>
          <a:p>
            <a:pPr algn="just" fontAlgn="base">
              <a:spcBef>
                <a:spcPts val="0"/>
              </a:spcBef>
              <a:spcAft>
                <a:spcPts val="0"/>
              </a:spcAft>
              <a:buFont typeface="Arial" panose="020B0604020202020204" pitchFamily="34" charset="0"/>
              <a:buChar char="•"/>
            </a:pPr>
            <a:r>
              <a:rPr lang="en-GB" dirty="0">
                <a:solidFill>
                  <a:srgbClr val="000000"/>
                </a:solidFill>
                <a:latin typeface="Fira Sans"/>
              </a:rPr>
              <a:t>Each paragraph has a clear purpose:</a:t>
            </a:r>
          </a:p>
          <a:p>
            <a:pPr marL="742950" lvl="1" indent="-285750" algn="just" fontAlgn="base">
              <a:spcBef>
                <a:spcPts val="0"/>
              </a:spcBef>
              <a:spcAft>
                <a:spcPts val="0"/>
              </a:spcAft>
              <a:buFont typeface="Arial" panose="020B0604020202020204" pitchFamily="34" charset="0"/>
              <a:buChar char="•"/>
            </a:pPr>
            <a:r>
              <a:rPr lang="en-GB" b="1" dirty="0">
                <a:solidFill>
                  <a:srgbClr val="000000"/>
                </a:solidFill>
                <a:latin typeface="Fira Sans"/>
              </a:rPr>
              <a:t>Introduction:</a:t>
            </a:r>
            <a:r>
              <a:rPr lang="en-GB" dirty="0">
                <a:solidFill>
                  <a:srgbClr val="000000"/>
                </a:solidFill>
                <a:latin typeface="Fira Sans"/>
              </a:rPr>
              <a:t> it introduces the topic in a general way and it leads to the second paragraph (first idea).</a:t>
            </a:r>
          </a:p>
          <a:p>
            <a:pPr marL="742950" lvl="1" indent="-285750" algn="just" fontAlgn="base">
              <a:spcBef>
                <a:spcPts val="0"/>
              </a:spcBef>
              <a:spcAft>
                <a:spcPts val="0"/>
              </a:spcAft>
              <a:buFont typeface="Arial" panose="020B0604020202020204" pitchFamily="34" charset="0"/>
              <a:buChar char="•"/>
            </a:pPr>
            <a:r>
              <a:rPr lang="en-GB" b="1" dirty="0">
                <a:solidFill>
                  <a:srgbClr val="000000"/>
                </a:solidFill>
                <a:latin typeface="Fira Sans"/>
              </a:rPr>
              <a:t>Paragraph 2:</a:t>
            </a:r>
            <a:r>
              <a:rPr lang="en-GB" dirty="0">
                <a:solidFill>
                  <a:srgbClr val="000000"/>
                </a:solidFill>
                <a:latin typeface="Fira Sans"/>
              </a:rPr>
              <a:t> it deals with idea 1.</a:t>
            </a:r>
          </a:p>
          <a:p>
            <a:pPr marL="742950" lvl="1" indent="-285750" algn="just" fontAlgn="base">
              <a:spcBef>
                <a:spcPts val="0"/>
              </a:spcBef>
              <a:spcAft>
                <a:spcPts val="0"/>
              </a:spcAft>
              <a:buFont typeface="Arial" panose="020B0604020202020204" pitchFamily="34" charset="0"/>
              <a:buChar char="•"/>
            </a:pPr>
            <a:r>
              <a:rPr lang="en-GB" b="1" dirty="0">
                <a:solidFill>
                  <a:srgbClr val="000000"/>
                </a:solidFill>
                <a:latin typeface="Fira Sans"/>
              </a:rPr>
              <a:t>Paragraph 3:</a:t>
            </a:r>
            <a:r>
              <a:rPr lang="en-GB" dirty="0">
                <a:solidFill>
                  <a:srgbClr val="000000"/>
                </a:solidFill>
                <a:latin typeface="Fira Sans"/>
              </a:rPr>
              <a:t> it deals with idea 2.</a:t>
            </a:r>
          </a:p>
          <a:p>
            <a:pPr marL="742950" lvl="1" indent="-285750" algn="just" fontAlgn="base">
              <a:spcBef>
                <a:spcPts val="0"/>
              </a:spcBef>
              <a:spcAft>
                <a:spcPts val="0"/>
              </a:spcAft>
              <a:buFont typeface="Arial" panose="020B0604020202020204" pitchFamily="34" charset="0"/>
              <a:buChar char="•"/>
            </a:pPr>
            <a:r>
              <a:rPr lang="en-GB" b="1" dirty="0">
                <a:solidFill>
                  <a:srgbClr val="000000"/>
                </a:solidFill>
                <a:latin typeface="Fira Sans"/>
              </a:rPr>
              <a:t>Paragraph 4:</a:t>
            </a:r>
            <a:r>
              <a:rPr lang="en-GB" dirty="0">
                <a:solidFill>
                  <a:srgbClr val="000000"/>
                </a:solidFill>
                <a:latin typeface="Fira Sans"/>
              </a:rPr>
              <a:t> it deals with idea 3.</a:t>
            </a:r>
          </a:p>
          <a:p>
            <a:pPr marL="742950" lvl="1" indent="-285750" algn="just" fontAlgn="base">
              <a:spcBef>
                <a:spcPts val="0"/>
              </a:spcBef>
              <a:spcAft>
                <a:spcPts val="0"/>
              </a:spcAft>
              <a:buFont typeface="Arial" panose="020B0604020202020204" pitchFamily="34" charset="0"/>
              <a:buChar char="•"/>
            </a:pPr>
            <a:r>
              <a:rPr lang="en-GB" b="1" dirty="0">
                <a:solidFill>
                  <a:srgbClr val="000000"/>
                </a:solidFill>
                <a:latin typeface="Fira Sans"/>
              </a:rPr>
              <a:t>Conclusion:</a:t>
            </a:r>
            <a:r>
              <a:rPr lang="en-GB" dirty="0">
                <a:solidFill>
                  <a:srgbClr val="000000"/>
                </a:solidFill>
                <a:latin typeface="Fira Sans"/>
              </a:rPr>
              <a:t> we express our opinion to conclude and summarise the essay.</a:t>
            </a:r>
          </a:p>
          <a:p>
            <a:pPr algn="just" fontAlgn="base">
              <a:spcBef>
                <a:spcPts val="0"/>
              </a:spcBef>
              <a:spcAft>
                <a:spcPts val="0"/>
              </a:spcAft>
              <a:buFont typeface="Arial" panose="020B0604020202020204" pitchFamily="34" charset="0"/>
              <a:buChar char="•"/>
            </a:pPr>
            <a:r>
              <a:rPr lang="en-GB" dirty="0">
                <a:solidFill>
                  <a:srgbClr val="000000"/>
                </a:solidFill>
                <a:latin typeface="Fira Sans"/>
              </a:rPr>
              <a:t>It uses connectors to define the development of the essay: </a:t>
            </a:r>
            <a:r>
              <a:rPr lang="en-GB" i="1" dirty="0">
                <a:solidFill>
                  <a:srgbClr val="000000"/>
                </a:solidFill>
                <a:latin typeface="Fira Sans"/>
              </a:rPr>
              <a:t>firstly, second, finally, </a:t>
            </a:r>
            <a:r>
              <a:rPr lang="en-GB" dirty="0">
                <a:solidFill>
                  <a:srgbClr val="000000"/>
                </a:solidFill>
                <a:latin typeface="Fira Sans"/>
              </a:rPr>
              <a:t>etc.</a:t>
            </a:r>
          </a:p>
          <a:p>
            <a:pPr algn="just" fontAlgn="base">
              <a:spcBef>
                <a:spcPts val="0"/>
              </a:spcBef>
              <a:spcAft>
                <a:spcPts val="0"/>
              </a:spcAft>
              <a:buFont typeface="Arial" panose="020B0604020202020204" pitchFamily="34" charset="0"/>
              <a:buChar char="•"/>
            </a:pPr>
            <a:r>
              <a:rPr lang="en-GB" dirty="0">
                <a:solidFill>
                  <a:srgbClr val="000000"/>
                </a:solidFill>
                <a:latin typeface="Fira Sans"/>
              </a:rPr>
              <a:t>It doesn’t use contractions.</a:t>
            </a:r>
          </a:p>
          <a:p>
            <a:pPr algn="just" fontAlgn="base">
              <a:spcBef>
                <a:spcPts val="0"/>
              </a:spcBef>
              <a:spcAft>
                <a:spcPts val="0"/>
              </a:spcAft>
              <a:buFont typeface="Arial" panose="020B0604020202020204" pitchFamily="34" charset="0"/>
              <a:buChar char="•"/>
            </a:pPr>
            <a:r>
              <a:rPr lang="en-GB" dirty="0">
                <a:solidFill>
                  <a:srgbClr val="000000"/>
                </a:solidFill>
                <a:latin typeface="Fira Sans"/>
              </a:rPr>
              <a:t>Among the useful expressions, we can highlight the following:: </a:t>
            </a:r>
            <a:r>
              <a:rPr lang="en-GB" i="1" dirty="0">
                <a:solidFill>
                  <a:srgbClr val="000000"/>
                </a:solidFill>
                <a:latin typeface="Fira Sans"/>
              </a:rPr>
              <a:t>One of the things that</a:t>
            </a:r>
            <a:r>
              <a:rPr lang="en-GB" dirty="0">
                <a:solidFill>
                  <a:srgbClr val="000000"/>
                </a:solidFill>
                <a:latin typeface="Fira Sans"/>
              </a:rPr>
              <a:t> / </a:t>
            </a:r>
            <a:r>
              <a:rPr lang="en-GB" i="1" dirty="0">
                <a:solidFill>
                  <a:srgbClr val="000000"/>
                </a:solidFill>
                <a:latin typeface="Fira Sans"/>
              </a:rPr>
              <a:t>In the last few decades, / For this reason,</a:t>
            </a:r>
            <a:r>
              <a:rPr lang="en-GB" dirty="0">
                <a:solidFill>
                  <a:srgbClr val="000000"/>
                </a:solidFill>
                <a:latin typeface="Fira Sans"/>
              </a:rPr>
              <a:t> /</a:t>
            </a:r>
            <a:r>
              <a:rPr lang="en-GB" i="1" dirty="0">
                <a:solidFill>
                  <a:srgbClr val="000000"/>
                </a:solidFill>
                <a:latin typeface="Fira Sans"/>
              </a:rPr>
              <a:t>First, / Second, / Third, /Finally,</a:t>
            </a:r>
            <a:r>
              <a:rPr lang="en-GB" dirty="0">
                <a:solidFill>
                  <a:srgbClr val="000000"/>
                </a:solidFill>
                <a:latin typeface="Fira Sans"/>
              </a:rPr>
              <a:t> / </a:t>
            </a:r>
            <a:r>
              <a:rPr lang="en-GB" i="1" dirty="0">
                <a:solidFill>
                  <a:srgbClr val="000000"/>
                </a:solidFill>
                <a:latin typeface="Fira Sans"/>
              </a:rPr>
              <a:t>By doing so, / For example, / In conclusion,</a:t>
            </a:r>
            <a:endParaRPr lang="en-GB" dirty="0">
              <a:solidFill>
                <a:srgbClr val="000000"/>
              </a:solidFill>
              <a:latin typeface="Fira Sans"/>
            </a:endParaRPr>
          </a:p>
          <a:p>
            <a:endParaRPr lang="en-GB" dirty="0"/>
          </a:p>
        </p:txBody>
      </p:sp>
      <p:pic>
        <p:nvPicPr>
          <p:cNvPr id="7" name="Picture 4" descr="How to Write an Essay for FCE sample answer / cómo escribir un essay para Fce ejemplo respuesta">
            <a:extLst>
              <a:ext uri="{FF2B5EF4-FFF2-40B4-BE49-F238E27FC236}">
                <a16:creationId xmlns:a16="http://schemas.microsoft.com/office/drawing/2014/main" id="{A5749E7E-6514-4155-96DE-7CA02CFE41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878" y="994612"/>
            <a:ext cx="5265375" cy="5682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2354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1F96EE-D83A-4B0A-8653-5309D1602C3C}"/>
              </a:ext>
            </a:extLst>
          </p:cNvPr>
          <p:cNvSpPr>
            <a:spLocks noGrp="1"/>
          </p:cNvSpPr>
          <p:nvPr>
            <p:ph type="title"/>
          </p:nvPr>
        </p:nvSpPr>
        <p:spPr/>
        <p:txBody>
          <a:bodyPr>
            <a:normAutofit/>
          </a:bodyPr>
          <a:lstStyle/>
          <a:p>
            <a:r>
              <a:rPr lang="es-ES" sz="3600" b="1" dirty="0"/>
              <a:t>FOR AND AGAINST ESSAY</a:t>
            </a:r>
            <a:endParaRPr lang="en-GB" sz="3600" b="1" dirty="0"/>
          </a:p>
        </p:txBody>
      </p:sp>
      <p:sp>
        <p:nvSpPr>
          <p:cNvPr id="3" name="Marcador de contenido 2">
            <a:extLst>
              <a:ext uri="{FF2B5EF4-FFF2-40B4-BE49-F238E27FC236}">
                <a16:creationId xmlns:a16="http://schemas.microsoft.com/office/drawing/2014/main" id="{2C379734-216D-4C55-9865-E1202A80498D}"/>
              </a:ext>
            </a:extLst>
          </p:cNvPr>
          <p:cNvSpPr>
            <a:spLocks noGrp="1"/>
          </p:cNvSpPr>
          <p:nvPr>
            <p:ph idx="1"/>
          </p:nvPr>
        </p:nvSpPr>
        <p:spPr>
          <a:xfrm>
            <a:off x="581192" y="1965158"/>
            <a:ext cx="11029615" cy="4291263"/>
          </a:xfrm>
        </p:spPr>
        <p:txBody>
          <a:bodyPr>
            <a:noAutofit/>
          </a:bodyPr>
          <a:lstStyle/>
          <a:p>
            <a:r>
              <a:rPr lang="en-GB" sz="2000" dirty="0"/>
              <a:t>A "for and against" essay is a formal piece of writing in which a topic is considered from opposing points of view.  You should present both sides in a fair way by discussing them objectively and in equal detail.</a:t>
            </a:r>
          </a:p>
          <a:p>
            <a:r>
              <a:rPr lang="en-GB" sz="2000" dirty="0"/>
              <a:t>A good essay of this type should consist of:</a:t>
            </a:r>
          </a:p>
          <a:p>
            <a:pPr marL="720000"/>
            <a:r>
              <a:rPr lang="en-GB" sz="2000" dirty="0"/>
              <a:t>a) an introductory paragraph in which you clearly state the topic to be discussed, </a:t>
            </a:r>
            <a:r>
              <a:rPr lang="en-GB" sz="2000" u="sng" dirty="0"/>
              <a:t>without giving your opinion. </a:t>
            </a:r>
          </a:p>
          <a:p>
            <a:pPr marL="720000"/>
            <a:r>
              <a:rPr lang="en-GB" sz="2000" dirty="0"/>
              <a:t>b) a main body in which the points for and against along with your justifications, examples or reasons are presented in separate paragraphs. </a:t>
            </a:r>
          </a:p>
          <a:p>
            <a:pPr marL="720000"/>
            <a:r>
              <a:rPr lang="en-GB" sz="2000" dirty="0"/>
              <a:t>c) a closing paragraph in which you state your opinion or give a balanced consideration of the topic.</a:t>
            </a:r>
          </a:p>
          <a:p>
            <a:r>
              <a:rPr lang="en-GB" sz="2000" dirty="0"/>
              <a:t>Note: Opinion words (I think, I believe, In my opinion, etc.) can only be used in the closing paragraph where you give your opinion on the topic.</a:t>
            </a:r>
          </a:p>
        </p:txBody>
      </p:sp>
    </p:spTree>
    <p:extLst>
      <p:ext uri="{BB962C8B-B14F-4D97-AF65-F5344CB8AC3E}">
        <p14:creationId xmlns:p14="http://schemas.microsoft.com/office/powerpoint/2010/main" val="1487231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1F96EE-D83A-4B0A-8653-5309D1602C3C}"/>
              </a:ext>
            </a:extLst>
          </p:cNvPr>
          <p:cNvSpPr>
            <a:spLocks noGrp="1"/>
          </p:cNvSpPr>
          <p:nvPr>
            <p:ph type="title"/>
          </p:nvPr>
        </p:nvSpPr>
        <p:spPr>
          <a:xfrm>
            <a:off x="581192" y="74646"/>
            <a:ext cx="11029616" cy="578498"/>
          </a:xfrm>
          <a:solidFill>
            <a:schemeClr val="accent1"/>
          </a:solidFill>
        </p:spPr>
        <p:txBody>
          <a:bodyPr>
            <a:normAutofit fontScale="90000"/>
          </a:bodyPr>
          <a:lstStyle/>
          <a:p>
            <a:r>
              <a:rPr lang="es-ES" sz="3600" b="1" dirty="0" err="1"/>
              <a:t>Useful</a:t>
            </a:r>
            <a:r>
              <a:rPr lang="es-ES" sz="3600" b="1" dirty="0"/>
              <a:t> </a:t>
            </a:r>
            <a:r>
              <a:rPr lang="es-ES" sz="3600" b="1" dirty="0" err="1"/>
              <a:t>expressions</a:t>
            </a:r>
            <a:r>
              <a:rPr lang="es-ES" sz="3600" b="1" dirty="0"/>
              <a:t> and </a:t>
            </a:r>
            <a:r>
              <a:rPr lang="es-ES" sz="3600" b="1" dirty="0" err="1"/>
              <a:t>linking</a:t>
            </a:r>
            <a:r>
              <a:rPr lang="es-ES" sz="3600" b="1" dirty="0"/>
              <a:t> </a:t>
            </a:r>
            <a:r>
              <a:rPr lang="es-ES" sz="3600" b="1" dirty="0" err="1"/>
              <a:t>words</a:t>
            </a:r>
            <a:r>
              <a:rPr lang="es-ES" sz="3600" b="1" dirty="0"/>
              <a:t> </a:t>
            </a:r>
            <a:endParaRPr lang="en-GB" sz="3600" b="1" dirty="0"/>
          </a:p>
        </p:txBody>
      </p:sp>
      <p:graphicFrame>
        <p:nvGraphicFramePr>
          <p:cNvPr id="6" name="Tabla 6">
            <a:extLst>
              <a:ext uri="{FF2B5EF4-FFF2-40B4-BE49-F238E27FC236}">
                <a16:creationId xmlns:a16="http://schemas.microsoft.com/office/drawing/2014/main" id="{528735F5-5EE0-4FB6-B769-8016300814AE}"/>
              </a:ext>
            </a:extLst>
          </p:cNvPr>
          <p:cNvGraphicFramePr>
            <a:graphicFrameLocks noGrp="1"/>
          </p:cNvGraphicFramePr>
          <p:nvPr>
            <p:ph idx="1"/>
            <p:extLst>
              <p:ext uri="{D42A27DB-BD31-4B8C-83A1-F6EECF244321}">
                <p14:modId xmlns:p14="http://schemas.microsoft.com/office/powerpoint/2010/main" val="3930149840"/>
              </p:ext>
            </p:extLst>
          </p:nvPr>
        </p:nvGraphicFramePr>
        <p:xfrm>
          <a:off x="177282" y="802435"/>
          <a:ext cx="11859208" cy="5980919"/>
        </p:xfrm>
        <a:graphic>
          <a:graphicData uri="http://schemas.openxmlformats.org/drawingml/2006/table">
            <a:tbl>
              <a:tblPr firstRow="1" bandRow="1">
                <a:effectLst>
                  <a:outerShdw blurRad="50800" dist="50800" dir="5400000" sx="12000" sy="12000" algn="ctr" rotWithShape="0">
                    <a:srgbClr val="000000">
                      <a:alpha val="43137"/>
                    </a:srgbClr>
                  </a:outerShdw>
                </a:effectLst>
                <a:tableStyleId>{5C22544A-7EE6-4342-B048-85BDC9FD1C3A}</a:tableStyleId>
              </a:tblPr>
              <a:tblGrid>
                <a:gridCol w="3293706">
                  <a:extLst>
                    <a:ext uri="{9D8B030D-6E8A-4147-A177-3AD203B41FA5}">
                      <a16:colId xmlns:a16="http://schemas.microsoft.com/office/drawing/2014/main" val="3594666254"/>
                    </a:ext>
                  </a:extLst>
                </a:gridCol>
                <a:gridCol w="8565502">
                  <a:extLst>
                    <a:ext uri="{9D8B030D-6E8A-4147-A177-3AD203B41FA5}">
                      <a16:colId xmlns:a16="http://schemas.microsoft.com/office/drawing/2014/main" val="3621860641"/>
                    </a:ext>
                  </a:extLst>
                </a:gridCol>
              </a:tblGrid>
              <a:tr h="1200479">
                <a:tc>
                  <a:txBody>
                    <a:bodyPr/>
                    <a:lstStyle/>
                    <a:p>
                      <a:r>
                        <a:rPr lang="en-GB" sz="2000" b="1" i="0" kern="1200" dirty="0">
                          <a:solidFill>
                            <a:schemeClr val="lt1"/>
                          </a:solidFill>
                          <a:effectLst/>
                          <a:latin typeface="+mn-lt"/>
                          <a:ea typeface="+mn-ea"/>
                          <a:cs typeface="+mn-cs"/>
                        </a:rPr>
                        <a:t>To introduce examples:</a:t>
                      </a:r>
                      <a:endParaRPr lang="en-GB" sz="2000" b="1" dirty="0"/>
                    </a:p>
                  </a:txBody>
                  <a:tcPr>
                    <a:solidFill>
                      <a:schemeClr val="accent1"/>
                    </a:solidFill>
                  </a:tcPr>
                </a:tc>
                <a:tc>
                  <a:txBody>
                    <a:bodyPr/>
                    <a:lstStyle/>
                    <a:p>
                      <a:pPr marL="0" algn="l" defTabSz="457200" rtl="0" eaLnBrk="1" latinLnBrk="0" hangingPunct="1"/>
                      <a:r>
                        <a:rPr lang="en-GB" sz="1800" b="0" i="0" kern="1200" dirty="0">
                          <a:solidFill>
                            <a:schemeClr val="dk1"/>
                          </a:solidFill>
                          <a:effectLst/>
                          <a:latin typeface="+mn-lt"/>
                          <a:ea typeface="+mn-ea"/>
                          <a:cs typeface="+mn-cs"/>
                        </a:rPr>
                        <a:t>for example, for instance, such as, like, in particular, particularly, especially, </a:t>
                      </a:r>
                    </a:p>
                    <a:p>
                      <a:pPr marL="0" algn="l" defTabSz="457200" rtl="0" eaLnBrk="1" latinLnBrk="0" hangingPunct="1"/>
                      <a:r>
                        <a:rPr lang="en-GB" sz="1800" b="0" i="0" kern="1200" dirty="0">
                          <a:solidFill>
                            <a:schemeClr val="dk1"/>
                          </a:solidFill>
                          <a:effectLst/>
                          <a:latin typeface="+mn-lt"/>
                          <a:ea typeface="+mn-ea"/>
                          <a:cs typeface="+mn-cs"/>
                        </a:rPr>
                        <a:t>This is (clearly) illustrated/shown by the fact that… One/A clear/striking/ typical example of (this)… </a:t>
                      </a:r>
                    </a:p>
                    <a:p>
                      <a:pPr marL="0" algn="l" defTabSz="457200" rtl="0" eaLnBrk="1" latinLnBrk="0" hangingPunct="1"/>
                      <a:r>
                        <a:rPr lang="en-GB" sz="1800" b="0" i="0" kern="1200" dirty="0">
                          <a:solidFill>
                            <a:schemeClr val="dk1"/>
                          </a:solidFill>
                          <a:effectLst/>
                          <a:latin typeface="+mn-lt"/>
                          <a:ea typeface="+mn-ea"/>
                          <a:cs typeface="+mn-cs"/>
                        </a:rPr>
                        <a:t>The fact that…. shows/illustrates that…</a:t>
                      </a:r>
                    </a:p>
                  </a:txBody>
                  <a:tcPr>
                    <a:solidFill>
                      <a:schemeClr val="accent1">
                        <a:lumMod val="20000"/>
                        <a:lumOff val="80000"/>
                      </a:schemeClr>
                    </a:solidFill>
                  </a:tcPr>
                </a:tc>
                <a:extLst>
                  <a:ext uri="{0D108BD9-81ED-4DB2-BD59-A6C34878D82A}">
                    <a16:rowId xmlns:a16="http://schemas.microsoft.com/office/drawing/2014/main" val="2505088650"/>
                  </a:ext>
                </a:extLst>
              </a:tr>
              <a:tr h="400160">
                <a:tc>
                  <a:txBody>
                    <a:bodyPr/>
                    <a:lstStyle/>
                    <a:p>
                      <a:pPr marL="0" algn="l" defTabSz="457200" rtl="0" eaLnBrk="1" latinLnBrk="0" hangingPunct="1"/>
                      <a:r>
                        <a:rPr lang="en-GB" sz="2000" b="1" i="0" kern="1200" dirty="0">
                          <a:solidFill>
                            <a:schemeClr val="lt1"/>
                          </a:solidFill>
                          <a:effectLst/>
                          <a:latin typeface="+mn-lt"/>
                          <a:ea typeface="+mn-ea"/>
                          <a:cs typeface="+mn-cs"/>
                        </a:rPr>
                        <a:t>To emphasise a point:</a:t>
                      </a:r>
                    </a:p>
                  </a:txBody>
                  <a:tcPr>
                    <a:solidFill>
                      <a:schemeClr val="accent1"/>
                    </a:solidFill>
                  </a:tcPr>
                </a:tc>
                <a:tc>
                  <a:txBody>
                    <a:bodyPr/>
                    <a:lstStyle/>
                    <a:p>
                      <a:r>
                        <a:rPr lang="en-GB" sz="1800" b="0" i="0" kern="1200" dirty="0">
                          <a:solidFill>
                            <a:schemeClr val="dk1"/>
                          </a:solidFill>
                          <a:effectLst/>
                          <a:latin typeface="+mn-lt"/>
                          <a:ea typeface="+mn-ea"/>
                          <a:cs typeface="+mn-cs"/>
                        </a:rPr>
                        <a:t>clearly, obviously, it is obvious, naturally, of course, needless to say, indeed</a:t>
                      </a:r>
                      <a:endParaRPr lang="en-GB" dirty="0"/>
                    </a:p>
                  </a:txBody>
                  <a:tcPr>
                    <a:solidFill>
                      <a:schemeClr val="accent1">
                        <a:lumMod val="20000"/>
                        <a:lumOff val="80000"/>
                      </a:schemeClr>
                    </a:solidFill>
                  </a:tcPr>
                </a:tc>
                <a:extLst>
                  <a:ext uri="{0D108BD9-81ED-4DB2-BD59-A6C34878D82A}">
                    <a16:rowId xmlns:a16="http://schemas.microsoft.com/office/drawing/2014/main" val="2504677739"/>
                  </a:ext>
                </a:extLst>
              </a:tr>
              <a:tr h="400160">
                <a:tc>
                  <a:txBody>
                    <a:bodyPr/>
                    <a:lstStyle/>
                    <a:p>
                      <a:r>
                        <a:rPr lang="en-GB" sz="2000" b="1" i="0" kern="1200" dirty="0">
                          <a:solidFill>
                            <a:schemeClr val="lt1"/>
                          </a:solidFill>
                          <a:effectLst/>
                          <a:latin typeface="+mn-lt"/>
                          <a:ea typeface="+mn-ea"/>
                          <a:cs typeface="+mn-cs"/>
                        </a:rPr>
                        <a:t>To express reality:</a:t>
                      </a:r>
                    </a:p>
                  </a:txBody>
                  <a:tcPr>
                    <a:solidFill>
                      <a:schemeClr val="accent1"/>
                    </a:solidFill>
                  </a:tcPr>
                </a:tc>
                <a:tc>
                  <a:txBody>
                    <a:bodyPr/>
                    <a:lstStyle/>
                    <a:p>
                      <a:r>
                        <a:rPr lang="en-GB" sz="1800" b="0" i="0" kern="1200" dirty="0">
                          <a:solidFill>
                            <a:schemeClr val="dk1"/>
                          </a:solidFill>
                          <a:effectLst/>
                          <a:latin typeface="+mn-lt"/>
                          <a:ea typeface="+mn-ea"/>
                          <a:cs typeface="+mn-cs"/>
                        </a:rPr>
                        <a:t>In fact, the fact (of the matter) is, actually, in practice, it is a fact that, in effect</a:t>
                      </a:r>
                      <a:endParaRPr lang="en-GB" dirty="0"/>
                    </a:p>
                  </a:txBody>
                  <a:tcPr>
                    <a:solidFill>
                      <a:schemeClr val="accent1">
                        <a:lumMod val="20000"/>
                        <a:lumOff val="80000"/>
                      </a:schemeClr>
                    </a:solidFill>
                  </a:tcPr>
                </a:tc>
                <a:extLst>
                  <a:ext uri="{0D108BD9-81ED-4DB2-BD59-A6C34878D82A}">
                    <a16:rowId xmlns:a16="http://schemas.microsoft.com/office/drawing/2014/main" val="2059568347"/>
                  </a:ext>
                </a:extLst>
              </a:tr>
              <a:tr h="707975">
                <a:tc>
                  <a:txBody>
                    <a:bodyPr/>
                    <a:lstStyle/>
                    <a:p>
                      <a:r>
                        <a:rPr lang="en-GB" sz="2000" b="1" i="0" kern="1200" dirty="0">
                          <a:solidFill>
                            <a:schemeClr val="lt1"/>
                          </a:solidFill>
                          <a:effectLst/>
                          <a:latin typeface="+mn-lt"/>
                          <a:ea typeface="+mn-ea"/>
                          <a:cs typeface="+mn-cs"/>
                        </a:rPr>
                        <a:t>To make general statements:</a:t>
                      </a:r>
                    </a:p>
                  </a:txBody>
                  <a:tcPr>
                    <a:solidFill>
                      <a:schemeClr val="accent1"/>
                    </a:solidFill>
                  </a:tcPr>
                </a:tc>
                <a:tc>
                  <a:txBody>
                    <a:bodyPr/>
                    <a:lstStyle/>
                    <a:p>
                      <a:r>
                        <a:rPr lang="en-GB" sz="1800" b="0" i="0" kern="1200" dirty="0">
                          <a:solidFill>
                            <a:schemeClr val="dk1"/>
                          </a:solidFill>
                          <a:effectLst/>
                          <a:latin typeface="+mn-lt"/>
                          <a:ea typeface="+mn-ea"/>
                          <a:cs typeface="+mn-cs"/>
                        </a:rPr>
                        <a:t>as a (general) rule, generally, in general, on the whole, by and large, in most cases</a:t>
                      </a:r>
                      <a:endParaRPr lang="en-GB" dirty="0"/>
                    </a:p>
                  </a:txBody>
                  <a:tcPr>
                    <a:solidFill>
                      <a:schemeClr val="accent1">
                        <a:lumMod val="20000"/>
                        <a:lumOff val="80000"/>
                      </a:schemeClr>
                    </a:solidFill>
                  </a:tcPr>
                </a:tc>
                <a:extLst>
                  <a:ext uri="{0D108BD9-81ED-4DB2-BD59-A6C34878D82A}">
                    <a16:rowId xmlns:a16="http://schemas.microsoft.com/office/drawing/2014/main" val="403841891"/>
                  </a:ext>
                </a:extLst>
              </a:tr>
              <a:tr h="707975">
                <a:tc>
                  <a:txBody>
                    <a:bodyPr/>
                    <a:lstStyle/>
                    <a:p>
                      <a:r>
                        <a:rPr lang="en-GB" sz="2000" b="1" i="0" kern="1200" dirty="0">
                          <a:solidFill>
                            <a:schemeClr val="lt1"/>
                          </a:solidFill>
                          <a:effectLst/>
                          <a:latin typeface="+mn-lt"/>
                          <a:ea typeface="+mn-ea"/>
                          <a:cs typeface="+mn-cs"/>
                        </a:rPr>
                        <a:t>To make partially correct statements:</a:t>
                      </a:r>
                    </a:p>
                  </a:txBody>
                  <a:tcPr>
                    <a:solidFill>
                      <a:schemeClr val="accent1"/>
                    </a:solidFill>
                  </a:tcPr>
                </a:tc>
                <a:tc>
                  <a:txBody>
                    <a:bodyPr/>
                    <a:lstStyle/>
                    <a:p>
                      <a:r>
                        <a:rPr lang="en-GB" sz="1800" b="0" i="0" kern="1200" dirty="0">
                          <a:solidFill>
                            <a:schemeClr val="dk1"/>
                          </a:solidFill>
                          <a:effectLst/>
                          <a:latin typeface="+mn-lt"/>
                          <a:ea typeface="+mn-ea"/>
                          <a:cs typeface="+mn-cs"/>
                        </a:rPr>
                        <a:t>to a certain extent/degree, to some extent/degree, in a way/sense, this is partly true (but), to a limited extent, there is some truth in (this), in some cases, up to a point</a:t>
                      </a:r>
                      <a:endParaRPr lang="en-GB" dirty="0"/>
                    </a:p>
                  </a:txBody>
                  <a:tcPr>
                    <a:solidFill>
                      <a:schemeClr val="accent1">
                        <a:lumMod val="20000"/>
                        <a:lumOff val="80000"/>
                      </a:schemeClr>
                    </a:solidFill>
                  </a:tcPr>
                </a:tc>
                <a:extLst>
                  <a:ext uri="{0D108BD9-81ED-4DB2-BD59-A6C34878D82A}">
                    <a16:rowId xmlns:a16="http://schemas.microsoft.com/office/drawing/2014/main" val="1435674761"/>
                  </a:ext>
                </a:extLst>
              </a:tr>
              <a:tr h="400160">
                <a:tc>
                  <a:txBody>
                    <a:bodyPr/>
                    <a:lstStyle/>
                    <a:p>
                      <a:r>
                        <a:rPr lang="en-GB" sz="2000" b="1" i="0" kern="1200" dirty="0">
                          <a:solidFill>
                            <a:schemeClr val="lt1"/>
                          </a:solidFill>
                          <a:effectLst/>
                          <a:latin typeface="+mn-lt"/>
                          <a:ea typeface="+mn-ea"/>
                          <a:cs typeface="+mn-cs"/>
                        </a:rPr>
                        <a:t>To explain/clarify a point:</a:t>
                      </a:r>
                    </a:p>
                  </a:txBody>
                  <a:tcPr>
                    <a:solidFill>
                      <a:schemeClr val="accent1"/>
                    </a:solidFill>
                  </a:tcPr>
                </a:tc>
                <a:tc>
                  <a:txBody>
                    <a:bodyPr/>
                    <a:lstStyle/>
                    <a:p>
                      <a:r>
                        <a:rPr lang="en-GB" sz="1800" b="0" i="0" kern="1200" dirty="0">
                          <a:solidFill>
                            <a:schemeClr val="dk1"/>
                          </a:solidFill>
                          <a:effectLst/>
                          <a:latin typeface="+mn-lt"/>
                          <a:ea typeface="+mn-ea"/>
                          <a:cs typeface="+mn-cs"/>
                        </a:rPr>
                        <a:t>in other words, that is to say, this/which means that</a:t>
                      </a:r>
                      <a:endParaRPr lang="en-GB" dirty="0"/>
                    </a:p>
                  </a:txBody>
                  <a:tcPr>
                    <a:solidFill>
                      <a:schemeClr val="accent1">
                        <a:lumMod val="20000"/>
                        <a:lumOff val="80000"/>
                      </a:schemeClr>
                    </a:solidFill>
                  </a:tcPr>
                </a:tc>
                <a:extLst>
                  <a:ext uri="{0D108BD9-81ED-4DB2-BD59-A6C34878D82A}">
                    <a16:rowId xmlns:a16="http://schemas.microsoft.com/office/drawing/2014/main" val="3360880702"/>
                  </a:ext>
                </a:extLst>
              </a:tr>
              <a:tr h="646411">
                <a:tc>
                  <a:txBody>
                    <a:bodyPr/>
                    <a:lstStyle/>
                    <a:p>
                      <a:r>
                        <a:rPr lang="en-GB" sz="2000" b="1" i="0" kern="1200" dirty="0">
                          <a:solidFill>
                            <a:schemeClr val="lt1"/>
                          </a:solidFill>
                          <a:effectLst/>
                          <a:latin typeface="+mn-lt"/>
                          <a:ea typeface="+mn-ea"/>
                          <a:cs typeface="+mn-cs"/>
                        </a:rPr>
                        <a:t>To express cause:</a:t>
                      </a:r>
                    </a:p>
                  </a:txBody>
                  <a:tcPr>
                    <a:solidFill>
                      <a:schemeClr val="accent1"/>
                    </a:solidFill>
                  </a:tcPr>
                </a:tc>
                <a:tc>
                  <a:txBody>
                    <a:bodyPr/>
                    <a:lstStyle/>
                    <a:p>
                      <a:r>
                        <a:rPr lang="en-GB" sz="1800" b="0" i="0" kern="1200" dirty="0">
                          <a:solidFill>
                            <a:schemeClr val="dk1"/>
                          </a:solidFill>
                          <a:effectLst/>
                          <a:latin typeface="+mn-lt"/>
                          <a:ea typeface="+mn-ea"/>
                          <a:cs typeface="+mn-cs"/>
                        </a:rPr>
                        <a:t>owing to, due to (the fact that), on account of, on the grounds that, given that, because, as, since</a:t>
                      </a:r>
                      <a:endParaRPr lang="en-GB" dirty="0"/>
                    </a:p>
                  </a:txBody>
                  <a:tcPr>
                    <a:solidFill>
                      <a:schemeClr val="accent1">
                        <a:lumMod val="20000"/>
                        <a:lumOff val="80000"/>
                      </a:schemeClr>
                    </a:solidFill>
                  </a:tcPr>
                </a:tc>
                <a:extLst>
                  <a:ext uri="{0D108BD9-81ED-4DB2-BD59-A6C34878D82A}">
                    <a16:rowId xmlns:a16="http://schemas.microsoft.com/office/drawing/2014/main" val="3241053513"/>
                  </a:ext>
                </a:extLst>
              </a:tr>
              <a:tr h="646411">
                <a:tc>
                  <a:txBody>
                    <a:bodyPr/>
                    <a:lstStyle/>
                    <a:p>
                      <a:r>
                        <a:rPr lang="en-GB" sz="2000" b="1" i="0" kern="1200" dirty="0">
                          <a:solidFill>
                            <a:schemeClr val="lt1"/>
                          </a:solidFill>
                          <a:effectLst/>
                          <a:latin typeface="+mn-lt"/>
                          <a:ea typeface="+mn-ea"/>
                          <a:cs typeface="+mn-cs"/>
                        </a:rPr>
                        <a:t>To express effect:</a:t>
                      </a:r>
                    </a:p>
                  </a:txBody>
                  <a:tcPr>
                    <a:solidFill>
                      <a:schemeClr val="accent1"/>
                    </a:solidFill>
                  </a:tcPr>
                </a:tc>
                <a:tc>
                  <a:txBody>
                    <a:bodyPr/>
                    <a:lstStyle/>
                    <a:p>
                      <a:r>
                        <a:rPr lang="en-GB" sz="1800" b="0" i="0" kern="1200" dirty="0">
                          <a:solidFill>
                            <a:schemeClr val="dk1"/>
                          </a:solidFill>
                          <a:effectLst/>
                          <a:latin typeface="+mn-lt"/>
                          <a:ea typeface="+mn-ea"/>
                          <a:cs typeface="+mn-cs"/>
                        </a:rPr>
                        <a:t>therefore, thus, as a result/consequence, consequently, so, for this reason, if… were to happen, … the effect/result would be…</a:t>
                      </a:r>
                      <a:endParaRPr lang="en-GB" dirty="0"/>
                    </a:p>
                  </a:txBody>
                  <a:tcPr>
                    <a:solidFill>
                      <a:schemeClr val="accent1">
                        <a:lumMod val="20000"/>
                        <a:lumOff val="80000"/>
                      </a:schemeClr>
                    </a:solidFill>
                  </a:tcPr>
                </a:tc>
                <a:extLst>
                  <a:ext uri="{0D108BD9-81ED-4DB2-BD59-A6C34878D82A}">
                    <a16:rowId xmlns:a16="http://schemas.microsoft.com/office/drawing/2014/main" val="1514275623"/>
                  </a:ext>
                </a:extLst>
              </a:tr>
              <a:tr h="871188">
                <a:tc>
                  <a:txBody>
                    <a:bodyPr/>
                    <a:lstStyle/>
                    <a:p>
                      <a:pPr marL="0" algn="l" defTabSz="457200" rtl="0" eaLnBrk="1" latinLnBrk="0" hangingPunct="1"/>
                      <a:r>
                        <a:rPr lang="en-GB" sz="2000" b="1" i="0" kern="1200" dirty="0">
                          <a:solidFill>
                            <a:schemeClr val="lt1"/>
                          </a:solidFill>
                          <a:effectLst/>
                          <a:latin typeface="+mn-lt"/>
                          <a:ea typeface="+mn-ea"/>
                          <a:cs typeface="+mn-cs"/>
                        </a:rPr>
                        <a:t>To express intention:</a:t>
                      </a:r>
                    </a:p>
                  </a:txBody>
                  <a:tcPr>
                    <a:solidFill>
                      <a:schemeClr val="accent1"/>
                    </a:solidFill>
                  </a:tcPr>
                </a:tc>
                <a:tc>
                  <a:txBody>
                    <a:bodyPr/>
                    <a:lstStyle/>
                    <a:p>
                      <a:r>
                        <a:rPr lang="en-GB" sz="1800" b="0" i="0" kern="1200" dirty="0">
                          <a:solidFill>
                            <a:schemeClr val="dk1"/>
                          </a:solidFill>
                          <a:effectLst/>
                          <a:latin typeface="+mn-lt"/>
                          <a:ea typeface="+mn-ea"/>
                          <a:cs typeface="+mn-cs"/>
                        </a:rPr>
                        <a:t>so as to, in order to, so that, with the intention of (+</a:t>
                      </a:r>
                      <a:r>
                        <a:rPr lang="en-GB" sz="1800" b="0" i="0" kern="1200" dirty="0" err="1">
                          <a:solidFill>
                            <a:schemeClr val="dk1"/>
                          </a:solidFill>
                          <a:effectLst/>
                          <a:latin typeface="+mn-lt"/>
                          <a:ea typeface="+mn-ea"/>
                          <a:cs typeface="+mn-cs"/>
                        </a:rPr>
                        <a:t>ing</a:t>
                      </a:r>
                      <a:r>
                        <a:rPr lang="en-GB" sz="1800" b="0" i="0" kern="1200" dirty="0">
                          <a:solidFill>
                            <a:schemeClr val="dk1"/>
                          </a:solidFill>
                          <a:effectLst/>
                          <a:latin typeface="+mn-lt"/>
                          <a:ea typeface="+mn-ea"/>
                          <a:cs typeface="+mn-cs"/>
                        </a:rPr>
                        <a:t>)</a:t>
                      </a:r>
                      <a:endParaRPr lang="en-GB" dirty="0"/>
                    </a:p>
                  </a:txBody>
                  <a:tcPr>
                    <a:solidFill>
                      <a:schemeClr val="accent1">
                        <a:lumMod val="20000"/>
                        <a:lumOff val="80000"/>
                      </a:schemeClr>
                    </a:solidFill>
                  </a:tcPr>
                </a:tc>
                <a:extLst>
                  <a:ext uri="{0D108BD9-81ED-4DB2-BD59-A6C34878D82A}">
                    <a16:rowId xmlns:a16="http://schemas.microsoft.com/office/drawing/2014/main" val="2146762666"/>
                  </a:ext>
                </a:extLst>
              </a:tr>
            </a:tbl>
          </a:graphicData>
        </a:graphic>
      </p:graphicFrame>
    </p:spTree>
    <p:extLst>
      <p:ext uri="{BB962C8B-B14F-4D97-AF65-F5344CB8AC3E}">
        <p14:creationId xmlns:p14="http://schemas.microsoft.com/office/powerpoint/2010/main" val="2929635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0A915F-4AED-4E59-9D12-87ABB10B42BB}"/>
              </a:ext>
            </a:extLst>
          </p:cNvPr>
          <p:cNvSpPr>
            <a:spLocks noGrp="1"/>
          </p:cNvSpPr>
          <p:nvPr>
            <p:ph type="title"/>
          </p:nvPr>
        </p:nvSpPr>
        <p:spPr>
          <a:xfrm>
            <a:off x="581193" y="729658"/>
            <a:ext cx="11029616" cy="753909"/>
          </a:xfrm>
        </p:spPr>
        <p:txBody>
          <a:bodyPr/>
          <a:lstStyle/>
          <a:p>
            <a:r>
              <a:rPr lang="es-ES" dirty="0" err="1"/>
              <a:t>Useful</a:t>
            </a:r>
            <a:r>
              <a:rPr lang="es-ES" dirty="0"/>
              <a:t> </a:t>
            </a:r>
            <a:r>
              <a:rPr lang="es-ES" dirty="0" err="1"/>
              <a:t>expressions</a:t>
            </a:r>
            <a:r>
              <a:rPr lang="es-ES" dirty="0"/>
              <a:t> </a:t>
            </a:r>
            <a:r>
              <a:rPr lang="es-ES" dirty="0" err="1"/>
              <a:t>for</a:t>
            </a:r>
            <a:r>
              <a:rPr lang="es-ES" dirty="0"/>
              <a:t> </a:t>
            </a:r>
            <a:r>
              <a:rPr lang="es-ES" dirty="0" err="1"/>
              <a:t>the</a:t>
            </a:r>
            <a:r>
              <a:rPr lang="es-ES" dirty="0"/>
              <a:t> </a:t>
            </a:r>
            <a:r>
              <a:rPr lang="es-ES" dirty="0" err="1"/>
              <a:t>conclusion</a:t>
            </a:r>
            <a:endParaRPr lang="en-GB" dirty="0"/>
          </a:p>
        </p:txBody>
      </p:sp>
      <p:sp>
        <p:nvSpPr>
          <p:cNvPr id="3" name="Marcador de texto 2">
            <a:extLst>
              <a:ext uri="{FF2B5EF4-FFF2-40B4-BE49-F238E27FC236}">
                <a16:creationId xmlns:a16="http://schemas.microsoft.com/office/drawing/2014/main" id="{9118AF94-9FD3-45FB-9925-5B3057564EF0}"/>
              </a:ext>
            </a:extLst>
          </p:cNvPr>
          <p:cNvSpPr>
            <a:spLocks noGrp="1"/>
          </p:cNvSpPr>
          <p:nvPr>
            <p:ph type="body" idx="1"/>
          </p:nvPr>
        </p:nvSpPr>
        <p:spPr>
          <a:xfrm>
            <a:off x="289249" y="2032989"/>
            <a:ext cx="3374987" cy="553374"/>
          </a:xfrm>
        </p:spPr>
        <p:txBody>
          <a:bodyPr/>
          <a:lstStyle/>
          <a:p>
            <a:r>
              <a:rPr lang="es-ES" sz="2800" b="1" dirty="0" err="1"/>
              <a:t>Expressing</a:t>
            </a:r>
            <a:r>
              <a:rPr lang="es-ES" sz="2800" b="1" dirty="0"/>
              <a:t> </a:t>
            </a:r>
            <a:r>
              <a:rPr lang="es-ES" sz="2800" b="1" dirty="0" err="1"/>
              <a:t>opinion</a:t>
            </a:r>
            <a:r>
              <a:rPr lang="es-ES" sz="2800" b="1" dirty="0"/>
              <a:t>: </a:t>
            </a:r>
            <a:endParaRPr lang="en-GB" sz="2800" b="1" dirty="0"/>
          </a:p>
        </p:txBody>
      </p:sp>
      <p:sp>
        <p:nvSpPr>
          <p:cNvPr id="4" name="Marcador de contenido 3">
            <a:extLst>
              <a:ext uri="{FF2B5EF4-FFF2-40B4-BE49-F238E27FC236}">
                <a16:creationId xmlns:a16="http://schemas.microsoft.com/office/drawing/2014/main" id="{AC965B9C-DB20-4FF4-9319-2EA5E4620009}"/>
              </a:ext>
            </a:extLst>
          </p:cNvPr>
          <p:cNvSpPr>
            <a:spLocks noGrp="1"/>
          </p:cNvSpPr>
          <p:nvPr>
            <p:ph sz="half" idx="2"/>
          </p:nvPr>
        </p:nvSpPr>
        <p:spPr>
          <a:xfrm>
            <a:off x="581194" y="2696548"/>
            <a:ext cx="2889794" cy="3741574"/>
          </a:xfrm>
          <a:solidFill>
            <a:schemeClr val="accent2">
              <a:lumMod val="40000"/>
              <a:lumOff val="60000"/>
            </a:schemeClr>
          </a:solidFill>
        </p:spPr>
        <p:txBody>
          <a:bodyPr>
            <a:normAutofit/>
          </a:bodyPr>
          <a:lstStyle/>
          <a:p>
            <a:r>
              <a:rPr lang="en-GB" dirty="0"/>
              <a:t>In conclusion,</a:t>
            </a:r>
          </a:p>
          <a:p>
            <a:r>
              <a:rPr lang="en-GB" dirty="0"/>
              <a:t>On balance,</a:t>
            </a:r>
          </a:p>
          <a:p>
            <a:r>
              <a:rPr lang="en-GB" dirty="0"/>
              <a:t>All things considered,</a:t>
            </a:r>
          </a:p>
          <a:p>
            <a:r>
              <a:rPr lang="en-GB" dirty="0"/>
              <a:t>Taking everything into account/consideration,</a:t>
            </a:r>
          </a:p>
          <a:p>
            <a:r>
              <a:rPr lang="en-GB" dirty="0"/>
              <a:t>To conclude,</a:t>
            </a:r>
          </a:p>
          <a:p>
            <a:r>
              <a:rPr lang="en-GB" dirty="0"/>
              <a:t>To sum up,</a:t>
            </a:r>
          </a:p>
          <a:p>
            <a:r>
              <a:rPr lang="en-GB" dirty="0"/>
              <a:t>All in all,</a:t>
            </a:r>
          </a:p>
          <a:p>
            <a:r>
              <a:rPr lang="en-GB" dirty="0"/>
              <a:t>Finally/Lastly,</a:t>
            </a:r>
          </a:p>
        </p:txBody>
      </p:sp>
      <p:sp>
        <p:nvSpPr>
          <p:cNvPr id="5" name="Marcador de texto 4">
            <a:extLst>
              <a:ext uri="{FF2B5EF4-FFF2-40B4-BE49-F238E27FC236}">
                <a16:creationId xmlns:a16="http://schemas.microsoft.com/office/drawing/2014/main" id="{3C368A57-91CD-490E-B1F4-114E82F96352}"/>
              </a:ext>
            </a:extLst>
          </p:cNvPr>
          <p:cNvSpPr>
            <a:spLocks noGrp="1"/>
          </p:cNvSpPr>
          <p:nvPr>
            <p:ph type="body" sz="quarter" idx="3"/>
          </p:nvPr>
        </p:nvSpPr>
        <p:spPr>
          <a:xfrm>
            <a:off x="3769567" y="2032990"/>
            <a:ext cx="7841241" cy="553373"/>
          </a:xfrm>
        </p:spPr>
        <p:txBody>
          <a:bodyPr/>
          <a:lstStyle/>
          <a:p>
            <a:r>
              <a:rPr lang="es-ES" sz="2800" b="1" dirty="0"/>
              <a:t> </a:t>
            </a:r>
            <a:r>
              <a:rPr lang="es-ES" sz="2800" b="1" dirty="0" err="1"/>
              <a:t>Indirectly</a:t>
            </a:r>
            <a:r>
              <a:rPr lang="es-ES" sz="2800" b="1" dirty="0"/>
              <a:t>						</a:t>
            </a:r>
            <a:r>
              <a:rPr lang="es-ES" sz="2800" b="1" dirty="0" err="1"/>
              <a:t>Directly</a:t>
            </a:r>
            <a:endParaRPr lang="en-GB" sz="2800" b="1" dirty="0"/>
          </a:p>
        </p:txBody>
      </p:sp>
      <p:sp>
        <p:nvSpPr>
          <p:cNvPr id="6" name="Marcador de contenido 5">
            <a:extLst>
              <a:ext uri="{FF2B5EF4-FFF2-40B4-BE49-F238E27FC236}">
                <a16:creationId xmlns:a16="http://schemas.microsoft.com/office/drawing/2014/main" id="{19ABF5E0-8B07-43D7-8148-1A9B545067C0}"/>
              </a:ext>
            </a:extLst>
          </p:cNvPr>
          <p:cNvSpPr>
            <a:spLocks noGrp="1"/>
          </p:cNvSpPr>
          <p:nvPr>
            <p:ph sz="quarter" idx="4"/>
          </p:nvPr>
        </p:nvSpPr>
        <p:spPr>
          <a:xfrm>
            <a:off x="3769567" y="2696548"/>
            <a:ext cx="7841241" cy="3741574"/>
          </a:xfrm>
          <a:pattFill prst="narHorz">
            <a:fgClr>
              <a:schemeClr val="accent2">
                <a:lumMod val="20000"/>
                <a:lumOff val="80000"/>
              </a:schemeClr>
            </a:fgClr>
            <a:bgClr>
              <a:schemeClr val="bg1"/>
            </a:bgClr>
          </a:pattFill>
        </p:spPr>
        <p:txBody>
          <a:bodyPr>
            <a:normAutofit/>
          </a:bodyPr>
          <a:lstStyle/>
          <a:p>
            <a:r>
              <a:rPr lang="en-GB" dirty="0"/>
              <a:t>it can be said/claimed that …                  it is my belief/opinion that …</a:t>
            </a:r>
          </a:p>
          <a:p>
            <a:r>
              <a:rPr lang="en-GB" dirty="0"/>
              <a:t>it seems/appears that…				I (firmly) believe/feel/think that …</a:t>
            </a:r>
          </a:p>
          <a:p>
            <a:r>
              <a:rPr lang="en-GB" dirty="0"/>
              <a:t>it would seem that…					I am convinced that …</a:t>
            </a:r>
          </a:p>
          <a:p>
            <a:r>
              <a:rPr lang="en-GB" dirty="0"/>
              <a:t>it is likely/unlikely/foreseeable that…	I am inclined to believe that …</a:t>
            </a:r>
          </a:p>
          <a:p>
            <a:r>
              <a:rPr lang="en-GB" dirty="0"/>
              <a:t>it is clear/obvious that…				I (do not) agree with …</a:t>
            </a:r>
          </a:p>
          <a:p>
            <a:r>
              <a:rPr lang="en-GB" dirty="0"/>
              <a:t>there is no/little doubt that …</a:t>
            </a:r>
          </a:p>
          <a:p>
            <a:r>
              <a:rPr lang="en-GB" dirty="0"/>
              <a:t>it is true to say that …</a:t>
            </a:r>
          </a:p>
          <a:p>
            <a:r>
              <a:rPr lang="en-GB" dirty="0"/>
              <a:t>although it must be said that …</a:t>
            </a:r>
          </a:p>
          <a:p>
            <a:r>
              <a:rPr lang="en-GB" dirty="0"/>
              <a:t>it may be concluded/said that …</a:t>
            </a:r>
          </a:p>
        </p:txBody>
      </p:sp>
      <p:cxnSp>
        <p:nvCxnSpPr>
          <p:cNvPr id="8" name="Conector recto 7">
            <a:extLst>
              <a:ext uri="{FF2B5EF4-FFF2-40B4-BE49-F238E27FC236}">
                <a16:creationId xmlns:a16="http://schemas.microsoft.com/office/drawing/2014/main" id="{478F5408-E4A3-4341-A08B-3FCA1580BF00}"/>
              </a:ext>
            </a:extLst>
          </p:cNvPr>
          <p:cNvCxnSpPr>
            <a:cxnSpLocks/>
          </p:cNvCxnSpPr>
          <p:nvPr/>
        </p:nvCxnSpPr>
        <p:spPr>
          <a:xfrm>
            <a:off x="7847045" y="2883159"/>
            <a:ext cx="0" cy="331236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6541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4D650E-EBBB-4E2B-B2DA-AF8671AD1FC7}"/>
              </a:ext>
            </a:extLst>
          </p:cNvPr>
          <p:cNvSpPr>
            <a:spLocks noGrp="1"/>
          </p:cNvSpPr>
          <p:nvPr>
            <p:ph type="title"/>
          </p:nvPr>
        </p:nvSpPr>
        <p:spPr>
          <a:xfrm>
            <a:off x="385011" y="429209"/>
            <a:ext cx="11574378" cy="485192"/>
          </a:xfrm>
          <a:solidFill>
            <a:schemeClr val="accent1"/>
          </a:solidFill>
        </p:spPr>
        <p:txBody>
          <a:bodyPr>
            <a:normAutofit fontScale="90000"/>
          </a:bodyPr>
          <a:lstStyle/>
          <a:p>
            <a:r>
              <a:rPr lang="es-ES" b="1" dirty="0" err="1"/>
              <a:t>example</a:t>
            </a:r>
            <a:endParaRPr lang="en-GB" b="1" dirty="0"/>
          </a:p>
        </p:txBody>
      </p:sp>
      <p:sp>
        <p:nvSpPr>
          <p:cNvPr id="3" name="Marcador de contenido 2">
            <a:extLst>
              <a:ext uri="{FF2B5EF4-FFF2-40B4-BE49-F238E27FC236}">
                <a16:creationId xmlns:a16="http://schemas.microsoft.com/office/drawing/2014/main" id="{361CACC3-B2A9-41F0-8C6D-5D126C8E70B0}"/>
              </a:ext>
            </a:extLst>
          </p:cNvPr>
          <p:cNvSpPr>
            <a:spLocks noGrp="1"/>
          </p:cNvSpPr>
          <p:nvPr>
            <p:ph sz="half" idx="1"/>
          </p:nvPr>
        </p:nvSpPr>
        <p:spPr>
          <a:xfrm>
            <a:off x="288758" y="1045028"/>
            <a:ext cx="5714825" cy="5660571"/>
          </a:xfrm>
        </p:spPr>
        <p:txBody>
          <a:bodyPr>
            <a:normAutofit fontScale="77500" lnSpcReduction="20000"/>
          </a:bodyPr>
          <a:lstStyle/>
          <a:p>
            <a:pPr marL="0" indent="0" algn="just">
              <a:spcBef>
                <a:spcPts val="0"/>
              </a:spcBef>
              <a:spcAft>
                <a:spcPts val="0"/>
              </a:spcAft>
              <a:buNone/>
            </a:pPr>
            <a:r>
              <a:rPr lang="es-ES" sz="2300" b="1" dirty="0" err="1"/>
              <a:t>Task</a:t>
            </a:r>
            <a:r>
              <a:rPr lang="es-ES" sz="2300" b="1" dirty="0"/>
              <a:t>: </a:t>
            </a:r>
            <a:r>
              <a:rPr lang="en-GB" b="1" dirty="0"/>
              <a:t>“Discuss the view that advertising promotes excessive consumerism.”</a:t>
            </a:r>
            <a:r>
              <a:rPr lang="es-ES" b="1" dirty="0"/>
              <a:t> </a:t>
            </a:r>
            <a:r>
              <a:rPr lang="en-GB" dirty="0"/>
              <a:t>(If you are asked to discuss about a topic you have to present both views and then decide)</a:t>
            </a:r>
          </a:p>
          <a:p>
            <a:pPr marL="180000" indent="0" algn="just">
              <a:spcBef>
                <a:spcPts val="0"/>
              </a:spcBef>
              <a:spcAft>
                <a:spcPts val="0"/>
              </a:spcAft>
              <a:buNone/>
            </a:pPr>
            <a:r>
              <a:rPr lang="en-GB" b="1" dirty="0">
                <a:solidFill>
                  <a:schemeClr val="accent2">
                    <a:lumMod val="75000"/>
                  </a:schemeClr>
                </a:solidFill>
              </a:rPr>
              <a:t>BEGINNINGS: </a:t>
            </a:r>
          </a:p>
          <a:p>
            <a:pPr marL="180000" indent="0" algn="just">
              <a:spcBef>
                <a:spcPts val="0"/>
              </a:spcBef>
              <a:spcAft>
                <a:spcPts val="0"/>
              </a:spcAft>
              <a:buNone/>
            </a:pPr>
            <a:r>
              <a:rPr lang="en-GB" dirty="0"/>
              <a:t>A. </a:t>
            </a:r>
            <a:r>
              <a:rPr lang="en-GB" dirty="0">
                <a:solidFill>
                  <a:schemeClr val="accent2">
                    <a:lumMod val="75000"/>
                  </a:schemeClr>
                </a:solidFill>
              </a:rPr>
              <a:t>Ending the paragraph with a question addressed to the reader. </a:t>
            </a:r>
            <a:r>
              <a:rPr lang="en-GB" dirty="0"/>
              <a:t>Whether it is on TV, radio or hoardings at the side of the road, advertisements have become a part of our lives. Is advertising simply a means of informing the public or does it encourage consumers to purchase they do not really need? </a:t>
            </a:r>
          </a:p>
          <a:p>
            <a:pPr marL="180000" indent="0" algn="just">
              <a:spcBef>
                <a:spcPts val="0"/>
              </a:spcBef>
              <a:spcAft>
                <a:spcPts val="0"/>
              </a:spcAft>
              <a:buNone/>
            </a:pPr>
            <a:r>
              <a:rPr lang="en-GB" dirty="0"/>
              <a:t>B. </a:t>
            </a:r>
            <a:r>
              <a:rPr lang="en-GB" dirty="0">
                <a:solidFill>
                  <a:schemeClr val="accent2">
                    <a:lumMod val="75000"/>
                  </a:schemeClr>
                </a:solidFill>
              </a:rPr>
              <a:t>Presenting both sides of the topic: </a:t>
            </a:r>
            <a:r>
              <a:rPr lang="en-GB" dirty="0"/>
              <a:t>Advertising is a powerful and persuasive medium. You may feel this is an intrusion in your daily life, and resent the pressure on you to spend money. Others, however, enjoy the variety which this highly creative industry brings to everyday life. </a:t>
            </a:r>
          </a:p>
          <a:p>
            <a:pPr marL="180000" indent="0" algn="just">
              <a:spcBef>
                <a:spcPts val="0"/>
              </a:spcBef>
              <a:spcAft>
                <a:spcPts val="0"/>
              </a:spcAft>
              <a:buNone/>
            </a:pPr>
            <a:r>
              <a:rPr lang="en-GB" dirty="0"/>
              <a:t>C. </a:t>
            </a:r>
            <a:r>
              <a:rPr lang="en-GB" dirty="0">
                <a:solidFill>
                  <a:schemeClr val="accent2">
                    <a:lumMod val="75000"/>
                  </a:schemeClr>
                </a:solidFill>
              </a:rPr>
              <a:t>Using a well-known quotation relevant to the topic you are writing: </a:t>
            </a:r>
            <a:r>
              <a:rPr lang="en-GB" dirty="0"/>
              <a:t>Advertising is an effective way of selling new products, and many people argue that its effectiveness brainwashes us into unnecessary spending. Others, however, disagree. As Jeremy Tunstall said, “Advertising can’t sell any product; it can only help to sell a product the people want to buy.”</a:t>
            </a:r>
          </a:p>
          <a:p>
            <a:pPr marL="180000" indent="0" algn="just">
              <a:spcBef>
                <a:spcPts val="0"/>
              </a:spcBef>
              <a:spcAft>
                <a:spcPts val="0"/>
              </a:spcAft>
              <a:buNone/>
            </a:pPr>
            <a:r>
              <a:rPr lang="en-GB" b="1" dirty="0">
                <a:solidFill>
                  <a:schemeClr val="accent2">
                    <a:lumMod val="75000"/>
                  </a:schemeClr>
                </a:solidFill>
              </a:rPr>
              <a:t>BODY: </a:t>
            </a:r>
          </a:p>
          <a:p>
            <a:pPr marL="180000" indent="0" algn="just">
              <a:spcBef>
                <a:spcPts val="0"/>
              </a:spcBef>
              <a:spcAft>
                <a:spcPts val="0"/>
              </a:spcAft>
              <a:buNone/>
            </a:pPr>
            <a:r>
              <a:rPr lang="en-GB" b="1" dirty="0"/>
              <a:t>One of the main arguments </a:t>
            </a:r>
            <a:r>
              <a:rPr lang="en-GB" u="sng" dirty="0"/>
              <a:t>for advertising</a:t>
            </a:r>
            <a:r>
              <a:rPr lang="en-GB" dirty="0"/>
              <a:t> is that it generates wealth for a country. </a:t>
            </a:r>
            <a:r>
              <a:rPr lang="en-GB" b="1" dirty="0"/>
              <a:t>That is to say</a:t>
            </a:r>
            <a:r>
              <a:rPr lang="en-GB" dirty="0"/>
              <a:t>, taxes paid on goods sold, help governments to pay for essential services </a:t>
            </a:r>
            <a:r>
              <a:rPr lang="en-GB" b="1" dirty="0"/>
              <a:t>such as </a:t>
            </a:r>
            <a:r>
              <a:rPr lang="en-GB" dirty="0"/>
              <a:t>education and health care. </a:t>
            </a:r>
            <a:r>
              <a:rPr lang="en-GB" b="1" dirty="0"/>
              <a:t>Moreover,</a:t>
            </a:r>
            <a:r>
              <a:rPr lang="en-GB" dirty="0"/>
              <a:t> the number of jobs created for producing, marketing and servicing these goods helps to reduce the unemployment problem, </a:t>
            </a:r>
            <a:r>
              <a:rPr lang="en-GB" u="sng" dirty="0"/>
              <a:t>which</a:t>
            </a:r>
            <a:r>
              <a:rPr lang="en-GB" dirty="0"/>
              <a:t> is also a great advantage for a country’s economy. </a:t>
            </a:r>
          </a:p>
          <a:p>
            <a:pPr marL="180000" indent="0" algn="just">
              <a:spcBef>
                <a:spcPts val="0"/>
              </a:spcBef>
              <a:spcAft>
                <a:spcPts val="0"/>
              </a:spcAft>
              <a:buNone/>
            </a:pPr>
            <a:r>
              <a:rPr lang="en-GB" b="1" dirty="0"/>
              <a:t>What is more</a:t>
            </a:r>
            <a:r>
              <a:rPr lang="en-GB" u="sng" dirty="0"/>
              <a:t>, advertising </a:t>
            </a:r>
            <a:r>
              <a:rPr lang="en-GB" dirty="0"/>
              <a:t>raises money for a huge number of sporting events and artistic performances </a:t>
            </a:r>
            <a:r>
              <a:rPr lang="en-GB" u="sng" dirty="0"/>
              <a:t>which would </a:t>
            </a:r>
            <a:r>
              <a:rPr lang="en-GB" b="1" dirty="0"/>
              <a:t>otherwise</a:t>
            </a:r>
            <a:r>
              <a:rPr lang="en-GB" dirty="0"/>
              <a:t> </a:t>
            </a:r>
            <a:r>
              <a:rPr lang="en-GB" u="sng" dirty="0"/>
              <a:t>not be held</a:t>
            </a:r>
            <a:r>
              <a:rPr lang="en-GB" dirty="0"/>
              <a:t>. </a:t>
            </a:r>
            <a:r>
              <a:rPr lang="en-GB" u="sng" dirty="0"/>
              <a:t>Without sponsorship </a:t>
            </a:r>
            <a:r>
              <a:rPr lang="en-GB" dirty="0"/>
              <a:t>from companies </a:t>
            </a:r>
            <a:r>
              <a:rPr lang="en-GB" u="sng" dirty="0"/>
              <a:t>who </a:t>
            </a:r>
            <a:r>
              <a:rPr lang="en-GB" dirty="0"/>
              <a:t>advertise their products, these events would disappear </a:t>
            </a:r>
            <a:r>
              <a:rPr lang="en-GB" b="1" dirty="0"/>
              <a:t>due to </a:t>
            </a:r>
            <a:r>
              <a:rPr lang="en-GB" dirty="0"/>
              <a:t>lack of funding. </a:t>
            </a:r>
            <a:r>
              <a:rPr lang="en-GB" b="1" dirty="0"/>
              <a:t>In other words</a:t>
            </a:r>
            <a:r>
              <a:rPr lang="en-GB" dirty="0"/>
              <a:t>, although consumerism is promoted through advertising, it is beneficial </a:t>
            </a:r>
            <a:r>
              <a:rPr lang="en-GB" b="1" dirty="0"/>
              <a:t>to both </a:t>
            </a:r>
            <a:r>
              <a:rPr lang="en-GB" dirty="0"/>
              <a:t>the consumer and society. </a:t>
            </a:r>
          </a:p>
          <a:p>
            <a:endParaRPr lang="en-GB" dirty="0"/>
          </a:p>
        </p:txBody>
      </p:sp>
      <p:sp>
        <p:nvSpPr>
          <p:cNvPr id="4" name="Marcador de contenido 3">
            <a:extLst>
              <a:ext uri="{FF2B5EF4-FFF2-40B4-BE49-F238E27FC236}">
                <a16:creationId xmlns:a16="http://schemas.microsoft.com/office/drawing/2014/main" id="{8BA6A95F-9458-41DC-B0DB-F323B79A12FC}"/>
              </a:ext>
            </a:extLst>
          </p:cNvPr>
          <p:cNvSpPr>
            <a:spLocks noGrp="1"/>
          </p:cNvSpPr>
          <p:nvPr>
            <p:ph sz="half" idx="2"/>
          </p:nvPr>
        </p:nvSpPr>
        <p:spPr>
          <a:xfrm>
            <a:off x="6188417" y="1045029"/>
            <a:ext cx="5714824" cy="5660570"/>
          </a:xfrm>
        </p:spPr>
        <p:txBody>
          <a:bodyPr>
            <a:normAutofit fontScale="77500" lnSpcReduction="20000"/>
          </a:bodyPr>
          <a:lstStyle/>
          <a:p>
            <a:pPr marL="0" indent="0">
              <a:spcAft>
                <a:spcPts val="0"/>
              </a:spcAft>
              <a:buNone/>
            </a:pPr>
            <a:r>
              <a:rPr lang="en-GB" b="1" dirty="0"/>
              <a:t>On the other hand</a:t>
            </a:r>
            <a:r>
              <a:rPr lang="en-GB" dirty="0"/>
              <a:t>, advertisements can cause people to be dissatisfied with what they already have, and make them want more. </a:t>
            </a:r>
            <a:r>
              <a:rPr lang="en-GB" u="sng" dirty="0"/>
              <a:t>Being exposed </a:t>
            </a:r>
            <a:r>
              <a:rPr lang="en-GB" dirty="0"/>
              <a:t>again and again to products </a:t>
            </a:r>
            <a:r>
              <a:rPr lang="en-GB" u="sng" dirty="0"/>
              <a:t>which</a:t>
            </a:r>
            <a:r>
              <a:rPr lang="en-GB" dirty="0"/>
              <a:t> one cannot afford produces frustration and dissatisfaction. </a:t>
            </a:r>
            <a:r>
              <a:rPr lang="en-GB" b="1" dirty="0"/>
              <a:t>Furthermore</a:t>
            </a:r>
            <a:r>
              <a:rPr lang="en-GB" dirty="0"/>
              <a:t>, not all parents are in a position to afford the goods </a:t>
            </a:r>
            <a:r>
              <a:rPr lang="en-GB" u="sng" dirty="0"/>
              <a:t>which</a:t>
            </a:r>
            <a:r>
              <a:rPr lang="en-GB" dirty="0"/>
              <a:t> their children see advertised and want to possess. This often leads to feelings of inadequacy, </a:t>
            </a:r>
            <a:r>
              <a:rPr lang="en-GB" b="1" dirty="0"/>
              <a:t>especially</a:t>
            </a:r>
            <a:r>
              <a:rPr lang="en-GB" dirty="0"/>
              <a:t> among the less well-off. </a:t>
            </a:r>
          </a:p>
          <a:p>
            <a:pPr marL="0" indent="0">
              <a:spcAft>
                <a:spcPts val="0"/>
              </a:spcAft>
              <a:buNone/>
            </a:pPr>
            <a:r>
              <a:rPr lang="en-GB" b="1" dirty="0"/>
              <a:t>In addition to this</a:t>
            </a:r>
            <a:r>
              <a:rPr lang="en-GB" dirty="0"/>
              <a:t>, advertising creates materialism and causes people to place too much importance on material goods. </a:t>
            </a:r>
            <a:r>
              <a:rPr lang="en-GB" b="1" dirty="0"/>
              <a:t>The fact that </a:t>
            </a:r>
            <a:r>
              <a:rPr lang="en-GB" dirty="0"/>
              <a:t>people are prepared to work long hours, </a:t>
            </a:r>
            <a:r>
              <a:rPr lang="en-GB" b="1" dirty="0"/>
              <a:t>or</a:t>
            </a:r>
            <a:r>
              <a:rPr lang="en-GB" dirty="0"/>
              <a:t> even turn to crime in order to gain the goods on offer, shows that advertising persuades people to go to great lengths to keep the same standard of living </a:t>
            </a:r>
            <a:r>
              <a:rPr lang="en-GB" b="1" dirty="0"/>
              <a:t>as </a:t>
            </a:r>
            <a:r>
              <a:rPr lang="en-GB" dirty="0"/>
              <a:t>those they see around them. </a:t>
            </a:r>
            <a:r>
              <a:rPr lang="en-GB" b="1" dirty="0"/>
              <a:t>It is a fact, though</a:t>
            </a:r>
            <a:r>
              <a:rPr lang="en-GB" dirty="0"/>
              <a:t>, that </a:t>
            </a:r>
            <a:r>
              <a:rPr lang="en-GB" b="1" dirty="0"/>
              <a:t>neither</a:t>
            </a:r>
            <a:r>
              <a:rPr lang="en-GB" dirty="0"/>
              <a:t> crime </a:t>
            </a:r>
            <a:r>
              <a:rPr lang="en-GB" b="1" dirty="0"/>
              <a:t>nor</a:t>
            </a:r>
            <a:r>
              <a:rPr lang="en-GB" dirty="0"/>
              <a:t> the stress caused by overwork can benefit society. </a:t>
            </a:r>
            <a:endParaRPr lang="en-GB" dirty="0">
              <a:solidFill>
                <a:schemeClr val="accent2">
                  <a:lumMod val="75000"/>
                </a:schemeClr>
              </a:solidFill>
            </a:endParaRPr>
          </a:p>
          <a:p>
            <a:pPr marL="0" indent="0">
              <a:spcAft>
                <a:spcPts val="0"/>
              </a:spcAft>
              <a:buNone/>
            </a:pPr>
            <a:r>
              <a:rPr lang="en-GB" b="1" dirty="0">
                <a:solidFill>
                  <a:schemeClr val="accent2">
                    <a:lumMod val="75000"/>
                  </a:schemeClr>
                </a:solidFill>
              </a:rPr>
              <a:t>ENDINGS:</a:t>
            </a:r>
          </a:p>
          <a:p>
            <a:pPr marL="0" indent="0">
              <a:spcAft>
                <a:spcPts val="0"/>
              </a:spcAft>
              <a:buNone/>
            </a:pPr>
            <a:r>
              <a:rPr lang="en-GB" dirty="0"/>
              <a:t>A. </a:t>
            </a:r>
            <a:r>
              <a:rPr lang="en-GB" b="1" dirty="0"/>
              <a:t>To sum up, </a:t>
            </a:r>
            <a:r>
              <a:rPr lang="en-GB" u="sng" dirty="0"/>
              <a:t>it is true to say </a:t>
            </a:r>
            <a:r>
              <a:rPr lang="en-GB" dirty="0"/>
              <a:t>that advertising does provide some benefits. </a:t>
            </a:r>
            <a:r>
              <a:rPr lang="en-GB" b="1" dirty="0"/>
              <a:t>However</a:t>
            </a:r>
            <a:r>
              <a:rPr lang="en-GB" dirty="0"/>
              <a:t>, do you not agree that the drawbacks of a greedy, materialistic society far outweigh the advantages, and we need to be careful that we do not lose sight of what is most important – a spirit of co-operation rather than competition? </a:t>
            </a:r>
          </a:p>
          <a:p>
            <a:pPr marL="0" indent="0">
              <a:spcAft>
                <a:spcPts val="0"/>
              </a:spcAft>
              <a:buNone/>
            </a:pPr>
            <a:r>
              <a:rPr lang="en-GB" dirty="0"/>
              <a:t>B. </a:t>
            </a:r>
            <a:r>
              <a:rPr lang="en-GB" b="1" dirty="0"/>
              <a:t>To conclude</a:t>
            </a:r>
            <a:r>
              <a:rPr lang="en-GB" dirty="0"/>
              <a:t>, </a:t>
            </a:r>
            <a:r>
              <a:rPr lang="en-GB" u="sng" dirty="0"/>
              <a:t>it must be said that</a:t>
            </a:r>
            <a:r>
              <a:rPr lang="en-GB" dirty="0"/>
              <a:t>, while advertising may create jealousy and inequality in society, without it we would lose a valuable source of revenue which is used for the benefit of the majority. What would our lives be like without advertisements? </a:t>
            </a:r>
          </a:p>
          <a:p>
            <a:pPr marL="0" indent="0">
              <a:spcAft>
                <a:spcPts val="0"/>
              </a:spcAft>
              <a:buNone/>
            </a:pPr>
            <a:r>
              <a:rPr lang="en-GB" dirty="0"/>
              <a:t>C. </a:t>
            </a:r>
            <a:r>
              <a:rPr lang="en-GB" b="1" dirty="0"/>
              <a:t>In conclusion</a:t>
            </a:r>
            <a:r>
              <a:rPr lang="en-GB" dirty="0"/>
              <a:t>, </a:t>
            </a:r>
            <a:r>
              <a:rPr lang="en-GB" u="sng" dirty="0"/>
              <a:t>I believe that </a:t>
            </a:r>
            <a:r>
              <a:rPr lang="en-GB" dirty="0"/>
              <a:t>advertising exists to generate wealth by encouraging people to spend unnecessarily. It fosters greed and breeds dissatisfaction while distracting us from focusing on more vital things. As Marion Harper Jr said, “Advertising is found in societies which have passes the point of satisfying the basic animal needs.” </a:t>
            </a:r>
          </a:p>
        </p:txBody>
      </p:sp>
    </p:spTree>
    <p:extLst>
      <p:ext uri="{BB962C8B-B14F-4D97-AF65-F5344CB8AC3E}">
        <p14:creationId xmlns:p14="http://schemas.microsoft.com/office/powerpoint/2010/main" val="3722074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A493C0-C2E4-494B-BDE7-1C23D50FA8B5}"/>
              </a:ext>
            </a:extLst>
          </p:cNvPr>
          <p:cNvSpPr>
            <a:spLocks noGrp="1"/>
          </p:cNvSpPr>
          <p:nvPr>
            <p:ph type="title"/>
          </p:nvPr>
        </p:nvSpPr>
        <p:spPr>
          <a:xfrm>
            <a:off x="581192" y="5645020"/>
            <a:ext cx="11029618" cy="895738"/>
          </a:xfrm>
          <a:solidFill>
            <a:schemeClr val="accent1"/>
          </a:solidFill>
        </p:spPr>
        <p:txBody>
          <a:bodyPr/>
          <a:lstStyle/>
          <a:p>
            <a:r>
              <a:rPr lang="es-ES" b="1" dirty="0" err="1">
                <a:solidFill>
                  <a:schemeClr val="bg1"/>
                </a:solidFill>
              </a:rPr>
              <a:t>Connectors</a:t>
            </a:r>
            <a:r>
              <a:rPr lang="es-ES" b="1" dirty="0">
                <a:solidFill>
                  <a:schemeClr val="bg1"/>
                </a:solidFill>
              </a:rPr>
              <a:t> </a:t>
            </a:r>
            <a:r>
              <a:rPr lang="es-ES" b="1" dirty="0" err="1">
                <a:solidFill>
                  <a:schemeClr val="bg1"/>
                </a:solidFill>
              </a:rPr>
              <a:t>practice</a:t>
            </a:r>
            <a:endParaRPr lang="en-GB" b="1" dirty="0">
              <a:solidFill>
                <a:schemeClr val="bg1"/>
              </a:solidFill>
            </a:endParaRPr>
          </a:p>
        </p:txBody>
      </p:sp>
      <p:sp>
        <p:nvSpPr>
          <p:cNvPr id="3" name="Marcador de contenido 2">
            <a:extLst>
              <a:ext uri="{FF2B5EF4-FFF2-40B4-BE49-F238E27FC236}">
                <a16:creationId xmlns:a16="http://schemas.microsoft.com/office/drawing/2014/main" id="{C7910910-D967-4741-A2B9-59BF2532CEF4}"/>
              </a:ext>
            </a:extLst>
          </p:cNvPr>
          <p:cNvSpPr>
            <a:spLocks noGrp="1"/>
          </p:cNvSpPr>
          <p:nvPr>
            <p:ph idx="1"/>
          </p:nvPr>
        </p:nvSpPr>
        <p:spPr>
          <a:xfrm>
            <a:off x="447816" y="466531"/>
            <a:ext cx="11292840" cy="5001208"/>
          </a:xfrm>
        </p:spPr>
        <p:txBody>
          <a:bodyPr>
            <a:normAutofit fontScale="92500" lnSpcReduction="10000"/>
          </a:bodyPr>
          <a:lstStyle/>
          <a:p>
            <a:pPr marL="0" indent="0" algn="ctr">
              <a:buNone/>
            </a:pPr>
            <a:r>
              <a:rPr lang="en-GB" sz="2400" b="1" dirty="0">
                <a:solidFill>
                  <a:schemeClr val="accent1"/>
                </a:solidFill>
              </a:rPr>
              <a:t>LINKING WORDS</a:t>
            </a:r>
          </a:p>
          <a:p>
            <a:pPr marL="0" indent="0">
              <a:buNone/>
            </a:pPr>
            <a:r>
              <a:rPr lang="en-GB" sz="2400" b="1" dirty="0"/>
              <a:t> Join the following pair of sentences using the words given:</a:t>
            </a:r>
            <a:endParaRPr lang="en-GB" dirty="0"/>
          </a:p>
          <a:p>
            <a:pPr>
              <a:buFont typeface="Wingdings" panose="05000000000000000000" pitchFamily="2" charset="2"/>
              <a:buChar char="§"/>
            </a:pPr>
            <a:r>
              <a:rPr lang="en-GB" dirty="0"/>
              <a:t>He tried to play until the end of the match. He had injured his knee. </a:t>
            </a:r>
            <a:r>
              <a:rPr lang="en-GB" b="1" dirty="0">
                <a:solidFill>
                  <a:schemeClr val="accent1"/>
                </a:solidFill>
              </a:rPr>
              <a:t>(although)</a:t>
            </a:r>
          </a:p>
          <a:p>
            <a:pPr marL="0" indent="0">
              <a:buNone/>
            </a:pPr>
            <a:r>
              <a:rPr lang="en-GB" dirty="0"/>
              <a:t>	</a:t>
            </a:r>
            <a:r>
              <a:rPr lang="en-GB" dirty="0">
                <a:solidFill>
                  <a:schemeClr val="accent1"/>
                </a:solidFill>
              </a:rPr>
              <a:t>Although</a:t>
            </a:r>
            <a:r>
              <a:rPr lang="en-GB" dirty="0"/>
              <a:t> he had injured his knee, he tried to play until the end of the match.</a:t>
            </a:r>
          </a:p>
          <a:p>
            <a:pPr>
              <a:buFont typeface="Wingdings" panose="05000000000000000000" pitchFamily="2" charset="2"/>
              <a:buChar char="§"/>
            </a:pPr>
            <a:r>
              <a:rPr lang="en-GB" dirty="0"/>
              <a:t>She didn’t offer chocolates to her friends. She ate them all herself. </a:t>
            </a:r>
            <a:r>
              <a:rPr lang="en-GB" b="1" dirty="0">
                <a:solidFill>
                  <a:schemeClr val="accent1"/>
                </a:solidFill>
              </a:rPr>
              <a:t>(instead of) </a:t>
            </a:r>
          </a:p>
          <a:p>
            <a:pPr marL="0" indent="0">
              <a:buNone/>
            </a:pPr>
            <a:r>
              <a:rPr lang="en-GB" dirty="0"/>
              <a:t>	</a:t>
            </a:r>
            <a:r>
              <a:rPr lang="en-GB" dirty="0">
                <a:solidFill>
                  <a:schemeClr val="accent1"/>
                </a:solidFill>
              </a:rPr>
              <a:t>Instead of </a:t>
            </a:r>
            <a:r>
              <a:rPr lang="en-GB" dirty="0"/>
              <a:t>offering chocolates to her friends, she ate them all herself.</a:t>
            </a:r>
          </a:p>
          <a:p>
            <a:pPr>
              <a:buFont typeface="Wingdings" panose="05000000000000000000" pitchFamily="2" charset="2"/>
              <a:buChar char="§"/>
            </a:pPr>
            <a:r>
              <a:rPr lang="en-GB" dirty="0"/>
              <a:t>Laura is a popular athlete. Several foreign newspapers have published articles about her. </a:t>
            </a:r>
            <a:r>
              <a:rPr lang="en-GB" b="1" dirty="0">
                <a:solidFill>
                  <a:schemeClr val="accent1"/>
                </a:solidFill>
              </a:rPr>
              <a:t>(such …that ) </a:t>
            </a:r>
          </a:p>
          <a:p>
            <a:pPr marL="0" indent="0">
              <a:buNone/>
            </a:pPr>
            <a:r>
              <a:rPr lang="en-GB" dirty="0"/>
              <a:t>	Laura is a </a:t>
            </a:r>
            <a:r>
              <a:rPr lang="en-GB" dirty="0">
                <a:solidFill>
                  <a:schemeClr val="accent1"/>
                </a:solidFill>
              </a:rPr>
              <a:t>such a</a:t>
            </a:r>
            <a:r>
              <a:rPr lang="en-GB" dirty="0"/>
              <a:t> popular athlete </a:t>
            </a:r>
            <a:r>
              <a:rPr lang="en-GB" dirty="0">
                <a:solidFill>
                  <a:schemeClr val="accent1"/>
                </a:solidFill>
              </a:rPr>
              <a:t>that</a:t>
            </a:r>
            <a:r>
              <a:rPr lang="en-GB" dirty="0"/>
              <a:t> several foreign newspapers have published articles about her.</a:t>
            </a:r>
            <a:endParaRPr lang="en-GB" b="1" dirty="0">
              <a:solidFill>
                <a:schemeClr val="accent1"/>
              </a:solidFill>
            </a:endParaRPr>
          </a:p>
          <a:p>
            <a:pPr>
              <a:buFont typeface="Wingdings" panose="05000000000000000000" pitchFamily="2" charset="2"/>
              <a:buChar char="§"/>
            </a:pPr>
            <a:r>
              <a:rPr lang="en-GB" dirty="0"/>
              <a:t>She spoke very loudly. The old man still couldn’t hear her. </a:t>
            </a:r>
            <a:r>
              <a:rPr lang="en-GB" b="1" dirty="0">
                <a:solidFill>
                  <a:schemeClr val="accent1"/>
                </a:solidFill>
              </a:rPr>
              <a:t>(no matter how) </a:t>
            </a:r>
          </a:p>
          <a:p>
            <a:pPr marL="0" indent="0">
              <a:buNone/>
            </a:pPr>
            <a:r>
              <a:rPr lang="en-GB" dirty="0"/>
              <a:t>	</a:t>
            </a:r>
            <a:r>
              <a:rPr lang="en-GB" dirty="0">
                <a:solidFill>
                  <a:schemeClr val="accent1"/>
                </a:solidFill>
              </a:rPr>
              <a:t>No matter how loudly did she speak</a:t>
            </a:r>
            <a:r>
              <a:rPr lang="en-GB" dirty="0"/>
              <a:t>, the old man still couldn’t hear her.</a:t>
            </a:r>
            <a:endParaRPr lang="en-GB" b="1" dirty="0">
              <a:solidFill>
                <a:schemeClr val="accent1"/>
              </a:solidFill>
            </a:endParaRPr>
          </a:p>
          <a:p>
            <a:pPr>
              <a:buFont typeface="Wingdings" panose="05000000000000000000" pitchFamily="2" charset="2"/>
              <a:buChar char="§"/>
            </a:pPr>
            <a:r>
              <a:rPr lang="en-GB" dirty="0"/>
              <a:t>She was away from school for a month. She got a good mark in the test. </a:t>
            </a:r>
            <a:r>
              <a:rPr lang="en-GB" b="1" dirty="0">
                <a:solidFill>
                  <a:schemeClr val="accent1"/>
                </a:solidFill>
              </a:rPr>
              <a:t>(in spite of )</a:t>
            </a:r>
          </a:p>
          <a:p>
            <a:pPr marL="0" indent="0">
              <a:buNone/>
            </a:pPr>
            <a:r>
              <a:rPr lang="en-GB" dirty="0"/>
              <a:t>	She got a good mark in the test, </a:t>
            </a:r>
            <a:r>
              <a:rPr lang="en-GB" dirty="0">
                <a:solidFill>
                  <a:schemeClr val="accent1"/>
                </a:solidFill>
              </a:rPr>
              <a:t>in spite of being </a:t>
            </a:r>
            <a:r>
              <a:rPr lang="en-GB" dirty="0"/>
              <a:t>away from school for a month.</a:t>
            </a:r>
            <a:endParaRPr lang="en-GB" b="1" dirty="0">
              <a:solidFill>
                <a:schemeClr val="accent1"/>
              </a:solidFill>
            </a:endParaRPr>
          </a:p>
        </p:txBody>
      </p:sp>
      <p:sp>
        <p:nvSpPr>
          <p:cNvPr id="4" name="Marcador de texto 3">
            <a:extLst>
              <a:ext uri="{FF2B5EF4-FFF2-40B4-BE49-F238E27FC236}">
                <a16:creationId xmlns:a16="http://schemas.microsoft.com/office/drawing/2014/main" id="{8717BF27-12A8-4C2F-BC44-583E5339068D}"/>
              </a:ext>
            </a:extLst>
          </p:cNvPr>
          <p:cNvSpPr>
            <a:spLocks noGrp="1"/>
          </p:cNvSpPr>
          <p:nvPr>
            <p:ph type="body" sz="half" idx="2"/>
          </p:nvPr>
        </p:nvSpPr>
        <p:spPr>
          <a:xfrm>
            <a:off x="5740823" y="5645020"/>
            <a:ext cx="5869987" cy="895738"/>
          </a:xfrm>
        </p:spPr>
        <p:txBody>
          <a:bodyPr/>
          <a:lstStyle/>
          <a:p>
            <a:endParaRPr lang="en-GB" dirty="0"/>
          </a:p>
        </p:txBody>
      </p:sp>
    </p:spTree>
    <p:extLst>
      <p:ext uri="{BB962C8B-B14F-4D97-AF65-F5344CB8AC3E}">
        <p14:creationId xmlns:p14="http://schemas.microsoft.com/office/powerpoint/2010/main" val="2751570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1000"/>
                                        <p:tgtEl>
                                          <p:spTgt spid="3">
                                            <p:txEl>
                                              <p:pRg st="9" end="9"/>
                                            </p:txEl>
                                          </p:spTgt>
                                        </p:tgtEl>
                                      </p:cBhvr>
                                    </p:animEffect>
                                    <p:anim calcmode="lin" valueType="num">
                                      <p:cBhvr>
                                        <p:cTn id="2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animEffect transition="in" filter="fade">
                                      <p:cBhvr>
                                        <p:cTn id="35" dur="1000"/>
                                        <p:tgtEl>
                                          <p:spTgt spid="3">
                                            <p:txEl>
                                              <p:pRg st="11" end="11"/>
                                            </p:txEl>
                                          </p:spTgt>
                                        </p:tgtEl>
                                      </p:cBhvr>
                                    </p:animEffect>
                                    <p:anim calcmode="lin" valueType="num">
                                      <p:cBhvr>
                                        <p:cTn id="36"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A493C0-C2E4-494B-BDE7-1C23D50FA8B5}"/>
              </a:ext>
            </a:extLst>
          </p:cNvPr>
          <p:cNvSpPr>
            <a:spLocks noGrp="1"/>
          </p:cNvSpPr>
          <p:nvPr>
            <p:ph type="title"/>
          </p:nvPr>
        </p:nvSpPr>
        <p:spPr>
          <a:xfrm>
            <a:off x="581192" y="5645020"/>
            <a:ext cx="11029618" cy="895738"/>
          </a:xfrm>
          <a:solidFill>
            <a:schemeClr val="accent1"/>
          </a:solidFill>
        </p:spPr>
        <p:txBody>
          <a:bodyPr/>
          <a:lstStyle/>
          <a:p>
            <a:r>
              <a:rPr lang="es-ES" b="1" dirty="0" err="1">
                <a:solidFill>
                  <a:schemeClr val="bg1"/>
                </a:solidFill>
              </a:rPr>
              <a:t>Connectors</a:t>
            </a:r>
            <a:r>
              <a:rPr lang="es-ES" b="1" dirty="0">
                <a:solidFill>
                  <a:schemeClr val="bg1"/>
                </a:solidFill>
              </a:rPr>
              <a:t> </a:t>
            </a:r>
            <a:r>
              <a:rPr lang="es-ES" b="1" dirty="0" err="1">
                <a:solidFill>
                  <a:schemeClr val="bg1"/>
                </a:solidFill>
              </a:rPr>
              <a:t>practice</a:t>
            </a:r>
            <a:endParaRPr lang="en-GB" b="1" dirty="0">
              <a:solidFill>
                <a:schemeClr val="bg1"/>
              </a:solidFill>
            </a:endParaRPr>
          </a:p>
        </p:txBody>
      </p:sp>
      <p:sp>
        <p:nvSpPr>
          <p:cNvPr id="3" name="Marcador de contenido 2">
            <a:extLst>
              <a:ext uri="{FF2B5EF4-FFF2-40B4-BE49-F238E27FC236}">
                <a16:creationId xmlns:a16="http://schemas.microsoft.com/office/drawing/2014/main" id="{C7910910-D967-4741-A2B9-59BF2532CEF4}"/>
              </a:ext>
            </a:extLst>
          </p:cNvPr>
          <p:cNvSpPr>
            <a:spLocks noGrp="1"/>
          </p:cNvSpPr>
          <p:nvPr>
            <p:ph idx="1"/>
          </p:nvPr>
        </p:nvSpPr>
        <p:spPr>
          <a:xfrm>
            <a:off x="447816" y="317242"/>
            <a:ext cx="11292840" cy="5327777"/>
          </a:xfrm>
        </p:spPr>
        <p:txBody>
          <a:bodyPr>
            <a:normAutofit fontScale="92500" lnSpcReduction="10000"/>
          </a:bodyPr>
          <a:lstStyle/>
          <a:p>
            <a:pPr marL="0" indent="0" algn="ctr">
              <a:buNone/>
            </a:pPr>
            <a:r>
              <a:rPr lang="en-GB" sz="2400" b="1" dirty="0">
                <a:solidFill>
                  <a:schemeClr val="accent1"/>
                </a:solidFill>
              </a:rPr>
              <a:t>LINKING WORDS</a:t>
            </a:r>
          </a:p>
          <a:p>
            <a:pPr marL="0" indent="0">
              <a:buNone/>
            </a:pPr>
            <a:r>
              <a:rPr lang="en-GB" sz="2400" b="1" dirty="0"/>
              <a:t> Join the following pair of sentences using the words given:</a:t>
            </a:r>
            <a:endParaRPr lang="en-GB" dirty="0"/>
          </a:p>
          <a:p>
            <a:pPr>
              <a:buFont typeface="Wingdings" panose="05000000000000000000" pitchFamily="2" charset="2"/>
              <a:buChar char="§"/>
            </a:pPr>
            <a:r>
              <a:rPr lang="en-GB" dirty="0"/>
              <a:t>He wrote an essay yesterday. He read a book too.  </a:t>
            </a:r>
            <a:r>
              <a:rPr lang="en-GB" b="1" dirty="0">
                <a:solidFill>
                  <a:schemeClr val="accent1"/>
                </a:solidFill>
              </a:rPr>
              <a:t>(not only…but also)</a:t>
            </a:r>
          </a:p>
          <a:p>
            <a:pPr marL="0" indent="0">
              <a:buNone/>
            </a:pPr>
            <a:r>
              <a:rPr lang="en-GB" dirty="0"/>
              <a:t>	</a:t>
            </a:r>
            <a:r>
              <a:rPr lang="en-GB" dirty="0">
                <a:solidFill>
                  <a:schemeClr val="accent1"/>
                </a:solidFill>
              </a:rPr>
              <a:t>Not only did he write </a:t>
            </a:r>
            <a:r>
              <a:rPr lang="en-GB" dirty="0"/>
              <a:t>an essay yesterday </a:t>
            </a:r>
            <a:r>
              <a:rPr lang="en-GB" dirty="0">
                <a:solidFill>
                  <a:schemeClr val="accent1"/>
                </a:solidFill>
              </a:rPr>
              <a:t>but he also </a:t>
            </a:r>
            <a:r>
              <a:rPr lang="en-GB" dirty="0"/>
              <a:t>read a book too. </a:t>
            </a:r>
          </a:p>
          <a:p>
            <a:pPr>
              <a:buFont typeface="Wingdings" panose="05000000000000000000" pitchFamily="2" charset="2"/>
              <a:buChar char="§"/>
            </a:pPr>
            <a:r>
              <a:rPr lang="en-GB" dirty="0"/>
              <a:t>People couldn’t reach Springfield by road. It was snowing. </a:t>
            </a:r>
            <a:r>
              <a:rPr lang="en-GB" b="1" dirty="0">
                <a:solidFill>
                  <a:schemeClr val="accent1"/>
                </a:solidFill>
              </a:rPr>
              <a:t>(because of)</a:t>
            </a:r>
          </a:p>
          <a:p>
            <a:pPr marL="0" indent="0">
              <a:buNone/>
            </a:pPr>
            <a:r>
              <a:rPr lang="en-GB" dirty="0"/>
              <a:t>	People couldn’t reach Springfield by road, </a:t>
            </a:r>
            <a:r>
              <a:rPr lang="en-GB" dirty="0">
                <a:solidFill>
                  <a:schemeClr val="accent1"/>
                </a:solidFill>
              </a:rPr>
              <a:t>because of the snow</a:t>
            </a:r>
            <a:r>
              <a:rPr lang="en-GB" dirty="0"/>
              <a:t>.</a:t>
            </a:r>
          </a:p>
          <a:p>
            <a:pPr>
              <a:buFont typeface="Wingdings" panose="05000000000000000000" pitchFamily="2" charset="2"/>
              <a:buChar char="§"/>
            </a:pPr>
            <a:r>
              <a:rPr lang="en-GB" dirty="0"/>
              <a:t>He is very strict.  All his pupils are frightened of him. </a:t>
            </a:r>
            <a:r>
              <a:rPr lang="en-GB" b="1" dirty="0">
                <a:solidFill>
                  <a:schemeClr val="accent1"/>
                </a:solidFill>
              </a:rPr>
              <a:t>(such … that )</a:t>
            </a:r>
          </a:p>
          <a:p>
            <a:pPr marL="0" indent="0">
              <a:buNone/>
            </a:pPr>
            <a:r>
              <a:rPr lang="en-GB" dirty="0"/>
              <a:t>	He is </a:t>
            </a:r>
            <a:r>
              <a:rPr lang="en-GB" dirty="0">
                <a:solidFill>
                  <a:schemeClr val="accent1"/>
                </a:solidFill>
              </a:rPr>
              <a:t>such a strict teacher that </a:t>
            </a:r>
            <a:r>
              <a:rPr lang="en-GB" dirty="0"/>
              <a:t>all his pupils are frightened of him. </a:t>
            </a:r>
            <a:endParaRPr lang="en-GB" b="1" dirty="0">
              <a:solidFill>
                <a:schemeClr val="accent1"/>
              </a:solidFill>
            </a:endParaRPr>
          </a:p>
          <a:p>
            <a:pPr>
              <a:buFont typeface="Wingdings" panose="05000000000000000000" pitchFamily="2" charset="2"/>
              <a:buChar char="§"/>
            </a:pPr>
            <a:r>
              <a:rPr lang="en-GB" dirty="0"/>
              <a:t>I must put my glasses on; otherwise, I won’t be able to see very well. </a:t>
            </a:r>
            <a:r>
              <a:rPr lang="en-GB" b="1" dirty="0">
                <a:solidFill>
                  <a:schemeClr val="accent1"/>
                </a:solidFill>
              </a:rPr>
              <a:t>(unless) </a:t>
            </a:r>
          </a:p>
          <a:p>
            <a:pPr marL="0" indent="0">
              <a:buNone/>
            </a:pPr>
            <a:r>
              <a:rPr lang="en-GB" dirty="0"/>
              <a:t>	</a:t>
            </a:r>
            <a:r>
              <a:rPr lang="en-GB" dirty="0">
                <a:solidFill>
                  <a:schemeClr val="accent1"/>
                </a:solidFill>
              </a:rPr>
              <a:t>Unless </a:t>
            </a:r>
            <a:r>
              <a:rPr lang="en-GB" dirty="0"/>
              <a:t>I put my glasses on,  I won’t be able to see very well. </a:t>
            </a:r>
            <a:endParaRPr lang="en-GB" b="1" dirty="0">
              <a:solidFill>
                <a:schemeClr val="accent1"/>
              </a:solidFill>
            </a:endParaRPr>
          </a:p>
          <a:p>
            <a:pPr>
              <a:buFont typeface="Wingdings" panose="05000000000000000000" pitchFamily="2" charset="2"/>
              <a:buChar char="§"/>
            </a:pPr>
            <a:r>
              <a:rPr lang="en-GB" dirty="0"/>
              <a:t>The sea was very rough. Nobody was seasick. </a:t>
            </a:r>
            <a:r>
              <a:rPr lang="en-GB" b="1" dirty="0">
                <a:solidFill>
                  <a:schemeClr val="accent1"/>
                </a:solidFill>
              </a:rPr>
              <a:t>( in spite of )</a:t>
            </a:r>
          </a:p>
          <a:p>
            <a:pPr marL="0" indent="0">
              <a:buNone/>
            </a:pPr>
            <a:r>
              <a:rPr lang="en-GB" dirty="0"/>
              <a:t>	</a:t>
            </a:r>
            <a:r>
              <a:rPr lang="en-GB" dirty="0">
                <a:solidFill>
                  <a:schemeClr val="accent1"/>
                </a:solidFill>
              </a:rPr>
              <a:t>In spite of the sea being </a:t>
            </a:r>
            <a:r>
              <a:rPr lang="en-GB" dirty="0"/>
              <a:t>very rough, nobody was seasick. </a:t>
            </a:r>
          </a:p>
          <a:p>
            <a:pPr marL="0" indent="0">
              <a:buNone/>
            </a:pPr>
            <a:r>
              <a:rPr lang="en-GB" b="1" dirty="0">
                <a:solidFill>
                  <a:schemeClr val="accent1"/>
                </a:solidFill>
              </a:rPr>
              <a:t>	</a:t>
            </a:r>
            <a:r>
              <a:rPr lang="en-GB" dirty="0">
                <a:solidFill>
                  <a:schemeClr val="tx1"/>
                </a:solidFill>
              </a:rPr>
              <a:t>Nobody was seasick, </a:t>
            </a:r>
            <a:r>
              <a:rPr lang="en-GB" dirty="0">
                <a:solidFill>
                  <a:schemeClr val="accent1"/>
                </a:solidFill>
              </a:rPr>
              <a:t>in spite of the rough sea</a:t>
            </a:r>
            <a:r>
              <a:rPr lang="en-GB" dirty="0">
                <a:solidFill>
                  <a:schemeClr val="tx1"/>
                </a:solidFill>
              </a:rPr>
              <a:t>. / </a:t>
            </a:r>
            <a:r>
              <a:rPr lang="en-GB" dirty="0">
                <a:solidFill>
                  <a:schemeClr val="accent1"/>
                </a:solidFill>
              </a:rPr>
              <a:t>In spite of the fact that </a:t>
            </a:r>
            <a:r>
              <a:rPr lang="en-GB" dirty="0">
                <a:solidFill>
                  <a:schemeClr val="tx1"/>
                </a:solidFill>
              </a:rPr>
              <a:t>the sea was rough….</a:t>
            </a:r>
          </a:p>
        </p:txBody>
      </p:sp>
      <p:sp>
        <p:nvSpPr>
          <p:cNvPr id="4" name="Marcador de texto 3">
            <a:extLst>
              <a:ext uri="{FF2B5EF4-FFF2-40B4-BE49-F238E27FC236}">
                <a16:creationId xmlns:a16="http://schemas.microsoft.com/office/drawing/2014/main" id="{8717BF27-12A8-4C2F-BC44-583E5339068D}"/>
              </a:ext>
            </a:extLst>
          </p:cNvPr>
          <p:cNvSpPr>
            <a:spLocks noGrp="1"/>
          </p:cNvSpPr>
          <p:nvPr>
            <p:ph type="body" sz="half" idx="2"/>
          </p:nvPr>
        </p:nvSpPr>
        <p:spPr>
          <a:xfrm>
            <a:off x="5740823" y="5645020"/>
            <a:ext cx="5869987" cy="895738"/>
          </a:xfrm>
        </p:spPr>
        <p:txBody>
          <a:bodyPr/>
          <a:lstStyle/>
          <a:p>
            <a:endParaRPr lang="en-GB" dirty="0"/>
          </a:p>
        </p:txBody>
      </p:sp>
    </p:spTree>
    <p:extLst>
      <p:ext uri="{BB962C8B-B14F-4D97-AF65-F5344CB8AC3E}">
        <p14:creationId xmlns:p14="http://schemas.microsoft.com/office/powerpoint/2010/main" val="2349719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1000"/>
                                        <p:tgtEl>
                                          <p:spTgt spid="3">
                                            <p:txEl>
                                              <p:pRg st="9" end="9"/>
                                            </p:txEl>
                                          </p:spTgt>
                                        </p:tgtEl>
                                      </p:cBhvr>
                                    </p:animEffect>
                                    <p:anim calcmode="lin" valueType="num">
                                      <p:cBhvr>
                                        <p:cTn id="2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animEffect transition="in" filter="fade">
                                      <p:cBhvr>
                                        <p:cTn id="35" dur="1000"/>
                                        <p:tgtEl>
                                          <p:spTgt spid="3">
                                            <p:txEl>
                                              <p:pRg st="11" end="11"/>
                                            </p:txEl>
                                          </p:spTgt>
                                        </p:tgtEl>
                                      </p:cBhvr>
                                    </p:animEffect>
                                    <p:anim calcmode="lin" valueType="num">
                                      <p:cBhvr>
                                        <p:cTn id="36"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1" end="11"/>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3">
                                            <p:txEl>
                                              <p:pRg st="12" end="12"/>
                                            </p:txEl>
                                          </p:spTgt>
                                        </p:tgtEl>
                                        <p:attrNameLst>
                                          <p:attrName>style.visibility</p:attrName>
                                        </p:attrNameLst>
                                      </p:cBhvr>
                                      <p:to>
                                        <p:strVal val="visible"/>
                                      </p:to>
                                    </p:set>
                                    <p:animEffect transition="in" filter="fade">
                                      <p:cBhvr>
                                        <p:cTn id="40" dur="1000"/>
                                        <p:tgtEl>
                                          <p:spTgt spid="3">
                                            <p:txEl>
                                              <p:pRg st="12" end="12"/>
                                            </p:txEl>
                                          </p:spTgt>
                                        </p:tgtEl>
                                      </p:cBhvr>
                                    </p:animEffect>
                                    <p:anim calcmode="lin" valueType="num">
                                      <p:cBhvr>
                                        <p:cTn id="41"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A493C0-C2E4-494B-BDE7-1C23D50FA8B5}"/>
              </a:ext>
            </a:extLst>
          </p:cNvPr>
          <p:cNvSpPr>
            <a:spLocks noGrp="1"/>
          </p:cNvSpPr>
          <p:nvPr>
            <p:ph type="title"/>
          </p:nvPr>
        </p:nvSpPr>
        <p:spPr>
          <a:xfrm>
            <a:off x="581192" y="5645020"/>
            <a:ext cx="11029618" cy="895738"/>
          </a:xfrm>
          <a:solidFill>
            <a:schemeClr val="accent1"/>
          </a:solidFill>
        </p:spPr>
        <p:txBody>
          <a:bodyPr/>
          <a:lstStyle/>
          <a:p>
            <a:r>
              <a:rPr lang="es-ES" b="1" dirty="0" err="1">
                <a:solidFill>
                  <a:schemeClr val="bg1"/>
                </a:solidFill>
              </a:rPr>
              <a:t>Connectors</a:t>
            </a:r>
            <a:r>
              <a:rPr lang="es-ES" b="1" dirty="0">
                <a:solidFill>
                  <a:schemeClr val="bg1"/>
                </a:solidFill>
              </a:rPr>
              <a:t> </a:t>
            </a:r>
            <a:r>
              <a:rPr lang="es-ES" b="1" dirty="0" err="1">
                <a:solidFill>
                  <a:schemeClr val="bg1"/>
                </a:solidFill>
              </a:rPr>
              <a:t>practice</a:t>
            </a:r>
            <a:endParaRPr lang="en-GB" b="1" dirty="0">
              <a:solidFill>
                <a:schemeClr val="bg1"/>
              </a:solidFill>
            </a:endParaRPr>
          </a:p>
        </p:txBody>
      </p:sp>
      <p:sp>
        <p:nvSpPr>
          <p:cNvPr id="3" name="Marcador de contenido 2">
            <a:extLst>
              <a:ext uri="{FF2B5EF4-FFF2-40B4-BE49-F238E27FC236}">
                <a16:creationId xmlns:a16="http://schemas.microsoft.com/office/drawing/2014/main" id="{C7910910-D967-4741-A2B9-59BF2532CEF4}"/>
              </a:ext>
            </a:extLst>
          </p:cNvPr>
          <p:cNvSpPr>
            <a:spLocks noGrp="1"/>
          </p:cNvSpPr>
          <p:nvPr>
            <p:ph idx="1"/>
          </p:nvPr>
        </p:nvSpPr>
        <p:spPr>
          <a:xfrm>
            <a:off x="447816" y="317242"/>
            <a:ext cx="11292840" cy="5327778"/>
          </a:xfrm>
        </p:spPr>
        <p:txBody>
          <a:bodyPr>
            <a:normAutofit lnSpcReduction="10000"/>
          </a:bodyPr>
          <a:lstStyle/>
          <a:p>
            <a:pPr marL="0" indent="0" algn="ctr">
              <a:buNone/>
            </a:pPr>
            <a:r>
              <a:rPr lang="en-GB" sz="2400" b="1" dirty="0">
                <a:solidFill>
                  <a:schemeClr val="accent1"/>
                </a:solidFill>
              </a:rPr>
              <a:t>LINKING WORDS</a:t>
            </a:r>
          </a:p>
          <a:p>
            <a:pPr marL="0" indent="0">
              <a:buNone/>
            </a:pPr>
            <a:r>
              <a:rPr lang="en-GB" sz="2400" b="1" dirty="0"/>
              <a:t> Join the following pair of sentences using the words given:</a:t>
            </a:r>
            <a:endParaRPr lang="en-GB" dirty="0"/>
          </a:p>
          <a:p>
            <a:pPr>
              <a:buFont typeface="Wingdings" panose="05000000000000000000" pitchFamily="2" charset="2"/>
              <a:buChar char="§"/>
            </a:pPr>
            <a:r>
              <a:rPr lang="en-GB" dirty="0"/>
              <a:t>We haven’t seen him.  We haven’t heard from him for over a year.  </a:t>
            </a:r>
            <a:r>
              <a:rPr lang="en-GB" b="1" dirty="0">
                <a:solidFill>
                  <a:schemeClr val="accent1"/>
                </a:solidFill>
              </a:rPr>
              <a:t>(neither … nor)</a:t>
            </a:r>
          </a:p>
          <a:p>
            <a:pPr marL="0" indent="0">
              <a:buNone/>
            </a:pPr>
            <a:r>
              <a:rPr lang="en-GB" dirty="0"/>
              <a:t>	</a:t>
            </a:r>
            <a:r>
              <a:rPr lang="en-GB" dirty="0">
                <a:solidFill>
                  <a:schemeClr val="accent1"/>
                </a:solidFill>
              </a:rPr>
              <a:t>Neither have we seen him, nor heard </a:t>
            </a:r>
            <a:r>
              <a:rPr lang="en-GB" dirty="0"/>
              <a:t>from him for over a year. </a:t>
            </a:r>
          </a:p>
          <a:p>
            <a:pPr>
              <a:buFont typeface="Wingdings" panose="05000000000000000000" pitchFamily="2" charset="2"/>
              <a:buChar char="§"/>
            </a:pPr>
            <a:r>
              <a:rPr lang="en-GB" dirty="0"/>
              <a:t>I got to the cinema early. I wanted to have a good seat. </a:t>
            </a:r>
            <a:r>
              <a:rPr lang="en-GB" b="1" dirty="0">
                <a:solidFill>
                  <a:schemeClr val="accent1"/>
                </a:solidFill>
              </a:rPr>
              <a:t>(so as to)</a:t>
            </a:r>
          </a:p>
          <a:p>
            <a:pPr marL="0" indent="0">
              <a:buNone/>
            </a:pPr>
            <a:r>
              <a:rPr lang="en-GB" dirty="0"/>
              <a:t>	I got to the cinema early </a:t>
            </a:r>
            <a:r>
              <a:rPr lang="en-GB" dirty="0">
                <a:solidFill>
                  <a:schemeClr val="accent1"/>
                </a:solidFill>
              </a:rPr>
              <a:t>so as to have </a:t>
            </a:r>
            <a:r>
              <a:rPr lang="en-GB" dirty="0"/>
              <a:t>a good seat. </a:t>
            </a:r>
          </a:p>
          <a:p>
            <a:pPr>
              <a:buFont typeface="Wingdings" panose="05000000000000000000" pitchFamily="2" charset="2"/>
              <a:buChar char="§"/>
            </a:pPr>
            <a:r>
              <a:rPr lang="en-GB" dirty="0"/>
              <a:t>She didn’t go to meet her father at the airport. She waited for him at home. </a:t>
            </a:r>
            <a:r>
              <a:rPr lang="en-GB" b="1" dirty="0">
                <a:solidFill>
                  <a:schemeClr val="accent1"/>
                </a:solidFill>
              </a:rPr>
              <a:t>(instead of)</a:t>
            </a:r>
          </a:p>
          <a:p>
            <a:pPr marL="0" indent="0">
              <a:buNone/>
            </a:pPr>
            <a:r>
              <a:rPr lang="en-GB" dirty="0"/>
              <a:t>	</a:t>
            </a:r>
            <a:r>
              <a:rPr lang="en-GB" dirty="0">
                <a:solidFill>
                  <a:schemeClr val="accent1"/>
                </a:solidFill>
              </a:rPr>
              <a:t>Instead of going </a:t>
            </a:r>
            <a:r>
              <a:rPr lang="en-GB" dirty="0"/>
              <a:t>to meet her father at the airport, she waited for him at home. </a:t>
            </a:r>
            <a:endParaRPr lang="en-GB" b="1" dirty="0">
              <a:solidFill>
                <a:schemeClr val="accent1"/>
              </a:solidFill>
            </a:endParaRPr>
          </a:p>
          <a:p>
            <a:pPr>
              <a:buFont typeface="Wingdings" panose="05000000000000000000" pitchFamily="2" charset="2"/>
              <a:buChar char="§"/>
            </a:pPr>
            <a:r>
              <a:rPr lang="en-GB" dirty="0"/>
              <a:t>He drove from London to Manchester. He didn’t stop for a rest. </a:t>
            </a:r>
            <a:r>
              <a:rPr lang="en-GB" b="1" dirty="0">
                <a:solidFill>
                  <a:schemeClr val="accent1"/>
                </a:solidFill>
              </a:rPr>
              <a:t>(without) </a:t>
            </a:r>
          </a:p>
          <a:p>
            <a:pPr marL="0" indent="0">
              <a:buNone/>
            </a:pPr>
            <a:r>
              <a:rPr lang="en-GB" dirty="0"/>
              <a:t>	He drove from London to Manchester </a:t>
            </a:r>
            <a:r>
              <a:rPr lang="en-GB" dirty="0">
                <a:solidFill>
                  <a:schemeClr val="accent1"/>
                </a:solidFill>
              </a:rPr>
              <a:t>without stopping </a:t>
            </a:r>
            <a:r>
              <a:rPr lang="en-GB" dirty="0"/>
              <a:t>for a rest. </a:t>
            </a:r>
            <a:endParaRPr lang="en-GB" b="1" dirty="0">
              <a:solidFill>
                <a:schemeClr val="accent1"/>
              </a:solidFill>
            </a:endParaRPr>
          </a:p>
          <a:p>
            <a:pPr>
              <a:buFont typeface="Wingdings" panose="05000000000000000000" pitchFamily="2" charset="2"/>
              <a:buChar char="§"/>
            </a:pPr>
            <a:r>
              <a:rPr lang="en-GB" dirty="0"/>
              <a:t>The dessert was very tasty. We asked for a second helping. </a:t>
            </a:r>
            <a:r>
              <a:rPr lang="en-GB" b="1" dirty="0">
                <a:solidFill>
                  <a:schemeClr val="accent1"/>
                </a:solidFill>
              </a:rPr>
              <a:t>(so …that)</a:t>
            </a:r>
          </a:p>
          <a:p>
            <a:pPr marL="0" indent="0">
              <a:buNone/>
            </a:pPr>
            <a:r>
              <a:rPr lang="en-GB" dirty="0"/>
              <a:t>	The dessert was </a:t>
            </a:r>
            <a:r>
              <a:rPr lang="en-GB" dirty="0">
                <a:solidFill>
                  <a:schemeClr val="accent1"/>
                </a:solidFill>
              </a:rPr>
              <a:t>so tasty that </a:t>
            </a:r>
            <a:r>
              <a:rPr lang="en-GB" dirty="0"/>
              <a:t>we asked for a second helping.  </a:t>
            </a:r>
          </a:p>
        </p:txBody>
      </p:sp>
      <p:sp>
        <p:nvSpPr>
          <p:cNvPr id="4" name="Marcador de texto 3">
            <a:extLst>
              <a:ext uri="{FF2B5EF4-FFF2-40B4-BE49-F238E27FC236}">
                <a16:creationId xmlns:a16="http://schemas.microsoft.com/office/drawing/2014/main" id="{8717BF27-12A8-4C2F-BC44-583E5339068D}"/>
              </a:ext>
            </a:extLst>
          </p:cNvPr>
          <p:cNvSpPr>
            <a:spLocks noGrp="1"/>
          </p:cNvSpPr>
          <p:nvPr>
            <p:ph type="body" sz="half" idx="2"/>
          </p:nvPr>
        </p:nvSpPr>
        <p:spPr>
          <a:xfrm>
            <a:off x="5740823" y="5645020"/>
            <a:ext cx="5869987" cy="895738"/>
          </a:xfrm>
        </p:spPr>
        <p:txBody>
          <a:bodyPr/>
          <a:lstStyle/>
          <a:p>
            <a:endParaRPr lang="en-GB" dirty="0"/>
          </a:p>
        </p:txBody>
      </p:sp>
    </p:spTree>
    <p:extLst>
      <p:ext uri="{BB962C8B-B14F-4D97-AF65-F5344CB8AC3E}">
        <p14:creationId xmlns:p14="http://schemas.microsoft.com/office/powerpoint/2010/main" val="3621420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1000"/>
                                        <p:tgtEl>
                                          <p:spTgt spid="3">
                                            <p:txEl>
                                              <p:pRg st="9" end="9"/>
                                            </p:txEl>
                                          </p:spTgt>
                                        </p:tgtEl>
                                      </p:cBhvr>
                                    </p:animEffect>
                                    <p:anim calcmode="lin" valueType="num">
                                      <p:cBhvr>
                                        <p:cTn id="2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animEffect transition="in" filter="fade">
                                      <p:cBhvr>
                                        <p:cTn id="35" dur="1000"/>
                                        <p:tgtEl>
                                          <p:spTgt spid="3">
                                            <p:txEl>
                                              <p:pRg st="11" end="11"/>
                                            </p:txEl>
                                          </p:spTgt>
                                        </p:tgtEl>
                                      </p:cBhvr>
                                    </p:animEffect>
                                    <p:anim calcmode="lin" valueType="num">
                                      <p:cBhvr>
                                        <p:cTn id="36"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A493C0-C2E4-494B-BDE7-1C23D50FA8B5}"/>
              </a:ext>
            </a:extLst>
          </p:cNvPr>
          <p:cNvSpPr>
            <a:spLocks noGrp="1"/>
          </p:cNvSpPr>
          <p:nvPr>
            <p:ph type="title"/>
          </p:nvPr>
        </p:nvSpPr>
        <p:spPr>
          <a:xfrm>
            <a:off x="581192" y="5645020"/>
            <a:ext cx="11029618" cy="895738"/>
          </a:xfrm>
          <a:solidFill>
            <a:schemeClr val="accent1"/>
          </a:solidFill>
        </p:spPr>
        <p:txBody>
          <a:bodyPr/>
          <a:lstStyle/>
          <a:p>
            <a:r>
              <a:rPr lang="es-ES" b="1" dirty="0" err="1">
                <a:solidFill>
                  <a:schemeClr val="bg1"/>
                </a:solidFill>
              </a:rPr>
              <a:t>Connectors</a:t>
            </a:r>
            <a:r>
              <a:rPr lang="es-ES" b="1" dirty="0">
                <a:solidFill>
                  <a:schemeClr val="bg1"/>
                </a:solidFill>
              </a:rPr>
              <a:t> </a:t>
            </a:r>
            <a:r>
              <a:rPr lang="es-ES" b="1" dirty="0" err="1">
                <a:solidFill>
                  <a:schemeClr val="bg1"/>
                </a:solidFill>
              </a:rPr>
              <a:t>practice</a:t>
            </a:r>
            <a:endParaRPr lang="en-GB" b="1" dirty="0">
              <a:solidFill>
                <a:schemeClr val="bg1"/>
              </a:solidFill>
            </a:endParaRPr>
          </a:p>
        </p:txBody>
      </p:sp>
      <p:sp>
        <p:nvSpPr>
          <p:cNvPr id="3" name="Marcador de contenido 2">
            <a:extLst>
              <a:ext uri="{FF2B5EF4-FFF2-40B4-BE49-F238E27FC236}">
                <a16:creationId xmlns:a16="http://schemas.microsoft.com/office/drawing/2014/main" id="{C7910910-D967-4741-A2B9-59BF2532CEF4}"/>
              </a:ext>
            </a:extLst>
          </p:cNvPr>
          <p:cNvSpPr>
            <a:spLocks noGrp="1"/>
          </p:cNvSpPr>
          <p:nvPr>
            <p:ph idx="1"/>
          </p:nvPr>
        </p:nvSpPr>
        <p:spPr>
          <a:xfrm>
            <a:off x="447816" y="317242"/>
            <a:ext cx="11292840" cy="5327778"/>
          </a:xfrm>
        </p:spPr>
        <p:txBody>
          <a:bodyPr>
            <a:normAutofit fontScale="92500" lnSpcReduction="10000"/>
          </a:bodyPr>
          <a:lstStyle/>
          <a:p>
            <a:pPr marL="0" indent="0" algn="ctr">
              <a:buNone/>
            </a:pPr>
            <a:r>
              <a:rPr lang="en-GB" sz="2400" b="1" dirty="0">
                <a:solidFill>
                  <a:schemeClr val="accent1"/>
                </a:solidFill>
              </a:rPr>
              <a:t>LINKING WORDS</a:t>
            </a:r>
          </a:p>
          <a:p>
            <a:pPr marL="0" indent="0">
              <a:buNone/>
            </a:pPr>
            <a:r>
              <a:rPr lang="en-GB" sz="2400" b="1" dirty="0"/>
              <a:t> Join the following pair of sentences using the words given:</a:t>
            </a:r>
            <a:endParaRPr lang="en-GB" dirty="0"/>
          </a:p>
          <a:p>
            <a:pPr>
              <a:buFont typeface="Wingdings" panose="05000000000000000000" pitchFamily="2" charset="2"/>
              <a:buChar char="§"/>
            </a:pPr>
            <a:r>
              <a:rPr lang="en-GB" dirty="0"/>
              <a:t>Road conditions were extremely bad. There were no accidents. </a:t>
            </a:r>
            <a:r>
              <a:rPr lang="en-GB" b="1" dirty="0">
                <a:solidFill>
                  <a:schemeClr val="accent1"/>
                </a:solidFill>
              </a:rPr>
              <a:t>(in spite of)</a:t>
            </a:r>
          </a:p>
          <a:p>
            <a:pPr marL="0" indent="0">
              <a:buNone/>
            </a:pPr>
            <a:r>
              <a:rPr lang="en-GB" dirty="0"/>
              <a:t>	</a:t>
            </a:r>
            <a:r>
              <a:rPr lang="en-GB" dirty="0">
                <a:solidFill>
                  <a:schemeClr val="accent1"/>
                </a:solidFill>
              </a:rPr>
              <a:t>In spite of road conditions being </a:t>
            </a:r>
            <a:r>
              <a:rPr lang="en-GB" dirty="0"/>
              <a:t>extremely bad, there were no accidents. </a:t>
            </a:r>
          </a:p>
          <a:p>
            <a:pPr marL="0" indent="0">
              <a:buNone/>
            </a:pPr>
            <a:r>
              <a:rPr lang="en-GB" dirty="0"/>
              <a:t> 	</a:t>
            </a:r>
            <a:r>
              <a:rPr lang="en-GB" dirty="0">
                <a:solidFill>
                  <a:schemeClr val="accent1"/>
                </a:solidFill>
              </a:rPr>
              <a:t>In spite of the extremely bad road conditions</a:t>
            </a:r>
            <a:r>
              <a:rPr lang="en-GB" dirty="0"/>
              <a:t>, there were no accidents</a:t>
            </a:r>
          </a:p>
          <a:p>
            <a:pPr>
              <a:buFont typeface="Wingdings" panose="05000000000000000000" pitchFamily="2" charset="2"/>
              <a:buChar char="§"/>
            </a:pPr>
            <a:r>
              <a:rPr lang="en-GB" dirty="0"/>
              <a:t>I can’t afford a holiday this year. I’ve got very little money. </a:t>
            </a:r>
            <a:r>
              <a:rPr lang="en-GB" b="1" dirty="0">
                <a:solidFill>
                  <a:schemeClr val="accent1"/>
                </a:solidFill>
              </a:rPr>
              <a:t>(as)</a:t>
            </a:r>
          </a:p>
          <a:p>
            <a:pPr marL="0" indent="0">
              <a:buNone/>
            </a:pPr>
            <a:r>
              <a:rPr lang="en-GB" dirty="0"/>
              <a:t>	 </a:t>
            </a:r>
            <a:r>
              <a:rPr lang="en-GB" dirty="0">
                <a:solidFill>
                  <a:schemeClr val="accent1"/>
                </a:solidFill>
              </a:rPr>
              <a:t>As I’ve </a:t>
            </a:r>
            <a:r>
              <a:rPr lang="en-GB" dirty="0"/>
              <a:t>got very little money,  I can’t afford a holiday this year</a:t>
            </a:r>
          </a:p>
          <a:p>
            <a:pPr>
              <a:buFont typeface="Wingdings" panose="05000000000000000000" pitchFamily="2" charset="2"/>
              <a:buChar char="§"/>
            </a:pPr>
            <a:r>
              <a:rPr lang="en-GB" dirty="0"/>
              <a:t>They didn’t want to be seen. They hid behind the bushes. </a:t>
            </a:r>
            <a:r>
              <a:rPr lang="en-GB" b="1" dirty="0">
                <a:solidFill>
                  <a:schemeClr val="accent1"/>
                </a:solidFill>
              </a:rPr>
              <a:t>(so as not)</a:t>
            </a:r>
          </a:p>
          <a:p>
            <a:pPr marL="0" indent="0">
              <a:buNone/>
            </a:pPr>
            <a:r>
              <a:rPr lang="en-GB" dirty="0"/>
              <a:t>	They hid behind the bushes </a:t>
            </a:r>
            <a:r>
              <a:rPr lang="en-GB" dirty="0">
                <a:solidFill>
                  <a:schemeClr val="accent1"/>
                </a:solidFill>
              </a:rPr>
              <a:t>so as not to </a:t>
            </a:r>
            <a:r>
              <a:rPr lang="en-GB" dirty="0"/>
              <a:t>be seen. </a:t>
            </a:r>
            <a:endParaRPr lang="en-GB" b="1" dirty="0">
              <a:solidFill>
                <a:schemeClr val="accent1"/>
              </a:solidFill>
            </a:endParaRPr>
          </a:p>
          <a:p>
            <a:pPr>
              <a:buFont typeface="Wingdings" panose="05000000000000000000" pitchFamily="2" charset="2"/>
              <a:buChar char="§"/>
            </a:pPr>
            <a:r>
              <a:rPr lang="en-GB" dirty="0"/>
              <a:t>She sorted out her clothes. She realized that she needed some new ones. </a:t>
            </a:r>
            <a:r>
              <a:rPr lang="en-GB" b="1" dirty="0">
                <a:solidFill>
                  <a:schemeClr val="accent1"/>
                </a:solidFill>
              </a:rPr>
              <a:t>(while)  </a:t>
            </a:r>
          </a:p>
          <a:p>
            <a:pPr marL="0" indent="0">
              <a:buNone/>
            </a:pPr>
            <a:r>
              <a:rPr lang="en-GB" dirty="0"/>
              <a:t>	</a:t>
            </a:r>
            <a:r>
              <a:rPr lang="en-GB" dirty="0">
                <a:solidFill>
                  <a:schemeClr val="accent1"/>
                </a:solidFill>
              </a:rPr>
              <a:t>While she was sorting out </a:t>
            </a:r>
            <a:r>
              <a:rPr lang="en-GB" dirty="0"/>
              <a:t>her clothes, she realized that she needed some new ones. </a:t>
            </a:r>
            <a:endParaRPr lang="en-GB" b="1" dirty="0">
              <a:solidFill>
                <a:schemeClr val="accent1"/>
              </a:solidFill>
            </a:endParaRPr>
          </a:p>
          <a:p>
            <a:pPr>
              <a:buFont typeface="Wingdings" panose="05000000000000000000" pitchFamily="2" charset="2"/>
              <a:buChar char="§"/>
            </a:pPr>
            <a:r>
              <a:rPr lang="en-GB" dirty="0"/>
              <a:t>She didn’t finish her essay. She watched a film on television. </a:t>
            </a:r>
            <a:r>
              <a:rPr lang="en-GB" b="1" dirty="0">
                <a:solidFill>
                  <a:schemeClr val="accent1"/>
                </a:solidFill>
              </a:rPr>
              <a:t>(instead of)</a:t>
            </a:r>
          </a:p>
          <a:p>
            <a:pPr marL="0" indent="0">
              <a:buNone/>
            </a:pPr>
            <a:r>
              <a:rPr lang="en-GB" dirty="0"/>
              <a:t>	</a:t>
            </a:r>
            <a:r>
              <a:rPr lang="en-GB" dirty="0">
                <a:solidFill>
                  <a:schemeClr val="accent1"/>
                </a:solidFill>
              </a:rPr>
              <a:t>Instead of finishing </a:t>
            </a:r>
            <a:r>
              <a:rPr lang="en-GB" dirty="0"/>
              <a:t>her essay, she watched a film on television.</a:t>
            </a:r>
          </a:p>
        </p:txBody>
      </p:sp>
      <p:sp>
        <p:nvSpPr>
          <p:cNvPr id="4" name="Marcador de texto 3">
            <a:extLst>
              <a:ext uri="{FF2B5EF4-FFF2-40B4-BE49-F238E27FC236}">
                <a16:creationId xmlns:a16="http://schemas.microsoft.com/office/drawing/2014/main" id="{8717BF27-12A8-4C2F-BC44-583E5339068D}"/>
              </a:ext>
            </a:extLst>
          </p:cNvPr>
          <p:cNvSpPr>
            <a:spLocks noGrp="1"/>
          </p:cNvSpPr>
          <p:nvPr>
            <p:ph type="body" sz="half" idx="2"/>
          </p:nvPr>
        </p:nvSpPr>
        <p:spPr>
          <a:xfrm>
            <a:off x="5740823" y="5645020"/>
            <a:ext cx="5869987" cy="895738"/>
          </a:xfrm>
        </p:spPr>
        <p:txBody>
          <a:bodyPr/>
          <a:lstStyle/>
          <a:p>
            <a:endParaRPr lang="en-GB" dirty="0"/>
          </a:p>
        </p:txBody>
      </p:sp>
    </p:spTree>
    <p:extLst>
      <p:ext uri="{BB962C8B-B14F-4D97-AF65-F5344CB8AC3E}">
        <p14:creationId xmlns:p14="http://schemas.microsoft.com/office/powerpoint/2010/main" val="452439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 calcmode="lin" valueType="num">
                                      <p:cBhvr additive="base">
                                        <p:cTn id="1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 calcmode="lin" valueType="num">
                                      <p:cBhvr additive="base">
                                        <p:cTn id="2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anim calcmode="lin" valueType="num">
                                      <p:cBhvr additive="base">
                                        <p:cTn id="2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anim calcmode="lin" valueType="num">
                                      <p:cBhvr additive="base">
                                        <p:cTn id="3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A493C0-C2E4-494B-BDE7-1C23D50FA8B5}"/>
              </a:ext>
            </a:extLst>
          </p:cNvPr>
          <p:cNvSpPr>
            <a:spLocks noGrp="1"/>
          </p:cNvSpPr>
          <p:nvPr>
            <p:ph type="title"/>
          </p:nvPr>
        </p:nvSpPr>
        <p:spPr>
          <a:xfrm>
            <a:off x="581192" y="5645020"/>
            <a:ext cx="11029618" cy="895738"/>
          </a:xfrm>
          <a:solidFill>
            <a:schemeClr val="accent1"/>
          </a:solidFill>
        </p:spPr>
        <p:txBody>
          <a:bodyPr/>
          <a:lstStyle/>
          <a:p>
            <a:r>
              <a:rPr lang="es-ES" b="1" dirty="0" err="1">
                <a:solidFill>
                  <a:schemeClr val="bg1"/>
                </a:solidFill>
              </a:rPr>
              <a:t>Connectors</a:t>
            </a:r>
            <a:r>
              <a:rPr lang="es-ES" b="1" dirty="0">
                <a:solidFill>
                  <a:schemeClr val="bg1"/>
                </a:solidFill>
              </a:rPr>
              <a:t> </a:t>
            </a:r>
            <a:r>
              <a:rPr lang="es-ES" b="1" dirty="0" err="1">
                <a:solidFill>
                  <a:schemeClr val="bg1"/>
                </a:solidFill>
              </a:rPr>
              <a:t>practice</a:t>
            </a:r>
            <a:endParaRPr lang="en-GB" b="1" dirty="0">
              <a:solidFill>
                <a:schemeClr val="bg1"/>
              </a:solidFill>
            </a:endParaRPr>
          </a:p>
        </p:txBody>
      </p:sp>
      <p:sp>
        <p:nvSpPr>
          <p:cNvPr id="3" name="Marcador de contenido 2">
            <a:extLst>
              <a:ext uri="{FF2B5EF4-FFF2-40B4-BE49-F238E27FC236}">
                <a16:creationId xmlns:a16="http://schemas.microsoft.com/office/drawing/2014/main" id="{C7910910-D967-4741-A2B9-59BF2532CEF4}"/>
              </a:ext>
            </a:extLst>
          </p:cNvPr>
          <p:cNvSpPr>
            <a:spLocks noGrp="1"/>
          </p:cNvSpPr>
          <p:nvPr>
            <p:ph idx="1"/>
          </p:nvPr>
        </p:nvSpPr>
        <p:spPr>
          <a:xfrm>
            <a:off x="447816" y="317242"/>
            <a:ext cx="11292840" cy="5327778"/>
          </a:xfrm>
        </p:spPr>
        <p:txBody>
          <a:bodyPr>
            <a:normAutofit lnSpcReduction="10000"/>
          </a:bodyPr>
          <a:lstStyle/>
          <a:p>
            <a:pPr marL="0" indent="0" algn="ctr">
              <a:buNone/>
            </a:pPr>
            <a:r>
              <a:rPr lang="en-GB" sz="2400" b="1" dirty="0">
                <a:solidFill>
                  <a:schemeClr val="accent1"/>
                </a:solidFill>
              </a:rPr>
              <a:t>LINKING WORDS</a:t>
            </a:r>
          </a:p>
          <a:p>
            <a:pPr marL="0" indent="0">
              <a:buNone/>
            </a:pPr>
            <a:r>
              <a:rPr lang="en-GB" sz="2400" b="1" dirty="0"/>
              <a:t> Join the following pair of sentences using the words given:</a:t>
            </a:r>
            <a:endParaRPr lang="en-GB" dirty="0"/>
          </a:p>
          <a:p>
            <a:pPr>
              <a:buFont typeface="Wingdings" panose="05000000000000000000" pitchFamily="2" charset="2"/>
              <a:buChar char="§"/>
            </a:pPr>
            <a:r>
              <a:rPr lang="en-GB" dirty="0"/>
              <a:t>He stood on the chair. He wanted to reach the top shelf of the bookcase. </a:t>
            </a:r>
            <a:r>
              <a:rPr lang="en-GB" b="1" dirty="0">
                <a:solidFill>
                  <a:schemeClr val="accent1"/>
                </a:solidFill>
              </a:rPr>
              <a:t>(so that) </a:t>
            </a:r>
          </a:p>
          <a:p>
            <a:pPr marL="0" indent="0">
              <a:buNone/>
            </a:pPr>
            <a:r>
              <a:rPr lang="en-GB" dirty="0"/>
              <a:t>	He stood on the chair</a:t>
            </a:r>
            <a:r>
              <a:rPr lang="en-GB" dirty="0">
                <a:solidFill>
                  <a:schemeClr val="accent1"/>
                </a:solidFill>
              </a:rPr>
              <a:t>,  so that he could reach </a:t>
            </a:r>
            <a:r>
              <a:rPr lang="en-GB" dirty="0"/>
              <a:t>the top shelf of the bookcase.</a:t>
            </a:r>
          </a:p>
          <a:p>
            <a:pPr>
              <a:buFont typeface="Wingdings" panose="05000000000000000000" pitchFamily="2" charset="2"/>
              <a:buChar char="§"/>
            </a:pPr>
            <a:r>
              <a:rPr lang="en-GB" dirty="0"/>
              <a:t>He was seriously ill. He refused to see a doctor. </a:t>
            </a:r>
            <a:r>
              <a:rPr lang="en-GB" b="1" dirty="0">
                <a:solidFill>
                  <a:schemeClr val="accent1"/>
                </a:solidFill>
              </a:rPr>
              <a:t>(despite)</a:t>
            </a:r>
          </a:p>
          <a:p>
            <a:pPr marL="0" indent="0">
              <a:buNone/>
            </a:pPr>
            <a:r>
              <a:rPr lang="en-GB" dirty="0"/>
              <a:t>	 </a:t>
            </a:r>
            <a:r>
              <a:rPr lang="en-GB" dirty="0">
                <a:solidFill>
                  <a:schemeClr val="accent1"/>
                </a:solidFill>
              </a:rPr>
              <a:t>Despite being seriously ill</a:t>
            </a:r>
            <a:r>
              <a:rPr lang="en-GB" dirty="0"/>
              <a:t>, he refused to see a doctor. / </a:t>
            </a:r>
            <a:r>
              <a:rPr lang="en-GB" dirty="0">
                <a:solidFill>
                  <a:schemeClr val="accent1"/>
                </a:solidFill>
              </a:rPr>
              <a:t>Despite his serious illness</a:t>
            </a:r>
            <a:r>
              <a:rPr lang="en-GB" dirty="0"/>
              <a:t>….</a:t>
            </a:r>
          </a:p>
          <a:p>
            <a:pPr>
              <a:buFont typeface="Wingdings" panose="05000000000000000000" pitchFamily="2" charset="2"/>
              <a:buChar char="§"/>
            </a:pPr>
            <a:r>
              <a:rPr lang="en-GB" dirty="0"/>
              <a:t>They tied the thief up. They didn’t want him to escape. </a:t>
            </a:r>
            <a:r>
              <a:rPr lang="en-GB" b="1" dirty="0">
                <a:solidFill>
                  <a:schemeClr val="accent1"/>
                </a:solidFill>
              </a:rPr>
              <a:t>(so that)</a:t>
            </a:r>
          </a:p>
          <a:p>
            <a:pPr marL="0" indent="0">
              <a:buNone/>
            </a:pPr>
            <a:r>
              <a:rPr lang="en-GB" dirty="0"/>
              <a:t>	 They tied the thief up, </a:t>
            </a:r>
            <a:r>
              <a:rPr lang="en-GB" dirty="0">
                <a:solidFill>
                  <a:schemeClr val="accent1"/>
                </a:solidFill>
              </a:rPr>
              <a:t>so that he couldn’t escape</a:t>
            </a:r>
            <a:r>
              <a:rPr lang="en-GB" dirty="0"/>
              <a:t>.</a:t>
            </a:r>
            <a:endParaRPr lang="en-GB" b="1" dirty="0">
              <a:solidFill>
                <a:schemeClr val="accent1"/>
              </a:solidFill>
            </a:endParaRPr>
          </a:p>
          <a:p>
            <a:pPr>
              <a:buFont typeface="Wingdings" panose="05000000000000000000" pitchFamily="2" charset="2"/>
              <a:buChar char="§"/>
            </a:pPr>
            <a:r>
              <a:rPr lang="en-GB" dirty="0"/>
              <a:t>He hurried. He didn’t want to be late. </a:t>
            </a:r>
            <a:r>
              <a:rPr lang="en-GB" b="1" dirty="0">
                <a:solidFill>
                  <a:schemeClr val="accent1"/>
                </a:solidFill>
              </a:rPr>
              <a:t>(so as not) </a:t>
            </a:r>
          </a:p>
          <a:p>
            <a:pPr marL="0" indent="0">
              <a:buNone/>
            </a:pPr>
            <a:r>
              <a:rPr lang="en-GB" dirty="0"/>
              <a:t>	 He hurried </a:t>
            </a:r>
            <a:r>
              <a:rPr lang="en-GB" dirty="0">
                <a:solidFill>
                  <a:schemeClr val="accent1"/>
                </a:solidFill>
              </a:rPr>
              <a:t>so as not to be </a:t>
            </a:r>
            <a:r>
              <a:rPr lang="en-GB" dirty="0"/>
              <a:t>late.</a:t>
            </a:r>
            <a:endParaRPr lang="en-GB" b="1" dirty="0">
              <a:solidFill>
                <a:schemeClr val="accent1"/>
              </a:solidFill>
            </a:endParaRPr>
          </a:p>
          <a:p>
            <a:pPr>
              <a:buFont typeface="Wingdings" panose="05000000000000000000" pitchFamily="2" charset="2"/>
              <a:buChar char="§"/>
            </a:pPr>
            <a:r>
              <a:rPr lang="en-GB" dirty="0"/>
              <a:t>He bought six bars of chocolate. He wanted each child to have one. </a:t>
            </a:r>
            <a:r>
              <a:rPr lang="en-GB" b="1" dirty="0">
                <a:solidFill>
                  <a:schemeClr val="accent1"/>
                </a:solidFill>
              </a:rPr>
              <a:t>(in order that)</a:t>
            </a:r>
          </a:p>
          <a:p>
            <a:pPr marL="0" indent="0">
              <a:buNone/>
            </a:pPr>
            <a:r>
              <a:rPr lang="en-GB" dirty="0"/>
              <a:t>	 He bought six bars of chocolate </a:t>
            </a:r>
            <a:r>
              <a:rPr lang="en-GB" dirty="0">
                <a:solidFill>
                  <a:schemeClr val="accent1"/>
                </a:solidFill>
              </a:rPr>
              <a:t>in order to let each child have one.</a:t>
            </a:r>
          </a:p>
        </p:txBody>
      </p:sp>
      <p:sp>
        <p:nvSpPr>
          <p:cNvPr id="4" name="Marcador de texto 3">
            <a:extLst>
              <a:ext uri="{FF2B5EF4-FFF2-40B4-BE49-F238E27FC236}">
                <a16:creationId xmlns:a16="http://schemas.microsoft.com/office/drawing/2014/main" id="{8717BF27-12A8-4C2F-BC44-583E5339068D}"/>
              </a:ext>
            </a:extLst>
          </p:cNvPr>
          <p:cNvSpPr>
            <a:spLocks noGrp="1"/>
          </p:cNvSpPr>
          <p:nvPr>
            <p:ph type="body" sz="half" idx="2"/>
          </p:nvPr>
        </p:nvSpPr>
        <p:spPr>
          <a:xfrm>
            <a:off x="5740823" y="5645020"/>
            <a:ext cx="5869987" cy="895738"/>
          </a:xfrm>
        </p:spPr>
        <p:txBody>
          <a:bodyPr/>
          <a:lstStyle/>
          <a:p>
            <a:endParaRPr lang="en-GB" dirty="0"/>
          </a:p>
        </p:txBody>
      </p:sp>
    </p:spTree>
    <p:extLst>
      <p:ext uri="{BB962C8B-B14F-4D97-AF65-F5344CB8AC3E}">
        <p14:creationId xmlns:p14="http://schemas.microsoft.com/office/powerpoint/2010/main" val="2681263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1000"/>
                                        <p:tgtEl>
                                          <p:spTgt spid="3">
                                            <p:txEl>
                                              <p:pRg st="9" end="9"/>
                                            </p:txEl>
                                          </p:spTgt>
                                        </p:tgtEl>
                                      </p:cBhvr>
                                    </p:animEffect>
                                    <p:anim calcmode="lin" valueType="num">
                                      <p:cBhvr>
                                        <p:cTn id="2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animEffect transition="in" filter="fade">
                                      <p:cBhvr>
                                        <p:cTn id="35" dur="1000"/>
                                        <p:tgtEl>
                                          <p:spTgt spid="3">
                                            <p:txEl>
                                              <p:pRg st="11" end="11"/>
                                            </p:txEl>
                                          </p:spTgt>
                                        </p:tgtEl>
                                      </p:cBhvr>
                                    </p:animEffect>
                                    <p:anim calcmode="lin" valueType="num">
                                      <p:cBhvr>
                                        <p:cTn id="36"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ividendo">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docProps/app.xml><?xml version="1.0" encoding="utf-8"?>
<Properties xmlns="http://schemas.openxmlformats.org/officeDocument/2006/extended-properties" xmlns:vt="http://schemas.openxmlformats.org/officeDocument/2006/docPropsVTypes">
  <TotalTime>496</TotalTime>
  <Words>2827</Words>
  <Application>Microsoft Office PowerPoint</Application>
  <PresentationFormat>Panorámica</PresentationFormat>
  <Paragraphs>211</Paragraphs>
  <Slides>15</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vt:i4>
      </vt:variant>
    </vt:vector>
  </HeadingPairs>
  <TitlesOfParts>
    <vt:vector size="21" baseType="lpstr">
      <vt:lpstr>Arial</vt:lpstr>
      <vt:lpstr>Fira Sans</vt:lpstr>
      <vt:lpstr>Gill Sans MT</vt:lpstr>
      <vt:lpstr>Wingdings</vt:lpstr>
      <vt:lpstr>Wingdings 2</vt:lpstr>
      <vt:lpstr>Dividendo</vt:lpstr>
      <vt:lpstr>Opinion essay /  for and against essay</vt:lpstr>
      <vt:lpstr>essays</vt:lpstr>
      <vt:lpstr>OPINION ESSAY</vt:lpstr>
      <vt:lpstr>USEFUL CONNECTORS</vt:lpstr>
      <vt:lpstr>EXAMPLE:</vt:lpstr>
      <vt:lpstr>EXAMPLE: </vt:lpstr>
      <vt:lpstr>FOR AND AGAINST ESSAY</vt:lpstr>
      <vt:lpstr>Useful expressions and linking words </vt:lpstr>
      <vt:lpstr>Useful expressions for the conclusion</vt:lpstr>
      <vt:lpstr>example</vt:lpstr>
      <vt:lpstr>Connectors practice</vt:lpstr>
      <vt:lpstr>Connectors practice</vt:lpstr>
      <vt:lpstr>Connectors practice</vt:lpstr>
      <vt:lpstr>Connectors practice</vt:lpstr>
      <vt:lpstr>Connectors practice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Opinion essay /  for and against essay</dc:title>
  <dc:creator>usuari</dc:creator>
  <cp:lastModifiedBy>usuari</cp:lastModifiedBy>
  <cp:revision>39</cp:revision>
  <dcterms:created xsi:type="dcterms:W3CDTF">2020-06-20T17:13:18Z</dcterms:created>
  <dcterms:modified xsi:type="dcterms:W3CDTF">2020-06-21T10:22:05Z</dcterms:modified>
</cp:coreProperties>
</file>