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9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a-ES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a-ES"/>
              <a:t>Editeu els estils de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TEKS9R0nLE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Sistemes de gestió de la qualitat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/>
              <a:t>MP01_UF1_NF2_A2.1</a:t>
            </a:r>
          </a:p>
        </p:txBody>
      </p:sp>
      <p:pic>
        <p:nvPicPr>
          <p:cNvPr id="1026" name="Picture 2" descr="Resultado de imagen de  gestion de la cal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ISO 9001/2008 &amp; ISO 9001/2015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ACTIVITAT: quines millores ha incorporat la ISO 9001/2015 respecte la del 2008?</a:t>
            </a: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2050" name="Picture 2" descr="Resultado de imagen de iso 9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26" y="3409121"/>
            <a:ext cx="2658717" cy="221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or recte 4"/>
          <p:cNvCxnSpPr/>
          <p:nvPr/>
        </p:nvCxnSpPr>
        <p:spPr>
          <a:xfrm flipH="1">
            <a:off x="5473148" y="3087757"/>
            <a:ext cx="1709530" cy="27299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Resultado de imagen de iso 9001/2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580" y="3443004"/>
            <a:ext cx="1933793" cy="218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Activitat ISO 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/>
            </a:r>
            <a:br>
              <a:rPr lang="ca-ES" dirty="0"/>
            </a:br>
            <a:r>
              <a:rPr lang="ca-ES" dirty="0"/>
              <a:t>Documentació d'un Sistema de Gestió de la Qualitat </a:t>
            </a:r>
          </a:p>
          <a:p>
            <a:r>
              <a:rPr lang="ca-ES" dirty="0"/>
              <a:t>La norma ISO 9001: 2000 estableix uns requisits mínims quant a la documentació, que una organització ha d'elaborar a l'hora d'implantar un Sistema de Gestió de la Qualitat. </a:t>
            </a:r>
          </a:p>
          <a:p>
            <a:r>
              <a:rPr lang="ca-ES" dirty="0"/>
              <a:t>Expliqueu breument quins documents considera que serien necessaris per implantar i certificar el seu sistema de Gestió de la Qualitat en una empresa de </a:t>
            </a:r>
            <a:r>
              <a:rPr lang="ca-ES" dirty="0" smtClean="0"/>
              <a:t>producció de productes </a:t>
            </a:r>
            <a:r>
              <a:rPr lang="ca-ES" smtClean="0"/>
              <a:t>de neteja.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35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EFQM </a:t>
            </a:r>
          </a:p>
        </p:txBody>
      </p:sp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22" t="10808" r="6725" b="47785"/>
          <a:stretch/>
        </p:blipFill>
        <p:spPr>
          <a:xfrm rot="10800000">
            <a:off x="2436105" y="1665797"/>
            <a:ext cx="7345205" cy="4823791"/>
          </a:xfrm>
        </p:spPr>
      </p:pic>
      <p:sp>
        <p:nvSpPr>
          <p:cNvPr id="3" name="Globus: rectangular amb cantonades arrodonides 2"/>
          <p:cNvSpPr/>
          <p:nvPr/>
        </p:nvSpPr>
        <p:spPr>
          <a:xfrm>
            <a:off x="246317" y="823752"/>
            <a:ext cx="5253335" cy="1455621"/>
          </a:xfrm>
          <a:prstGeom prst="wedgeRoundRectCallout">
            <a:avLst>
              <a:gd name="adj1" fmla="val -4561"/>
              <a:gd name="adj2" fmla="val 967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a-ES" dirty="0"/>
              <a:t>Compromís amb la gestió de la qualitat total</a:t>
            </a:r>
          </a:p>
          <a:p>
            <a:pPr marL="285750" indent="-285750">
              <a:buFontTx/>
              <a:buChar char="-"/>
            </a:pPr>
            <a:r>
              <a:rPr lang="ca-ES" dirty="0"/>
              <a:t>Proporciona recursos i ajudes per la qualitat total</a:t>
            </a:r>
          </a:p>
          <a:p>
            <a:pPr marL="285750" indent="-285750">
              <a:buFontTx/>
              <a:buChar char="-"/>
            </a:pPr>
            <a:r>
              <a:rPr lang="ca-ES" dirty="0"/>
              <a:t>S’impliquen els clients, els proveïdors..</a:t>
            </a:r>
          </a:p>
          <a:p>
            <a:pPr marL="285750" indent="-285750">
              <a:buFontTx/>
              <a:buChar char="-"/>
            </a:pPr>
            <a:r>
              <a:rPr lang="ca-ES" dirty="0"/>
              <a:t>Reconeixen i aprecien els esforços del personal</a:t>
            </a:r>
          </a:p>
        </p:txBody>
      </p:sp>
      <p:sp>
        <p:nvSpPr>
          <p:cNvPr id="5" name="Globus: rectangular amb cantonades arrodonides 4"/>
          <p:cNvSpPr/>
          <p:nvPr/>
        </p:nvSpPr>
        <p:spPr>
          <a:xfrm>
            <a:off x="3272984" y="1792889"/>
            <a:ext cx="4226541" cy="1521877"/>
          </a:xfrm>
          <a:prstGeom prst="wedgeRoundRectCallout">
            <a:avLst>
              <a:gd name="adj1" fmla="val -21460"/>
              <a:gd name="adj2" fmla="val 68595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a-ES" dirty="0"/>
              <a:t>Informació</a:t>
            </a:r>
          </a:p>
          <a:p>
            <a:pPr marL="285750" indent="-285750">
              <a:buFontTx/>
              <a:buChar char="-"/>
            </a:pPr>
            <a:r>
              <a:rPr lang="ca-ES" dirty="0"/>
              <a:t>S’aplica a la realitat</a:t>
            </a:r>
          </a:p>
          <a:p>
            <a:pPr marL="285750" indent="-285750">
              <a:buFontTx/>
              <a:buChar char="-"/>
            </a:pPr>
            <a:r>
              <a:rPr lang="ca-ES" dirty="0"/>
              <a:t>Es comunica</a:t>
            </a:r>
          </a:p>
          <a:p>
            <a:pPr marL="285750" indent="-285750">
              <a:buFontTx/>
              <a:buChar char="-"/>
            </a:pPr>
            <a:r>
              <a:rPr lang="ca-ES" dirty="0"/>
              <a:t>S’actualitza i es millora periòdicament</a:t>
            </a:r>
          </a:p>
        </p:txBody>
      </p:sp>
      <p:sp>
        <p:nvSpPr>
          <p:cNvPr id="6" name="Globus: rectangular amb cantonades arrodonides 5"/>
          <p:cNvSpPr/>
          <p:nvPr/>
        </p:nvSpPr>
        <p:spPr>
          <a:xfrm>
            <a:off x="3497486" y="823752"/>
            <a:ext cx="4983905" cy="168409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a-ES" dirty="0"/>
              <a:t>Es planifiquen i es milloren els recursos humans </a:t>
            </a:r>
          </a:p>
          <a:p>
            <a:pPr marL="285750" indent="-285750">
              <a:buFontTx/>
              <a:buChar char="-"/>
            </a:pPr>
            <a:r>
              <a:rPr lang="ca-ES" dirty="0"/>
              <a:t>Formació del personal</a:t>
            </a:r>
          </a:p>
          <a:p>
            <a:pPr marL="285750" indent="-285750">
              <a:buFontTx/>
              <a:buChar char="-"/>
            </a:pPr>
            <a:r>
              <a:rPr lang="ca-ES" dirty="0"/>
              <a:t>S’acorden els objectius del personal</a:t>
            </a:r>
          </a:p>
          <a:p>
            <a:pPr marL="285750" indent="-285750">
              <a:buFontTx/>
              <a:buChar char="-"/>
            </a:pPr>
            <a:r>
              <a:rPr lang="ca-ES" dirty="0"/>
              <a:t>S’implica el personal</a:t>
            </a:r>
          </a:p>
          <a:p>
            <a:pPr marL="285750" indent="-285750">
              <a:buFontTx/>
              <a:buChar char="-"/>
            </a:pPr>
            <a:r>
              <a:rPr lang="ca-ES" dirty="0"/>
              <a:t>Diàleg entre el personal i l’organització</a:t>
            </a:r>
          </a:p>
          <a:p>
            <a:pPr marL="285750" indent="-285750">
              <a:buFontTx/>
              <a:buChar char="-"/>
            </a:pPr>
            <a:r>
              <a:rPr lang="ca-ES" dirty="0"/>
              <a:t>Cuida la organització i els seus treballadors </a:t>
            </a:r>
          </a:p>
        </p:txBody>
      </p:sp>
      <p:sp>
        <p:nvSpPr>
          <p:cNvPr id="7" name="Globus: rectangular amb cantonades arrodonides 6"/>
          <p:cNvSpPr/>
          <p:nvPr/>
        </p:nvSpPr>
        <p:spPr>
          <a:xfrm>
            <a:off x="3272984" y="5274366"/>
            <a:ext cx="4426529" cy="1448333"/>
          </a:xfrm>
          <a:prstGeom prst="wedgeRoundRectCallout">
            <a:avLst>
              <a:gd name="adj1" fmla="val -22120"/>
              <a:gd name="adj2" fmla="val -6308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a-ES" dirty="0"/>
              <a:t>Econòmics i financers </a:t>
            </a:r>
          </a:p>
          <a:p>
            <a:pPr marL="285750" indent="-285750">
              <a:buFontTx/>
              <a:buChar char="-"/>
            </a:pPr>
            <a:r>
              <a:rPr lang="ca-ES" dirty="0"/>
              <a:t>Informació</a:t>
            </a:r>
          </a:p>
          <a:p>
            <a:pPr marL="285750" indent="-285750">
              <a:buFontTx/>
              <a:buChar char="-"/>
            </a:pPr>
            <a:r>
              <a:rPr lang="ca-ES" dirty="0"/>
              <a:t>Relacions amb els proveïdors i materials</a:t>
            </a:r>
          </a:p>
          <a:p>
            <a:pPr marL="285750" indent="-285750">
              <a:buFontTx/>
              <a:buChar char="-"/>
            </a:pPr>
            <a:r>
              <a:rPr lang="ca-ES" dirty="0"/>
              <a:t>Edificis i equipament</a:t>
            </a:r>
          </a:p>
          <a:p>
            <a:pPr marL="285750" indent="-285750">
              <a:buFontTx/>
              <a:buChar char="-"/>
            </a:pPr>
            <a:r>
              <a:rPr lang="ca-ES" dirty="0"/>
              <a:t>Tecnologia </a:t>
            </a:r>
          </a:p>
        </p:txBody>
      </p:sp>
      <p:sp>
        <p:nvSpPr>
          <p:cNvPr id="8" name="Globus: rectangular amb cantonades arrodonides 7"/>
          <p:cNvSpPr/>
          <p:nvPr/>
        </p:nvSpPr>
        <p:spPr>
          <a:xfrm>
            <a:off x="7195929" y="3314766"/>
            <a:ext cx="4426227" cy="1853582"/>
          </a:xfrm>
          <a:prstGeom prst="wedgeRoundRectCallout">
            <a:avLst>
              <a:gd name="adj1" fmla="val -80217"/>
              <a:gd name="adj2" fmla="val 959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a-ES" dirty="0"/>
              <a:t>Identificació del processos crítics </a:t>
            </a:r>
          </a:p>
          <a:p>
            <a:pPr marL="285750" indent="-285750">
              <a:buFontTx/>
              <a:buChar char="-"/>
            </a:pPr>
            <a:r>
              <a:rPr lang="ca-ES" dirty="0"/>
              <a:t>Gestió i mediació sistemàtica</a:t>
            </a:r>
          </a:p>
          <a:p>
            <a:pPr marL="285750" indent="-285750">
              <a:buFontTx/>
              <a:buChar char="-"/>
            </a:pPr>
            <a:r>
              <a:rPr lang="ca-ES" dirty="0"/>
              <a:t>Revisió dels processos, objectius de millora</a:t>
            </a:r>
          </a:p>
          <a:p>
            <a:pPr marL="285750" indent="-285750">
              <a:buFontTx/>
              <a:buChar char="-"/>
            </a:pPr>
            <a:r>
              <a:rPr lang="ca-ES" dirty="0"/>
              <a:t>Innovació i creativitat</a:t>
            </a:r>
          </a:p>
          <a:p>
            <a:pPr marL="285750" indent="-285750">
              <a:buFontTx/>
              <a:buChar char="-"/>
            </a:pPr>
            <a:r>
              <a:rPr lang="ca-ES" dirty="0"/>
              <a:t>Implementació de canvis en els processos</a:t>
            </a:r>
          </a:p>
        </p:txBody>
      </p:sp>
      <p:sp>
        <p:nvSpPr>
          <p:cNvPr id="9" name="Globus: rectangular amb cantonades arrodonides 8"/>
          <p:cNvSpPr/>
          <p:nvPr/>
        </p:nvSpPr>
        <p:spPr>
          <a:xfrm>
            <a:off x="8481391" y="3518184"/>
            <a:ext cx="3776871" cy="1265851"/>
          </a:xfrm>
          <a:prstGeom prst="wedgeRoundRectCallout">
            <a:avLst>
              <a:gd name="adj1" fmla="val -58727"/>
              <a:gd name="adj2" fmla="val -23611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a-ES" dirty="0"/>
              <a:t>Percepció del client</a:t>
            </a:r>
          </a:p>
          <a:p>
            <a:pPr marL="285750" indent="-285750">
              <a:buFontTx/>
              <a:buChar char="-"/>
            </a:pPr>
            <a:r>
              <a:rPr lang="ca-ES" dirty="0"/>
              <a:t>Mesures indirectes del grau de satisfacció del client</a:t>
            </a:r>
          </a:p>
        </p:txBody>
      </p:sp>
      <p:sp>
        <p:nvSpPr>
          <p:cNvPr id="10" name="Globus: rectangular amb cantonades arrodonides 9"/>
          <p:cNvSpPr/>
          <p:nvPr/>
        </p:nvSpPr>
        <p:spPr>
          <a:xfrm>
            <a:off x="6561033" y="1385444"/>
            <a:ext cx="5693635" cy="1122398"/>
          </a:xfrm>
          <a:prstGeom prst="wedgeRoundRect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a-ES" dirty="0"/>
              <a:t>Opinió pròpia del treballador</a:t>
            </a:r>
          </a:p>
          <a:p>
            <a:pPr marL="285750" indent="-285750">
              <a:buFontTx/>
              <a:buChar char="-"/>
            </a:pPr>
            <a:r>
              <a:rPr lang="ca-ES" dirty="0"/>
              <a:t>Mesures indirectes de la satisfacció del treballador</a:t>
            </a:r>
          </a:p>
        </p:txBody>
      </p:sp>
      <p:sp>
        <p:nvSpPr>
          <p:cNvPr id="11" name="Globus: rectangular amb cantonades arrodonides 10"/>
          <p:cNvSpPr/>
          <p:nvPr/>
        </p:nvSpPr>
        <p:spPr>
          <a:xfrm>
            <a:off x="7394712" y="5168348"/>
            <a:ext cx="4576385" cy="1554351"/>
          </a:xfrm>
          <a:prstGeom prst="wedgeRoundRectCallout">
            <a:avLst>
              <a:gd name="adj1" fmla="val -36413"/>
              <a:gd name="adj2" fmla="val -61125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ca-ES" dirty="0"/>
              <a:t>Com percep la societat a l’organització</a:t>
            </a:r>
          </a:p>
          <a:p>
            <a:pPr marL="285750" indent="-285750" algn="ctr">
              <a:buFontTx/>
              <a:buChar char="-"/>
            </a:pPr>
            <a:r>
              <a:rPr lang="ca-ES" dirty="0"/>
              <a:t>Mesures relatives a l’impacte a la societat de l’organització</a:t>
            </a:r>
          </a:p>
        </p:txBody>
      </p:sp>
      <p:sp>
        <p:nvSpPr>
          <p:cNvPr id="12" name="Globus: rectangular amb cantonades arrodonides 11"/>
          <p:cNvSpPr/>
          <p:nvPr/>
        </p:nvSpPr>
        <p:spPr>
          <a:xfrm>
            <a:off x="8336404" y="1385444"/>
            <a:ext cx="3634693" cy="1344504"/>
          </a:xfrm>
          <a:prstGeom prst="wedgeRoundRectCallout">
            <a:avLst>
              <a:gd name="adj1" fmla="val -39895"/>
              <a:gd name="adj2" fmla="val 6469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ca-ES" dirty="0"/>
              <a:t>Mesures de caràcter econòmic</a:t>
            </a:r>
          </a:p>
          <a:p>
            <a:pPr marL="285750" indent="-285750" algn="ctr">
              <a:buFontTx/>
              <a:buChar char="-"/>
            </a:pPr>
            <a:r>
              <a:rPr lang="ca-ES" dirty="0"/>
              <a:t>Mesures complementàries al rendiment</a:t>
            </a:r>
          </a:p>
        </p:txBody>
      </p:sp>
    </p:spTree>
    <p:extLst>
      <p:ext uri="{BB962C8B-B14F-4D97-AF65-F5344CB8AC3E}">
        <p14:creationId xmlns:p14="http://schemas.microsoft.com/office/powerpoint/2010/main" val="95182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EFQM: activitat</a:t>
            </a:r>
          </a:p>
        </p:txBody>
      </p:sp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57" t="13800" r="5989" b="24395"/>
          <a:stretch/>
        </p:blipFill>
        <p:spPr>
          <a:xfrm>
            <a:off x="4838214" y="318052"/>
            <a:ext cx="6328171" cy="6281531"/>
          </a:xfrm>
        </p:spPr>
      </p:pic>
    </p:spTree>
    <p:extLst>
      <p:ext uri="{BB962C8B-B14F-4D97-AF65-F5344CB8AC3E}">
        <p14:creationId xmlns:p14="http://schemas.microsoft.com/office/powerpoint/2010/main" val="33232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AENOR: ACTIVITAT </a:t>
            </a:r>
          </a:p>
        </p:txBody>
      </p:sp>
      <p:pic>
        <p:nvPicPr>
          <p:cNvPr id="5" name="Contenidor de contingut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90" t="11016" r="5071" b="22419"/>
          <a:stretch/>
        </p:blipFill>
        <p:spPr>
          <a:xfrm>
            <a:off x="4950347" y="235925"/>
            <a:ext cx="6128470" cy="6622075"/>
          </a:xfrm>
        </p:spPr>
      </p:pic>
    </p:spTree>
    <p:extLst>
      <p:ext uri="{BB962C8B-B14F-4D97-AF65-F5344CB8AC3E}">
        <p14:creationId xmlns:p14="http://schemas.microsoft.com/office/powerpoint/2010/main" val="16258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Components de la qualitat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024128" y="2286000"/>
            <a:ext cx="9554777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a-ES" dirty="0"/>
              <a:t> </a:t>
            </a:r>
            <a:r>
              <a:rPr lang="ca-ES" dirty="0">
                <a:solidFill>
                  <a:schemeClr val="accent1">
                    <a:lumMod val="50000"/>
                  </a:schemeClr>
                </a:solidFill>
              </a:rPr>
              <a:t>Política de qualitat</a:t>
            </a:r>
            <a:r>
              <a:rPr lang="ca-ES" dirty="0"/>
              <a:t>: estableix les directrius o objectius generals que s’han de complir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dirty="0"/>
              <a:t> </a:t>
            </a:r>
            <a:r>
              <a:rPr lang="ca-ES" dirty="0">
                <a:solidFill>
                  <a:schemeClr val="accent1">
                    <a:lumMod val="50000"/>
                  </a:schemeClr>
                </a:solidFill>
              </a:rPr>
              <a:t>Gestió d ela qualitat</a:t>
            </a:r>
            <a:r>
              <a:rPr lang="ca-ES" dirty="0"/>
              <a:t>: part de la gestió global de l’organització que estableix la forma d'administrar els recursos i activitats segons els objectius establerts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dirty="0"/>
              <a:t> </a:t>
            </a:r>
            <a:r>
              <a:rPr lang="ca-ES" dirty="0">
                <a:solidFill>
                  <a:schemeClr val="accent1">
                    <a:lumMod val="50000"/>
                  </a:schemeClr>
                </a:solidFill>
              </a:rPr>
              <a:t>Sistema de gestió de la qualitat</a:t>
            </a:r>
            <a:r>
              <a:rPr lang="ca-ES" dirty="0"/>
              <a:t>: conjunt estructurat de recursos, processos i procediments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dirty="0"/>
              <a:t> </a:t>
            </a:r>
            <a:r>
              <a:rPr lang="ca-ES" dirty="0">
                <a:solidFill>
                  <a:schemeClr val="accent1">
                    <a:lumMod val="50000"/>
                  </a:schemeClr>
                </a:solidFill>
              </a:rPr>
              <a:t>Garantia de la qualitat: </a:t>
            </a:r>
            <a:r>
              <a:rPr lang="ca-ES" dirty="0"/>
              <a:t>accions planificades per assegurar el compliment dels requisits de qualitat </a:t>
            </a:r>
          </a:p>
        </p:txBody>
      </p:sp>
    </p:spTree>
    <p:extLst>
      <p:ext uri="{BB962C8B-B14F-4D97-AF65-F5344CB8AC3E}">
        <p14:creationId xmlns:p14="http://schemas.microsoft.com/office/powerpoint/2010/main" val="11425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components de la qualitat </a:t>
            </a:r>
          </a:p>
        </p:txBody>
      </p:sp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24" t="15330" r="13324" b="45149"/>
          <a:stretch/>
        </p:blipFill>
        <p:spPr>
          <a:xfrm>
            <a:off x="2538779" y="1708395"/>
            <a:ext cx="6690769" cy="4864556"/>
          </a:xfrm>
        </p:spPr>
      </p:pic>
    </p:spTree>
    <p:extLst>
      <p:ext uri="{BB962C8B-B14F-4D97-AF65-F5344CB8AC3E}">
        <p14:creationId xmlns:p14="http://schemas.microsoft.com/office/powerpoint/2010/main" val="9586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Avantatges SGQ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a-ES" dirty="0"/>
              <a:t> Proporciona confiança en els resultats</a:t>
            </a:r>
          </a:p>
          <a:p>
            <a:pPr lvl="7">
              <a:buFont typeface="Arial" panose="020B0604020202020204" pitchFamily="34" charset="0"/>
              <a:buChar char="•"/>
            </a:pPr>
            <a:r>
              <a:rPr lang="ca-ES" sz="2000" dirty="0"/>
              <a:t>la qualitat es planifica, es produeix i es manté (ajuda a prendre decisions)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dirty="0"/>
              <a:t>S'optimitzen recursos i inversions: mitjançant una disminució de costos originats per la no qualitat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dirty="0"/>
              <a:t>Es genera confiança i credibilitat de cara els clients actuals i potencials </a:t>
            </a:r>
          </a:p>
        </p:txBody>
      </p:sp>
    </p:spTree>
    <p:extLst>
      <p:ext uri="{BB962C8B-B14F-4D97-AF65-F5344CB8AC3E}">
        <p14:creationId xmlns:p14="http://schemas.microsoft.com/office/powerpoint/2010/main" val="2351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Avantatges SGQ</a:t>
            </a:r>
          </a:p>
        </p:txBody>
      </p:sp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47" t="45986" r="20660" b="19124"/>
          <a:stretch/>
        </p:blipFill>
        <p:spPr>
          <a:xfrm rot="10800000">
            <a:off x="2690189" y="1895061"/>
            <a:ext cx="7008313" cy="4525818"/>
          </a:xfrm>
        </p:spPr>
      </p:pic>
    </p:spTree>
    <p:extLst>
      <p:ext uri="{BB962C8B-B14F-4D97-AF65-F5344CB8AC3E}">
        <p14:creationId xmlns:p14="http://schemas.microsoft.com/office/powerpoint/2010/main" val="25449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sistemes de gestió de la qualitat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dirty="0"/>
              <a:t>ACTIVITAT: Busca informació sobre aquests diferents sistemes de gestió de la qualitat i omple les taules que tens a l’arxiu del </a:t>
            </a:r>
            <a:r>
              <a:rPr lang="ca-ES" dirty="0" err="1"/>
              <a:t>Moodle</a:t>
            </a:r>
            <a:r>
              <a:rPr lang="ca-ES" dirty="0"/>
              <a:t> (</a:t>
            </a:r>
            <a:r>
              <a:rPr lang="ca-ES" dirty="0" err="1"/>
              <a:t>Activitat_SGQ</a:t>
            </a:r>
            <a:r>
              <a:rPr lang="ca-ES" dirty="0"/>
              <a:t>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a-ES" dirty="0"/>
              <a:t> ISO 9001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a-ES" dirty="0"/>
              <a:t> EFQM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a-ES" dirty="0"/>
              <a:t> AENOR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a-ES" dirty="0"/>
              <a:t> GMP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a-ES" dirty="0"/>
              <a:t> ICH-Q7</a:t>
            </a:r>
          </a:p>
        </p:txBody>
      </p:sp>
    </p:spTree>
    <p:extLst>
      <p:ext uri="{BB962C8B-B14F-4D97-AF65-F5344CB8AC3E}">
        <p14:creationId xmlns:p14="http://schemas.microsoft.com/office/powerpoint/2010/main" val="42779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Normalització 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u="sng" dirty="0">
                <a:solidFill>
                  <a:schemeClr val="accent1">
                    <a:lumMod val="75000"/>
                  </a:schemeClr>
                </a:solidFill>
              </a:rPr>
              <a:t>Norma</a:t>
            </a:r>
            <a:r>
              <a:rPr lang="ca-ES" dirty="0"/>
              <a:t>: document que conté especificacions tècniques, d'aplicació voluntària, elaborat per consens entre les parts interessades (fabricants, administratius, usuaris, agents socials,...) aprovats per un organisme de normalització reconegut i que està a disposició pública.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a-ES" dirty="0"/>
              <a:t>La normalització surt com a resposta de la necessitat de documentar els procediments eficaços relacionats amb els processos tecnològics. </a:t>
            </a:r>
          </a:p>
        </p:txBody>
      </p:sp>
    </p:spTree>
    <p:extLst>
      <p:ext uri="{BB962C8B-B14F-4D97-AF65-F5344CB8AC3E}">
        <p14:creationId xmlns:p14="http://schemas.microsoft.com/office/powerpoint/2010/main" val="29465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avantatges de les normes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a-ES" dirty="0"/>
              <a:t> Per els fabricants la normalització implica la disminució de la varietat i la tipologia dels productes, amb la conseqüent reducció se costos de producció, millora en la gestió i en el disseny, facilita la comercialització.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dirty="0"/>
              <a:t> Pels clients i consumidors suposa el coneixement dels nivells de qualitat i/o seguretat dels béns i serveis que adquireixen. Més informació de les prestacions i característiques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dirty="0"/>
              <a:t>Per l'administració pública significa una base tècnica que facilita la legislació  </a:t>
            </a:r>
          </a:p>
        </p:txBody>
      </p:sp>
    </p:spTree>
    <p:extLst>
      <p:ext uri="{BB962C8B-B14F-4D97-AF65-F5344CB8AC3E}">
        <p14:creationId xmlns:p14="http://schemas.microsoft.com/office/powerpoint/2010/main" val="4155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ISO 9001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024127" y="5612296"/>
            <a:ext cx="9720073" cy="576470"/>
          </a:xfrm>
        </p:spPr>
        <p:txBody>
          <a:bodyPr/>
          <a:lstStyle/>
          <a:p>
            <a:pPr algn="ctr"/>
            <a:r>
              <a:rPr lang="ca-ES" u="sng" dirty="0">
                <a:hlinkClick r:id="rId2"/>
              </a:rPr>
              <a:t>https://www.youtube.com/watch?v=TEKS9R0nLEY</a:t>
            </a:r>
            <a:endParaRPr lang="ca-ES" u="sng" dirty="0"/>
          </a:p>
          <a:p>
            <a:pPr algn="ctr"/>
            <a:endParaRPr lang="ca-ES" dirty="0"/>
          </a:p>
        </p:txBody>
      </p:sp>
      <p:pic>
        <p:nvPicPr>
          <p:cNvPr id="1026" name="Picture 2" descr="Resultado de imagen de iso 9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899" y="1646310"/>
            <a:ext cx="4456528" cy="371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4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921</TotalTime>
  <Words>520</Words>
  <Application>Microsoft Office PowerPoint</Application>
  <PresentationFormat>Personalizado</PresentationFormat>
  <Paragraphs>71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Integral</vt:lpstr>
      <vt:lpstr>Sistemes de gestió de la qualitat</vt:lpstr>
      <vt:lpstr>Components de la qualitat</vt:lpstr>
      <vt:lpstr>components de la qualitat </vt:lpstr>
      <vt:lpstr>Avantatges SGQ</vt:lpstr>
      <vt:lpstr>Avantatges SGQ</vt:lpstr>
      <vt:lpstr>sistemes de gestió de la qualitat</vt:lpstr>
      <vt:lpstr>Normalització </vt:lpstr>
      <vt:lpstr>avantatges de les normes</vt:lpstr>
      <vt:lpstr>ISO 9001</vt:lpstr>
      <vt:lpstr>ISO 9001/2008 &amp; ISO 9001/2015</vt:lpstr>
      <vt:lpstr>Activitat ISO </vt:lpstr>
      <vt:lpstr>EFQM </vt:lpstr>
      <vt:lpstr>EFQM: activitat</vt:lpstr>
      <vt:lpstr>AENOR: ACTIVITAT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Sistemes de gestió de la qualitat</dc:title>
  <dc:creator>arianna martin</dc:creator>
  <cp:lastModifiedBy>user</cp:lastModifiedBy>
  <cp:revision>28</cp:revision>
  <dcterms:created xsi:type="dcterms:W3CDTF">2016-09-18T12:03:43Z</dcterms:created>
  <dcterms:modified xsi:type="dcterms:W3CDTF">2016-09-29T17:29:04Z</dcterms:modified>
</cp:coreProperties>
</file>