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9144000"/>
  <p:notesSz cx="6858000" cy="9144000"/>
  <p:embeddedFontLst>
    <p:embeddedFont>
      <p:font typeface="Garamond"/>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7" roundtripDataSignature="AMtx7mjv/9fJskaDEP8j2pmpbV77nqOM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Garamond-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Garamond-italic.fntdata"/><Relationship Id="rId12" Type="http://schemas.openxmlformats.org/officeDocument/2006/relationships/slide" Target="slides/slide7.xml"/><Relationship Id="rId34" Type="http://schemas.openxmlformats.org/officeDocument/2006/relationships/font" Target="fonts/Garamond-bold.fntdata"/><Relationship Id="rId15" Type="http://schemas.openxmlformats.org/officeDocument/2006/relationships/slide" Target="slides/slide10.xml"/><Relationship Id="rId37" Type="http://customschemas.google.com/relationships/presentationmetadata" Target="metadata"/><Relationship Id="rId14" Type="http://schemas.openxmlformats.org/officeDocument/2006/relationships/slide" Target="slides/slide9.xml"/><Relationship Id="rId36" Type="http://schemas.openxmlformats.org/officeDocument/2006/relationships/font" Target="fonts/Garamond-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ca-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89" name="Google Shape;8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95" name="Google Shape;9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ef326c5c84_0_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gef326c5c84_0_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03" name="Google Shape;103;gef326c5c84_0_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ca-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4b104e4e2c_0_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09" name="Google Shape;109;g14b104e4e2c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fdf9a394af_0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16" name="Google Shape;116;g2fdf9a394af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4b104e4e2c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14b104e4e2c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24" name="Google Shape;124;g14b104e4e2c_0_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ca-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30" name="Google Shape;13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fdf9a394af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36" name="Google Shape;136;g2fdf9a394af_2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ef326c5c84_0_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42" name="Google Shape;142;gef326c5c84_0_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48" name="Google Shape;14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54" name="Google Shape;15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f0261c7dc1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60" name="Google Shape;160;gf0261c7dc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ef326c5c84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gef326c5c84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67" name="Google Shape;167;gef326c5c84_0_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ca-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4b104e4e2c_0_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g14b104e4e2c_0_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74" name="Google Shape;174;g14b104e4e2c_0_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ca-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ef326c5c84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ef326c5c84_0_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81" name="Google Shape;181;gef326c5c84_0_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ca-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ef2b8ee97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ef2b8ee971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88" name="Google Shape;188;gef2b8ee971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ca-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ef326c5c84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ef326c5c84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95" name="Google Shape;195;gef326c5c84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ca-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ef326c5c84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gef326c5c84_0_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02" name="Google Shape;202;gef326c5c84_0_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ca-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ef326c5c84_0_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gef326c5c84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09" name="Google Shape;209;gef326c5c84_0_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ca-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15" name="Google Shape;21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4b104e4e2c_0_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21" name="Google Shape;221;g14b104e4e2c_0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4b104e4e2c_0_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28" name="Google Shape;228;g14b104e4e2c_0_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4b104e4e2c_0_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34" name="Google Shape;234;g14b104e4e2c_0_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4b104e4e2c_0_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14b104e4e2c_0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41" name="Google Shape;241;g14b104e4e2c_0_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ca-E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ef58bedb44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gef58bedb44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48" name="Google Shape;248;gef58bedb44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ca-E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fdf9a394af_4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fdf9a394af_4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5" name="Google Shape;255;g2fdf9a394af_4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ca-E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fdf9a394af_4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fdf9a394af_4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2" name="Google Shape;262;g2fdf9a394af_4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8" name="Shape 18"/>
        <p:cNvGrpSpPr/>
        <p:nvPr/>
      </p:nvGrpSpPr>
      <p:grpSpPr>
        <a:xfrm>
          <a:off x="0" y="0"/>
          <a:ext cx="0" cy="0"/>
          <a:chOff x="0" y="0"/>
          <a:chExt cx="0" cy="0"/>
        </a:xfrm>
      </p:grpSpPr>
      <p:sp>
        <p:nvSpPr>
          <p:cNvPr id="19" name="Google Shape;19;p1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1" name="Google Shape;2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4" name="Shape 24"/>
        <p:cNvGrpSpPr/>
        <p:nvPr/>
      </p:nvGrpSpPr>
      <p:grpSpPr>
        <a:xfrm>
          <a:off x="0" y="0"/>
          <a:ext cx="0" cy="0"/>
          <a:chOff x="0" y="0"/>
          <a:chExt cx="0" cy="0"/>
        </a:xfrm>
      </p:grpSpPr>
      <p:sp>
        <p:nvSpPr>
          <p:cNvPr id="25" name="Google Shape;25;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7" name="Google Shape;2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30" name="Shape 30"/>
        <p:cNvGrpSpPr/>
        <p:nvPr/>
      </p:nvGrpSpPr>
      <p:grpSpPr>
        <a:xfrm>
          <a:off x="0" y="0"/>
          <a:ext cx="0" cy="0"/>
          <a:chOff x="0" y="0"/>
          <a:chExt cx="0" cy="0"/>
        </a:xfrm>
      </p:grpSpPr>
      <p:sp>
        <p:nvSpPr>
          <p:cNvPr id="31" name="Google Shape;3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5" name="Shape 35"/>
        <p:cNvGrpSpPr/>
        <p:nvPr/>
      </p:nvGrpSpPr>
      <p:grpSpPr>
        <a:xfrm>
          <a:off x="0" y="0"/>
          <a:ext cx="0" cy="0"/>
          <a:chOff x="0" y="0"/>
          <a:chExt cx="0" cy="0"/>
        </a:xfrm>
      </p:grpSpPr>
      <p:sp>
        <p:nvSpPr>
          <p:cNvPr id="36" name="Google Shape;36;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2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9" name="Google Shape;39;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42" name="Shape 42"/>
        <p:cNvGrpSpPr/>
        <p:nvPr/>
      </p:nvGrpSpPr>
      <p:grpSpPr>
        <a:xfrm>
          <a:off x="0" y="0"/>
          <a:ext cx="0" cy="0"/>
          <a:chOff x="0" y="0"/>
          <a:chExt cx="0" cy="0"/>
        </a:xfrm>
      </p:grpSpPr>
      <p:sp>
        <p:nvSpPr>
          <p:cNvPr id="43" name="Google Shape;43;p2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5" name="Google Shape;45;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8" name="Shape 48"/>
        <p:cNvGrpSpPr/>
        <p:nvPr/>
      </p:nvGrpSpPr>
      <p:grpSpPr>
        <a:xfrm>
          <a:off x="0" y="0"/>
          <a:ext cx="0" cy="0"/>
          <a:chOff x="0" y="0"/>
          <a:chExt cx="0" cy="0"/>
        </a:xfrm>
      </p:grpSpPr>
      <p:sp>
        <p:nvSpPr>
          <p:cNvPr id="49" name="Google Shape;49;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1" name="Google Shape;51;p2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2" name="Google Shape;52;p2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3" name="Google Shape;53;p2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4" name="Google Shape;54;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7" name="Shape 57"/>
        <p:cNvGrpSpPr/>
        <p:nvPr/>
      </p:nvGrpSpPr>
      <p:grpSpPr>
        <a:xfrm>
          <a:off x="0" y="0"/>
          <a:ext cx="0" cy="0"/>
          <a:chOff x="0" y="0"/>
          <a:chExt cx="0" cy="0"/>
        </a:xfrm>
      </p:grpSpPr>
      <p:sp>
        <p:nvSpPr>
          <p:cNvPr id="58" name="Google Shape;5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4" name="Google Shape;64;p2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8" name="Shape 68"/>
        <p:cNvGrpSpPr/>
        <p:nvPr/>
      </p:nvGrpSpPr>
      <p:grpSpPr>
        <a:xfrm>
          <a:off x="0" y="0"/>
          <a:ext cx="0" cy="0"/>
          <a:chOff x="0" y="0"/>
          <a:chExt cx="0" cy="0"/>
        </a:xfrm>
      </p:grpSpPr>
      <p:sp>
        <p:nvSpPr>
          <p:cNvPr id="69" name="Google Shape;69;p2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p:nvPr>
            <p:ph idx="2" type="pic"/>
          </p:nvPr>
        </p:nvSpPr>
        <p:spPr>
          <a:xfrm>
            <a:off x="1792288" y="612775"/>
            <a:ext cx="5486400" cy="4114800"/>
          </a:xfrm>
          <a:prstGeom prst="rect">
            <a:avLst/>
          </a:prstGeom>
          <a:noFill/>
          <a:ln>
            <a:noFill/>
          </a:ln>
        </p:spPr>
      </p:sp>
      <p:sp>
        <p:nvSpPr>
          <p:cNvPr id="71" name="Google Shape;71;p2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2" name="Google Shape;72;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5" name="Shape 75"/>
        <p:cNvGrpSpPr/>
        <p:nvPr/>
      </p:nvGrpSpPr>
      <p:grpSpPr>
        <a:xfrm>
          <a:off x="0" y="0"/>
          <a:ext cx="0" cy="0"/>
          <a:chOff x="0" y="0"/>
          <a:chExt cx="0" cy="0"/>
        </a:xfrm>
      </p:grpSpPr>
      <p:sp>
        <p:nvSpPr>
          <p:cNvPr id="76" name="Google Shape;76;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8" name="Google Shape;78;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81" name="Shape 81"/>
        <p:cNvGrpSpPr/>
        <p:nvPr/>
      </p:nvGrpSpPr>
      <p:grpSpPr>
        <a:xfrm>
          <a:off x="0" y="0"/>
          <a:ext cx="0" cy="0"/>
          <a:chOff x="0" y="0"/>
          <a:chExt cx="0" cy="0"/>
        </a:xfrm>
      </p:grpSpPr>
      <p:sp>
        <p:nvSpPr>
          <p:cNvPr id="82" name="Google Shape;82;p28"/>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4" name="Google Shape;84;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a-ES"/>
              <a:t>‹#›</a:t>
            </a:fld>
            <a:endParaRPr/>
          </a:p>
        </p:txBody>
      </p:sp>
      <p:cxnSp>
        <p:nvCxnSpPr>
          <p:cNvPr id="15" name="Google Shape;15;p17"/>
          <p:cNvCxnSpPr/>
          <p:nvPr/>
        </p:nvCxnSpPr>
        <p:spPr>
          <a:xfrm>
            <a:off x="0" y="981075"/>
            <a:ext cx="9144000" cy="0"/>
          </a:xfrm>
          <a:prstGeom prst="straightConnector1">
            <a:avLst/>
          </a:prstGeom>
          <a:noFill/>
          <a:ln cap="flat" cmpd="sng" w="25400">
            <a:solidFill>
              <a:srgbClr val="FF0000"/>
            </a:solidFill>
            <a:prstDash val="solid"/>
            <a:round/>
            <a:headEnd len="sm" w="sm" type="none"/>
            <a:tailEnd len="sm" w="sm" type="none"/>
          </a:ln>
          <a:effectLst>
            <a:outerShdw blurRad="40000" rotWithShape="0" dir="5400000" dist="20000">
              <a:srgbClr val="000000">
                <a:alpha val="36078"/>
              </a:srgbClr>
            </a:outerShdw>
          </a:effectLst>
        </p:spPr>
      </p:cxnSp>
      <p:sp>
        <p:nvSpPr>
          <p:cNvPr id="16" name="Google Shape;16;p17"/>
          <p:cNvSpPr/>
          <p:nvPr/>
        </p:nvSpPr>
        <p:spPr>
          <a:xfrm>
            <a:off x="0" y="5805488"/>
            <a:ext cx="9144000" cy="1052512"/>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Arial"/>
              <a:ea typeface="Arial"/>
              <a:cs typeface="Arial"/>
              <a:sym typeface="Arial"/>
            </a:endParaRPr>
          </a:p>
        </p:txBody>
      </p:sp>
      <p:pic>
        <p:nvPicPr>
          <p:cNvPr descr="Logo Montilivi 2015 blanc.png" id="17" name="Google Shape;17;p17"/>
          <p:cNvPicPr preferRelativeResize="0"/>
          <p:nvPr/>
        </p:nvPicPr>
        <p:blipFill rotWithShape="1">
          <a:blip r:embed="rId1">
            <a:alphaModFix/>
          </a:blip>
          <a:srcRect b="0" l="0" r="0" t="0"/>
          <a:stretch/>
        </p:blipFill>
        <p:spPr>
          <a:xfrm>
            <a:off x="6444208" y="5949280"/>
            <a:ext cx="2520280" cy="79287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mcaja@institutmontilivi.cat" TargetMode="External"/><Relationship Id="rId4" Type="http://schemas.openxmlformats.org/officeDocument/2006/relationships/hyperlink" Target="mailto:orodrigo@institutmontilivi.cat" TargetMode="External"/><Relationship Id="rId5" Type="http://schemas.openxmlformats.org/officeDocument/2006/relationships/hyperlink" Target="mailto:fruiz229@institutmontilivi.ca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xtec.gencat.cat/ca/curriculum/professionals/fp/titolsloe/admingesti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forms.gle/XuR6XFbvSySvnkRe9"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sites.google.com/institutmontilivi.cat/guia-de-alumne-ccff/p%C3%A0gina-principal?pli=1&amp;authuser=1"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educacio.gencat.cat/ca/tramits/tramits-temes/247-beques-ministerio-postobligatoris" TargetMode="External"/><Relationship Id="rId4" Type="http://schemas.openxmlformats.org/officeDocument/2006/relationships/hyperlink" Target="https://educacio.gencat.cat/ca/tramits/tramits-temes/247-beques-ministerio-postobligatoris?category=7449fd1c-a82c-11e3-a972-000c29052e2c"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www.institutmontilivi.cat/intranet/gestio-docent/cf/avaluacio-diagnostica/grup/cfps-agb0-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
          <p:cNvSpPr txBox="1"/>
          <p:nvPr>
            <p:ph type="ctrTitle"/>
          </p:nvPr>
        </p:nvSpPr>
        <p:spPr>
          <a:xfrm>
            <a:off x="827584" y="1463576"/>
            <a:ext cx="7772400" cy="1470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1" lang="ca-ES" sz="4000">
                <a:latin typeface="Garamond"/>
                <a:ea typeface="Garamond"/>
                <a:cs typeface="Garamond"/>
                <a:sym typeface="Garamond"/>
              </a:rPr>
              <a:t>CFGS D’ASSISTÈNCIA A LA DIRECCIÓ i</a:t>
            </a:r>
            <a:endParaRPr b="1" sz="4000">
              <a:latin typeface="Garamond"/>
              <a:ea typeface="Garamond"/>
              <a:cs typeface="Garamond"/>
              <a:sym typeface="Garamond"/>
            </a:endParaRPr>
          </a:p>
          <a:p>
            <a:pPr indent="0" lvl="0" marL="0" rtl="0" algn="ctr">
              <a:lnSpc>
                <a:spcPct val="100000"/>
              </a:lnSpc>
              <a:spcBef>
                <a:spcPts val="0"/>
              </a:spcBef>
              <a:spcAft>
                <a:spcPts val="0"/>
              </a:spcAft>
              <a:buClr>
                <a:schemeClr val="dk1"/>
              </a:buClr>
              <a:buSzPts val="4400"/>
              <a:buFont typeface="Calibri"/>
              <a:buNone/>
            </a:pPr>
            <a:r>
              <a:rPr b="1" lang="ca-ES" sz="4000">
                <a:latin typeface="Garamond"/>
                <a:ea typeface="Garamond"/>
                <a:cs typeface="Garamond"/>
                <a:sym typeface="Garamond"/>
              </a:rPr>
              <a:t>CFGS D’ADMINISTRACIÓ I FINANCES</a:t>
            </a:r>
            <a:endParaRPr b="1" sz="4000">
              <a:latin typeface="Garamond"/>
              <a:ea typeface="Garamond"/>
              <a:cs typeface="Garamond"/>
              <a:sym typeface="Garamond"/>
            </a:endParaRPr>
          </a:p>
        </p:txBody>
      </p:sp>
      <p:sp>
        <p:nvSpPr>
          <p:cNvPr id="92" name="Google Shape;92;p1"/>
          <p:cNvSpPr txBox="1"/>
          <p:nvPr>
            <p:ph idx="1" type="subTitle"/>
          </p:nvPr>
        </p:nvSpPr>
        <p:spPr>
          <a:xfrm>
            <a:off x="705750" y="3686300"/>
            <a:ext cx="8300100" cy="23538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Clr>
                <a:srgbClr val="888888"/>
              </a:buClr>
              <a:buSzPts val="2240"/>
              <a:buNone/>
            </a:pPr>
            <a:r>
              <a:rPr b="1" lang="ca-ES" sz="1800">
                <a:latin typeface="Garamond"/>
                <a:ea typeface="Garamond"/>
                <a:cs typeface="Garamond"/>
                <a:sym typeface="Garamond"/>
              </a:rPr>
              <a:t>FAMÍLIA ADMINISTRACIÓ I GESTIÓ </a:t>
            </a:r>
            <a:endParaRPr/>
          </a:p>
          <a:p>
            <a:pPr indent="0" lvl="0" marL="0" rtl="0" algn="ctr">
              <a:lnSpc>
                <a:spcPct val="80000"/>
              </a:lnSpc>
              <a:spcBef>
                <a:spcPts val="0"/>
              </a:spcBef>
              <a:spcAft>
                <a:spcPts val="0"/>
              </a:spcAft>
              <a:buClr>
                <a:srgbClr val="888888"/>
              </a:buClr>
              <a:buSzPts val="2240"/>
              <a:buNone/>
            </a:pPr>
            <a:r>
              <a:t/>
            </a:r>
            <a:endParaRPr b="1" sz="1800">
              <a:latin typeface="Garamond"/>
              <a:ea typeface="Garamond"/>
              <a:cs typeface="Garamond"/>
              <a:sym typeface="Garamond"/>
            </a:endParaRPr>
          </a:p>
          <a:p>
            <a:pPr indent="0" lvl="0" marL="0" rtl="0" algn="ctr">
              <a:lnSpc>
                <a:spcPct val="80000"/>
              </a:lnSpc>
              <a:spcBef>
                <a:spcPts val="0"/>
              </a:spcBef>
              <a:spcAft>
                <a:spcPts val="0"/>
              </a:spcAft>
              <a:buClr>
                <a:srgbClr val="888888"/>
              </a:buClr>
              <a:buSzPts val="2240"/>
              <a:buNone/>
            </a:pPr>
            <a:r>
              <a:rPr lang="ca-ES" sz="1750">
                <a:latin typeface="Garamond"/>
                <a:ea typeface="Garamond"/>
                <a:cs typeface="Garamond"/>
                <a:sym typeface="Garamond"/>
              </a:rPr>
              <a:t>Tutor 1er AFI-ADI A: </a:t>
            </a:r>
            <a:r>
              <a:rPr b="1" lang="ca-ES" sz="1750">
                <a:latin typeface="Garamond"/>
                <a:ea typeface="Garamond"/>
                <a:cs typeface="Garamond"/>
                <a:sym typeface="Garamond"/>
              </a:rPr>
              <a:t>Maribel Domínguez</a:t>
            </a:r>
            <a:r>
              <a:rPr lang="ca-ES" sz="1750">
                <a:latin typeface="Garamond"/>
                <a:ea typeface="Garamond"/>
                <a:cs typeface="Garamond"/>
                <a:sym typeface="Garamond"/>
              </a:rPr>
              <a:t> – </a:t>
            </a:r>
            <a:r>
              <a:rPr b="1" lang="ca-ES" sz="1750">
                <a:solidFill>
                  <a:srgbClr val="0000FF"/>
                </a:solidFill>
                <a:latin typeface="Garamond"/>
                <a:ea typeface="Garamond"/>
                <a:cs typeface="Garamond"/>
                <a:sym typeface="Garamond"/>
              </a:rPr>
              <a:t>maribel.dominguez</a:t>
            </a:r>
            <a:r>
              <a:rPr lang="ca-ES" sz="1750" u="sng">
                <a:solidFill>
                  <a:schemeClr val="hlink"/>
                </a:solidFill>
                <a:latin typeface="Garamond"/>
                <a:ea typeface="Garamond"/>
                <a:cs typeface="Garamond"/>
                <a:sym typeface="Garamond"/>
                <a:hlinkClick r:id="rId3"/>
              </a:rPr>
              <a:t>@institutmontilivi.cat</a:t>
            </a:r>
            <a:r>
              <a:rPr lang="ca-ES" sz="1750">
                <a:latin typeface="Garamond"/>
                <a:ea typeface="Garamond"/>
                <a:cs typeface="Garamond"/>
                <a:sym typeface="Garamond"/>
              </a:rPr>
              <a:t>  </a:t>
            </a:r>
            <a:endParaRPr/>
          </a:p>
          <a:p>
            <a:pPr indent="0" lvl="0" marL="0" rtl="0" algn="ctr">
              <a:lnSpc>
                <a:spcPct val="80000"/>
              </a:lnSpc>
              <a:spcBef>
                <a:spcPts val="336"/>
              </a:spcBef>
              <a:spcAft>
                <a:spcPts val="0"/>
              </a:spcAft>
              <a:buSzPts val="1679"/>
              <a:buNone/>
            </a:pPr>
            <a:r>
              <a:rPr lang="ca-ES" sz="1750">
                <a:latin typeface="Garamond"/>
                <a:ea typeface="Garamond"/>
                <a:cs typeface="Garamond"/>
                <a:sym typeface="Garamond"/>
              </a:rPr>
              <a:t>Tutor 1er AFI-ADI B: </a:t>
            </a:r>
            <a:r>
              <a:rPr b="1" lang="ca-ES" sz="1750">
                <a:latin typeface="Garamond"/>
                <a:ea typeface="Garamond"/>
                <a:cs typeface="Garamond"/>
                <a:sym typeface="Garamond"/>
              </a:rPr>
              <a:t>Joan Turbau</a:t>
            </a:r>
            <a:r>
              <a:rPr b="1" lang="ca-ES" sz="1750">
                <a:latin typeface="Garamond"/>
                <a:ea typeface="Garamond"/>
                <a:cs typeface="Garamond"/>
                <a:sym typeface="Garamond"/>
              </a:rPr>
              <a:t> </a:t>
            </a:r>
            <a:r>
              <a:rPr lang="ca-ES" sz="1750">
                <a:latin typeface="Garamond"/>
                <a:ea typeface="Garamond"/>
                <a:cs typeface="Garamond"/>
                <a:sym typeface="Garamond"/>
              </a:rPr>
              <a:t>– </a:t>
            </a:r>
            <a:r>
              <a:rPr lang="ca-ES" sz="1750" u="sng">
                <a:solidFill>
                  <a:schemeClr val="hlink"/>
                </a:solidFill>
                <a:latin typeface="Garamond"/>
                <a:ea typeface="Garamond"/>
                <a:cs typeface="Garamond"/>
                <a:sym typeface="Garamond"/>
              </a:rPr>
              <a:t>jturbau</a:t>
            </a:r>
            <a:r>
              <a:rPr lang="ca-ES" sz="1750" u="sng">
                <a:solidFill>
                  <a:schemeClr val="hlink"/>
                </a:solidFill>
                <a:latin typeface="Garamond"/>
                <a:ea typeface="Garamond"/>
                <a:cs typeface="Garamond"/>
                <a:sym typeface="Garamond"/>
                <a:hlinkClick r:id="rId4"/>
              </a:rPr>
              <a:t>@institutmontilivi.cat</a:t>
            </a:r>
            <a:r>
              <a:rPr lang="ca-ES" sz="1750">
                <a:latin typeface="Garamond"/>
                <a:ea typeface="Garamond"/>
                <a:cs typeface="Garamond"/>
                <a:sym typeface="Garamond"/>
              </a:rPr>
              <a:t> </a:t>
            </a:r>
            <a:endParaRPr/>
          </a:p>
          <a:p>
            <a:pPr indent="0" lvl="0" marL="0" rtl="0" algn="l">
              <a:lnSpc>
                <a:spcPct val="80000"/>
              </a:lnSpc>
              <a:spcBef>
                <a:spcPts val="336"/>
              </a:spcBef>
              <a:spcAft>
                <a:spcPts val="0"/>
              </a:spcAft>
              <a:buClr>
                <a:srgbClr val="888888"/>
              </a:buClr>
              <a:buSzPts val="1679"/>
              <a:buNone/>
            </a:pPr>
            <a:r>
              <a:rPr lang="ca-ES" sz="1750">
                <a:latin typeface="Garamond"/>
                <a:ea typeface="Garamond"/>
                <a:cs typeface="Garamond"/>
                <a:sym typeface="Garamond"/>
              </a:rPr>
              <a:t>Tutor 1er AFI-ADI C: - </a:t>
            </a:r>
            <a:r>
              <a:rPr b="1" lang="ca-ES" sz="1750">
                <a:latin typeface="Garamond"/>
                <a:ea typeface="Garamond"/>
                <a:cs typeface="Garamond"/>
                <a:sym typeface="Garamond"/>
              </a:rPr>
              <a:t>Concepció Barrera</a:t>
            </a:r>
            <a:r>
              <a:rPr lang="ca-ES" sz="1750">
                <a:latin typeface="Garamond"/>
                <a:ea typeface="Garamond"/>
                <a:cs typeface="Garamond"/>
                <a:sym typeface="Garamond"/>
              </a:rPr>
              <a:t>   </a:t>
            </a:r>
            <a:r>
              <a:rPr b="1" lang="ca-ES" sz="1750">
                <a:solidFill>
                  <a:srgbClr val="0000FF"/>
                </a:solidFill>
                <a:latin typeface="Garamond"/>
                <a:ea typeface="Garamond"/>
                <a:cs typeface="Garamond"/>
                <a:sym typeface="Garamond"/>
              </a:rPr>
              <a:t>cbarrer5</a:t>
            </a:r>
            <a:r>
              <a:rPr lang="ca-ES" sz="1750" u="sng">
                <a:solidFill>
                  <a:schemeClr val="hlink"/>
                </a:solidFill>
                <a:latin typeface="Garamond"/>
                <a:ea typeface="Garamond"/>
                <a:cs typeface="Garamond"/>
                <a:sym typeface="Garamond"/>
                <a:hlinkClick r:id="rId5"/>
              </a:rPr>
              <a:t>@institutmontilivi.cat</a:t>
            </a:r>
            <a:r>
              <a:rPr lang="ca-ES" sz="1750">
                <a:latin typeface="Garamond"/>
                <a:ea typeface="Garamond"/>
                <a:cs typeface="Garamond"/>
                <a:sym typeface="Garamond"/>
              </a:rPr>
              <a:t> </a:t>
            </a:r>
            <a:endParaRPr sz="1750">
              <a:latin typeface="Garamond"/>
              <a:ea typeface="Garamond"/>
              <a:cs typeface="Garamond"/>
              <a:sym typeface="Garamond"/>
            </a:endParaRPr>
          </a:p>
          <a:p>
            <a:pPr indent="0" lvl="0" marL="0" rtl="0" algn="l">
              <a:lnSpc>
                <a:spcPct val="80000"/>
              </a:lnSpc>
              <a:spcBef>
                <a:spcPts val="336"/>
              </a:spcBef>
              <a:spcAft>
                <a:spcPts val="0"/>
              </a:spcAft>
              <a:buClr>
                <a:srgbClr val="888888"/>
              </a:buClr>
              <a:buSzPts val="1679"/>
              <a:buNone/>
            </a:pPr>
            <a:r>
              <a:t/>
            </a:r>
            <a:endParaRPr sz="1800">
              <a:latin typeface="Garamond"/>
              <a:ea typeface="Garamond"/>
              <a:cs typeface="Garamond"/>
              <a:sym typeface="Garamond"/>
            </a:endParaRPr>
          </a:p>
          <a:p>
            <a:pPr indent="0" lvl="0" marL="0" rtl="0" algn="ctr">
              <a:lnSpc>
                <a:spcPct val="80000"/>
              </a:lnSpc>
              <a:spcBef>
                <a:spcPts val="336"/>
              </a:spcBef>
              <a:spcAft>
                <a:spcPts val="0"/>
              </a:spcAft>
              <a:buClr>
                <a:srgbClr val="888888"/>
              </a:buClr>
              <a:buSzPts val="1679"/>
              <a:buNone/>
            </a:pPr>
            <a:r>
              <a:rPr b="1" lang="ca-ES" sz="1800">
                <a:latin typeface="Garamond"/>
                <a:ea typeface="Garamond"/>
                <a:cs typeface="Garamond"/>
                <a:sym typeface="Garamond"/>
              </a:rPr>
              <a:t>Curs 2026-2027</a:t>
            </a:r>
            <a:endParaRPr b="1" sz="1800">
              <a:latin typeface="Garamond"/>
              <a:ea typeface="Garamond"/>
              <a:cs typeface="Garamond"/>
              <a:sym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457200" y="460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alibri"/>
              <a:buNone/>
            </a:pPr>
            <a:r>
              <a:rPr b="1" lang="ca-ES" sz="3000">
                <a:latin typeface="Garamond"/>
                <a:ea typeface="Garamond"/>
                <a:cs typeface="Garamond"/>
                <a:sym typeface="Garamond"/>
              </a:rPr>
              <a:t>Primer de tot…</a:t>
            </a:r>
            <a:endParaRPr sz="3000">
              <a:latin typeface="Garamond"/>
              <a:ea typeface="Garamond"/>
              <a:cs typeface="Garamond"/>
              <a:sym typeface="Garamond"/>
            </a:endParaRPr>
          </a:p>
        </p:txBody>
      </p:sp>
      <p:sp>
        <p:nvSpPr>
          <p:cNvPr id="98" name="Google Shape;98;p3"/>
          <p:cNvSpPr txBox="1"/>
          <p:nvPr>
            <p:ph idx="1" type="body"/>
          </p:nvPr>
        </p:nvSpPr>
        <p:spPr>
          <a:xfrm>
            <a:off x="457200" y="1221944"/>
            <a:ext cx="8229600" cy="5001300"/>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SzPts val="1800"/>
              <a:buNone/>
            </a:pPr>
            <a:r>
              <a:rPr b="1" lang="ca-ES" sz="4000">
                <a:latin typeface="Garamond"/>
                <a:ea typeface="Garamond"/>
                <a:cs typeface="Garamond"/>
                <a:sym typeface="Garamond"/>
              </a:rPr>
              <a:t>Benvingudes i benvinguts a aquesta nova etapa de Formació Superior a l’Institut Montilivi!</a:t>
            </a:r>
            <a:endParaRPr b="1" sz="4000">
              <a:latin typeface="Garamond"/>
              <a:ea typeface="Garamond"/>
              <a:cs typeface="Garamond"/>
              <a:sym typeface="Garamond"/>
            </a:endParaRPr>
          </a:p>
        </p:txBody>
      </p:sp>
      <p:pic>
        <p:nvPicPr>
          <p:cNvPr id="99" name="Google Shape;99;p3"/>
          <p:cNvPicPr preferRelativeResize="0"/>
          <p:nvPr/>
        </p:nvPicPr>
        <p:blipFill rotWithShape="1">
          <a:blip r:embed="rId3">
            <a:alphaModFix/>
          </a:blip>
          <a:srcRect b="27019" l="0" r="0" t="24626"/>
          <a:stretch/>
        </p:blipFill>
        <p:spPr>
          <a:xfrm>
            <a:off x="2655392" y="3722594"/>
            <a:ext cx="3833215" cy="1853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ef326c5c84_0_33"/>
          <p:cNvSpPr txBox="1"/>
          <p:nvPr>
            <p:ph type="title"/>
          </p:nvPr>
        </p:nvSpPr>
        <p:spPr>
          <a:xfrm>
            <a:off x="457200" y="460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alibri"/>
              <a:buNone/>
            </a:pPr>
            <a:r>
              <a:rPr b="1" lang="ca-ES" sz="3000">
                <a:latin typeface="Garamond"/>
                <a:ea typeface="Garamond"/>
                <a:cs typeface="Garamond"/>
                <a:sym typeface="Garamond"/>
              </a:rPr>
              <a:t>Informació cicles - CFGS AFI - CFGS ADI</a:t>
            </a:r>
            <a:endParaRPr sz="3000">
              <a:latin typeface="Garamond"/>
              <a:ea typeface="Garamond"/>
              <a:cs typeface="Garamond"/>
              <a:sym typeface="Garamond"/>
            </a:endParaRPr>
          </a:p>
        </p:txBody>
      </p:sp>
      <p:sp>
        <p:nvSpPr>
          <p:cNvPr id="106" name="Google Shape;106;gef326c5c84_0_33"/>
          <p:cNvSpPr txBox="1"/>
          <p:nvPr>
            <p:ph idx="1" type="body"/>
          </p:nvPr>
        </p:nvSpPr>
        <p:spPr>
          <a:xfrm>
            <a:off x="457200" y="1221944"/>
            <a:ext cx="8229600" cy="50013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SzPts val="1800"/>
              <a:buNone/>
            </a:pPr>
            <a:r>
              <a:rPr lang="ca-ES" sz="2000">
                <a:latin typeface="Garamond"/>
                <a:ea typeface="Garamond"/>
                <a:cs typeface="Garamond"/>
                <a:sym typeface="Garamond"/>
              </a:rPr>
              <a:t>Els cicles d’ADMINISTRACIÓ I FINANCES (AFI) i d’ASSISTÈNCIA A LA DIRECCIÓ (ADI) es divideixen en mòduls professionals . </a:t>
            </a:r>
            <a:endParaRPr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latin typeface="Garamond"/>
                <a:ea typeface="Garamond"/>
                <a:cs typeface="Garamond"/>
                <a:sym typeface="Garamond"/>
              </a:rPr>
              <a:t>Cada mòdul està format per RAs, (resultats d’aprenentatge). Aquests RAs s’han d’aprovar de forma independent. Per aprovar el mòdul s’han d’aprovar tots els RAs</a:t>
            </a:r>
            <a:r>
              <a:rPr lang="ca-ES" sz="2000">
                <a:solidFill>
                  <a:srgbClr val="FF0000"/>
                </a:solidFill>
                <a:latin typeface="Garamond"/>
                <a:ea typeface="Garamond"/>
                <a:cs typeface="Garamond"/>
                <a:sym typeface="Garamond"/>
              </a:rPr>
              <a:t>. </a:t>
            </a:r>
            <a:endParaRPr sz="2000">
              <a:solidFill>
                <a:srgbClr val="FF0000"/>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u="sng">
                <a:solidFill>
                  <a:schemeClr val="hlink"/>
                </a:solidFill>
                <a:latin typeface="Garamond"/>
                <a:ea typeface="Garamond"/>
                <a:cs typeface="Garamond"/>
                <a:sym typeface="Garamond"/>
                <a:hlinkClick r:id="rId3"/>
              </a:rPr>
              <a:t>https://xtec.gencat.cat/ca/curriculum/professionals/fp/titolsloe/admingestio/</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900">
              <a:latin typeface="Garamond"/>
              <a:ea typeface="Garamond"/>
              <a:cs typeface="Garamond"/>
              <a:sym typeface="Garamond"/>
            </a:endParaRPr>
          </a:p>
          <a:p>
            <a:pPr indent="0" lvl="0" marL="0" rtl="0" algn="l">
              <a:lnSpc>
                <a:spcPct val="115000"/>
              </a:lnSpc>
              <a:spcBef>
                <a:spcPts val="0"/>
              </a:spcBef>
              <a:spcAft>
                <a:spcPts val="0"/>
              </a:spcAft>
              <a:buSzPts val="1800"/>
              <a:buNone/>
            </a:pPr>
            <a:r>
              <a:t/>
            </a:r>
            <a:endParaRPr sz="2000">
              <a:latin typeface="Arial"/>
              <a:ea typeface="Arial"/>
              <a:cs typeface="Arial"/>
              <a:sym typeface="Arial"/>
            </a:endParaRPr>
          </a:p>
          <a:p>
            <a:pPr indent="0" lvl="0" marL="0" rtl="0" algn="l">
              <a:lnSpc>
                <a:spcPct val="115000"/>
              </a:lnSpc>
              <a:spcBef>
                <a:spcPts val="0"/>
              </a:spcBef>
              <a:spcAft>
                <a:spcPts val="0"/>
              </a:spcAft>
              <a:buSzPts val="1800"/>
              <a:buNone/>
            </a:pPr>
            <a:r>
              <a:t/>
            </a:r>
            <a:endParaRPr sz="200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14b104e4e2c_0_19"/>
          <p:cNvSpPr txBox="1"/>
          <p:nvPr>
            <p:ph type="title"/>
          </p:nvPr>
        </p:nvSpPr>
        <p:spPr>
          <a:xfrm>
            <a:off x="457200" y="274638"/>
            <a:ext cx="8229600" cy="850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CFGS ADMINISTRACIÓ I FINANCES</a:t>
            </a:r>
            <a:endParaRPr b="1" sz="3000">
              <a:latin typeface="Garamond"/>
              <a:ea typeface="Garamond"/>
              <a:cs typeface="Garamond"/>
              <a:sym typeface="Garamond"/>
            </a:endParaRPr>
          </a:p>
        </p:txBody>
      </p:sp>
      <p:sp>
        <p:nvSpPr>
          <p:cNvPr id="112" name="Google Shape;112;g14b104e4e2c_0_19"/>
          <p:cNvSpPr txBox="1"/>
          <p:nvPr>
            <p:ph idx="1" type="body"/>
          </p:nvPr>
        </p:nvSpPr>
        <p:spPr>
          <a:xfrm>
            <a:off x="457200" y="801025"/>
            <a:ext cx="8229600" cy="53403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2400"/>
              <a:buNone/>
            </a:pPr>
            <a:r>
              <a:t/>
            </a:r>
            <a:endParaRPr b="1" sz="1500">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0651</a:t>
            </a:r>
            <a:r>
              <a:rPr b="1" lang="ca-ES" sz="1500">
                <a:solidFill>
                  <a:srgbClr val="FF0000"/>
                </a:solidFill>
                <a:latin typeface="Garamond"/>
                <a:ea typeface="Garamond"/>
                <a:cs typeface="Garamond"/>
                <a:sym typeface="Garamond"/>
              </a:rPr>
              <a:t>: Comunicació i Atenció al client</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0647</a:t>
            </a:r>
            <a:r>
              <a:rPr b="1" lang="ca-ES" sz="1500">
                <a:solidFill>
                  <a:srgbClr val="FF0000"/>
                </a:solidFill>
                <a:latin typeface="Garamond"/>
                <a:ea typeface="Garamond"/>
                <a:cs typeface="Garamond"/>
                <a:sym typeface="Garamond"/>
              </a:rPr>
              <a:t>: Gestió de la documentació jurídica i empresarial</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0650</a:t>
            </a:r>
            <a:r>
              <a:rPr b="1" lang="ca-ES" sz="1500">
                <a:solidFill>
                  <a:srgbClr val="FF0000"/>
                </a:solidFill>
                <a:latin typeface="Garamond"/>
                <a:ea typeface="Garamond"/>
                <a:cs typeface="Garamond"/>
                <a:sym typeface="Garamond"/>
              </a:rPr>
              <a:t>: Procés integral de l’activitat comercial</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0648</a:t>
            </a:r>
            <a:r>
              <a:rPr b="1" lang="ca-ES" sz="1500">
                <a:solidFill>
                  <a:srgbClr val="FF0000"/>
                </a:solidFill>
                <a:latin typeface="Garamond"/>
                <a:ea typeface="Garamond"/>
                <a:cs typeface="Garamond"/>
                <a:sym typeface="Garamond"/>
              </a:rPr>
              <a:t>: Recursos Humans i Responsabilitat Social Corporativa</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0649</a:t>
            </a:r>
            <a:r>
              <a:rPr b="1" lang="ca-ES" sz="1500">
                <a:solidFill>
                  <a:srgbClr val="FF0000"/>
                </a:solidFill>
                <a:latin typeface="Garamond"/>
                <a:ea typeface="Garamond"/>
                <a:cs typeface="Garamond"/>
                <a:sym typeface="Garamond"/>
              </a:rPr>
              <a:t>: </a:t>
            </a:r>
            <a:r>
              <a:rPr b="1" lang="ca-ES" sz="1500">
                <a:solidFill>
                  <a:srgbClr val="FF0000"/>
                </a:solidFill>
                <a:latin typeface="Garamond"/>
                <a:ea typeface="Garamond"/>
                <a:cs typeface="Garamond"/>
                <a:sym typeface="Garamond"/>
              </a:rPr>
              <a:t>Ofimática</a:t>
            </a:r>
            <a:r>
              <a:rPr b="1" lang="ca-ES" sz="1500">
                <a:solidFill>
                  <a:srgbClr val="FF0000"/>
                </a:solidFill>
                <a:latin typeface="Garamond"/>
                <a:ea typeface="Garamond"/>
                <a:cs typeface="Garamond"/>
                <a:sym typeface="Garamond"/>
              </a:rPr>
              <a:t> i Procés de la informació</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0179</a:t>
            </a:r>
            <a:r>
              <a:rPr b="1" lang="ca-ES" sz="1500">
                <a:solidFill>
                  <a:srgbClr val="FF0000"/>
                </a:solidFill>
                <a:latin typeface="Garamond"/>
                <a:ea typeface="Garamond"/>
                <a:cs typeface="Garamond"/>
                <a:sym typeface="Garamond"/>
              </a:rPr>
              <a:t>: Anglès Tècnic</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Font typeface="Garamond"/>
              <a:buChar char="•"/>
            </a:pPr>
            <a:r>
              <a:rPr b="1" lang="ca-ES" sz="1500">
                <a:solidFill>
                  <a:srgbClr val="FF0000"/>
                </a:solidFill>
                <a:latin typeface="Garamond"/>
                <a:ea typeface="Garamond"/>
                <a:cs typeface="Garamond"/>
                <a:sym typeface="Garamond"/>
              </a:rPr>
              <a:t>C076 Català</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1665 Digitalització aplicada als sectors  productius</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Font typeface="Garamond"/>
              <a:buChar char="•"/>
            </a:pPr>
            <a:r>
              <a:rPr b="1" lang="ca-ES" sz="1500">
                <a:solidFill>
                  <a:srgbClr val="FF0000"/>
                </a:solidFill>
                <a:latin typeface="Garamond"/>
                <a:ea typeface="Garamond"/>
                <a:cs typeface="Garamond"/>
                <a:sym typeface="Garamond"/>
              </a:rPr>
              <a:t>1708 Sostenibilitat aplicada als </a:t>
            </a:r>
            <a:r>
              <a:rPr b="1" lang="ca-ES" sz="1500">
                <a:solidFill>
                  <a:srgbClr val="FF0000"/>
                </a:solidFill>
                <a:latin typeface="Garamond"/>
                <a:ea typeface="Garamond"/>
                <a:cs typeface="Garamond"/>
                <a:sym typeface="Garamond"/>
              </a:rPr>
              <a:t>sectors</a:t>
            </a:r>
            <a:r>
              <a:rPr b="1" lang="ca-ES" sz="1500">
                <a:solidFill>
                  <a:srgbClr val="FF0000"/>
                </a:solidFill>
                <a:latin typeface="Garamond"/>
                <a:ea typeface="Garamond"/>
                <a:cs typeface="Garamond"/>
                <a:sym typeface="Garamond"/>
              </a:rPr>
              <a:t> productius</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Font typeface="Garamond"/>
              <a:buChar char="•"/>
            </a:pPr>
            <a:r>
              <a:rPr b="1" lang="ca-ES" sz="1500">
                <a:solidFill>
                  <a:srgbClr val="FF0000"/>
                </a:solidFill>
                <a:latin typeface="Garamond"/>
                <a:ea typeface="Garamond"/>
                <a:cs typeface="Garamond"/>
                <a:sym typeface="Garamond"/>
              </a:rPr>
              <a:t>Mòdul</a:t>
            </a:r>
            <a:r>
              <a:rPr b="1" lang="ca-ES" sz="1500">
                <a:solidFill>
                  <a:srgbClr val="FF0000"/>
                </a:solidFill>
                <a:latin typeface="Garamond"/>
                <a:ea typeface="Garamond"/>
                <a:cs typeface="Garamond"/>
                <a:sym typeface="Garamond"/>
              </a:rPr>
              <a:t> professional optatiu</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0652</a:t>
            </a:r>
            <a:r>
              <a:rPr b="1" lang="ca-ES" sz="1500">
                <a:latin typeface="Garamond"/>
                <a:ea typeface="Garamond"/>
                <a:cs typeface="Garamond"/>
                <a:sym typeface="Garamond"/>
              </a:rPr>
              <a:t>: Gestió de Recursos Humans</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0653</a:t>
            </a:r>
            <a:r>
              <a:rPr b="1" lang="ca-ES" sz="1500">
                <a:latin typeface="Garamond"/>
                <a:ea typeface="Garamond"/>
                <a:cs typeface="Garamond"/>
                <a:sym typeface="Garamond"/>
              </a:rPr>
              <a:t>: Gestió Financera</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0654</a:t>
            </a:r>
            <a:r>
              <a:rPr b="1" lang="ca-ES" sz="1500">
                <a:latin typeface="Garamond"/>
                <a:ea typeface="Garamond"/>
                <a:cs typeface="Garamond"/>
                <a:sym typeface="Garamond"/>
              </a:rPr>
              <a:t>: Comptabilitat i Fiscalitat</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0655</a:t>
            </a:r>
            <a:r>
              <a:rPr b="1" lang="ca-ES" sz="1500">
                <a:latin typeface="Garamond"/>
                <a:ea typeface="Garamond"/>
                <a:cs typeface="Garamond"/>
                <a:sym typeface="Garamond"/>
              </a:rPr>
              <a:t>: Gestió Logística i Comercial</a:t>
            </a:r>
            <a:endParaRPr b="1" sz="1500">
              <a:latin typeface="Garamond"/>
              <a:ea typeface="Garamond"/>
              <a:cs typeface="Garamond"/>
              <a:sym typeface="Garamond"/>
            </a:endParaRPr>
          </a:p>
          <a:p>
            <a:pPr indent="-323850" lvl="0" marL="342900" rtl="0" algn="just">
              <a:lnSpc>
                <a:spcPct val="90000"/>
              </a:lnSpc>
              <a:spcBef>
                <a:spcPts val="360"/>
              </a:spcBef>
              <a:spcAft>
                <a:spcPts val="0"/>
              </a:spcAft>
              <a:buSzPts val="1500"/>
              <a:buChar char="•"/>
            </a:pPr>
            <a:r>
              <a:rPr b="1" lang="ca-ES" sz="1500">
                <a:latin typeface="Garamond"/>
                <a:ea typeface="Garamond"/>
                <a:cs typeface="Garamond"/>
                <a:sym typeface="Garamond"/>
              </a:rPr>
              <a:t>0656: Simulació Empresarial</a:t>
            </a:r>
            <a:endParaRPr b="1" sz="1500">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1710</a:t>
            </a:r>
            <a:r>
              <a:rPr b="1" lang="ca-ES" sz="1500">
                <a:solidFill>
                  <a:srgbClr val="FF0000"/>
                </a:solidFill>
                <a:latin typeface="Garamond"/>
                <a:ea typeface="Garamond"/>
                <a:cs typeface="Garamond"/>
                <a:sym typeface="Garamond"/>
              </a:rPr>
              <a:t>: </a:t>
            </a:r>
            <a:r>
              <a:rPr b="1" lang="ca-ES" sz="1500">
                <a:solidFill>
                  <a:srgbClr val="FF0000"/>
                </a:solidFill>
                <a:latin typeface="Garamond"/>
                <a:ea typeface="Garamond"/>
                <a:cs typeface="Garamond"/>
                <a:sym typeface="Garamond"/>
              </a:rPr>
              <a:t> </a:t>
            </a:r>
            <a:r>
              <a:rPr b="1" lang="ca-ES" sz="1500">
                <a:solidFill>
                  <a:srgbClr val="FF0000"/>
                </a:solidFill>
                <a:latin typeface="Garamond"/>
                <a:ea typeface="Garamond"/>
                <a:cs typeface="Garamond"/>
                <a:sym typeface="Garamond"/>
              </a:rPr>
              <a:t>Itinerari personal per a l'ocupabilitat I</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latin typeface="Garamond"/>
                <a:ea typeface="Garamond"/>
                <a:cs typeface="Garamond"/>
                <a:sym typeface="Garamond"/>
              </a:rPr>
              <a:t>1710:  Itinerari personal per a l'ocupabilitat II</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0657</a:t>
            </a:r>
            <a:r>
              <a:rPr b="1" lang="ca-ES" sz="1500">
                <a:latin typeface="Garamond"/>
                <a:ea typeface="Garamond"/>
                <a:cs typeface="Garamond"/>
                <a:sym typeface="Garamond"/>
              </a:rPr>
              <a:t>: Projecte </a:t>
            </a:r>
            <a:r>
              <a:rPr b="1" lang="ca-ES" sz="1500">
                <a:latin typeface="Garamond"/>
                <a:ea typeface="Garamond"/>
                <a:cs typeface="Garamond"/>
                <a:sym typeface="Garamond"/>
              </a:rPr>
              <a:t>Intramodular</a:t>
            </a:r>
            <a:r>
              <a:rPr b="1" lang="ca-ES" sz="1500">
                <a:latin typeface="Garamond"/>
                <a:ea typeface="Garamond"/>
                <a:cs typeface="Garamond"/>
                <a:sym typeface="Garamond"/>
              </a:rPr>
              <a:t>.</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Formació en Centres de Treball </a:t>
            </a:r>
            <a:endParaRPr b="1" sz="1500">
              <a:latin typeface="Garamond"/>
              <a:ea typeface="Garamond"/>
              <a:cs typeface="Garamond"/>
              <a:sym typeface="Garamond"/>
            </a:endParaRPr>
          </a:p>
          <a:p>
            <a:pPr indent="0" lvl="0" marL="0" rtl="0" algn="just">
              <a:lnSpc>
                <a:spcPct val="90000"/>
              </a:lnSpc>
              <a:spcBef>
                <a:spcPts val="360"/>
              </a:spcBef>
              <a:spcAft>
                <a:spcPts val="0"/>
              </a:spcAft>
              <a:buNone/>
            </a:pPr>
            <a:r>
              <a:t/>
            </a:r>
            <a:endParaRPr sz="2800"/>
          </a:p>
        </p:txBody>
      </p:sp>
      <p:sp>
        <p:nvSpPr>
          <p:cNvPr id="113" name="Google Shape;113;g14b104e4e2c_0_19"/>
          <p:cNvSpPr txBox="1"/>
          <p:nvPr/>
        </p:nvSpPr>
        <p:spPr>
          <a:xfrm>
            <a:off x="0" y="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ca-ES"/>
              <a:t>1710:  Itinerari personal per a l'ocupabilitat 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2fdf9a394af_0_8"/>
          <p:cNvSpPr txBox="1"/>
          <p:nvPr>
            <p:ph type="title"/>
          </p:nvPr>
        </p:nvSpPr>
        <p:spPr>
          <a:xfrm>
            <a:off x="457200" y="274638"/>
            <a:ext cx="8229600" cy="850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C</a:t>
            </a:r>
            <a:r>
              <a:rPr b="1" lang="ca-ES" sz="3000">
                <a:latin typeface="Garamond"/>
                <a:ea typeface="Garamond"/>
                <a:cs typeface="Garamond"/>
                <a:sym typeface="Garamond"/>
              </a:rPr>
              <a:t>FGS ASSISTÈNCIA A LA DIRECCIÓ</a:t>
            </a:r>
            <a:endParaRPr b="1" sz="3000">
              <a:latin typeface="Garamond"/>
              <a:ea typeface="Garamond"/>
              <a:cs typeface="Garamond"/>
              <a:sym typeface="Garamond"/>
            </a:endParaRPr>
          </a:p>
        </p:txBody>
      </p:sp>
      <p:sp>
        <p:nvSpPr>
          <p:cNvPr id="119" name="Google Shape;119;g2fdf9a394af_0_8"/>
          <p:cNvSpPr txBox="1"/>
          <p:nvPr>
            <p:ph idx="1" type="body"/>
          </p:nvPr>
        </p:nvSpPr>
        <p:spPr>
          <a:xfrm>
            <a:off x="457200" y="1021001"/>
            <a:ext cx="8229600" cy="4954500"/>
          </a:xfrm>
          <a:prstGeom prst="rect">
            <a:avLst/>
          </a:prstGeom>
          <a:noFill/>
          <a:ln>
            <a:noFill/>
          </a:ln>
        </p:spPr>
        <p:txBody>
          <a:bodyPr anchorCtr="0" anchor="t" bIns="45700" lIns="91425" spcFirstLastPara="1" rIns="91425" wrap="square" tIns="45700">
            <a:noAutofit/>
          </a:bodyPr>
          <a:lstStyle/>
          <a:p>
            <a:pPr indent="-342900" lvl="0" marL="342900" rtl="0" algn="just">
              <a:lnSpc>
                <a:spcPct val="90000"/>
              </a:lnSpc>
              <a:spcBef>
                <a:spcPts val="0"/>
              </a:spcBef>
              <a:spcAft>
                <a:spcPts val="0"/>
              </a:spcAft>
              <a:buClr>
                <a:schemeClr val="dk1"/>
              </a:buClr>
              <a:buSzPts val="2400"/>
              <a:buNone/>
            </a:pPr>
            <a:r>
              <a:rPr b="1" lang="ca-ES" sz="1500">
                <a:latin typeface="Garamond"/>
                <a:ea typeface="Garamond"/>
                <a:cs typeface="Garamond"/>
                <a:sym typeface="Garamond"/>
              </a:rPr>
              <a:t>Relació de Mòduls Professionals:</a:t>
            </a:r>
            <a:endParaRPr b="1" sz="1500">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0651: Comunicació i Atenció al client</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0647: Gestió de la documentació jurídica i empresarial</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0650: Procés integral de l’activitat comercial</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0648: Recursos Humans i Responsabilitat Social Corporativa</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0649: Ofimática i Procés de la informació</a:t>
            </a:r>
            <a:endParaRPr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0179: Anglès Tècnic</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Font typeface="Garamond"/>
              <a:buChar char="•"/>
            </a:pPr>
            <a:r>
              <a:rPr b="1" lang="ca-ES" sz="1500">
                <a:solidFill>
                  <a:srgbClr val="FF0000"/>
                </a:solidFill>
                <a:latin typeface="Garamond"/>
                <a:ea typeface="Garamond"/>
                <a:cs typeface="Garamond"/>
                <a:sym typeface="Garamond"/>
              </a:rPr>
              <a:t>C076 Català</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1665 Digitalització aplicada als sectors  productius</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Font typeface="Garamond"/>
              <a:buChar char="•"/>
            </a:pPr>
            <a:r>
              <a:rPr b="1" lang="ca-ES" sz="1500">
                <a:solidFill>
                  <a:srgbClr val="FF0000"/>
                </a:solidFill>
                <a:latin typeface="Garamond"/>
                <a:ea typeface="Garamond"/>
                <a:cs typeface="Garamond"/>
                <a:sym typeface="Garamond"/>
              </a:rPr>
              <a:t>1708 Sostenibilitat aplicada als sectors productius</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Font typeface="Garamond"/>
              <a:buChar char="•"/>
            </a:pPr>
            <a:r>
              <a:rPr b="1" lang="ca-ES" sz="1500">
                <a:solidFill>
                  <a:srgbClr val="FF0000"/>
                </a:solidFill>
                <a:latin typeface="Garamond"/>
                <a:ea typeface="Garamond"/>
                <a:cs typeface="Garamond"/>
                <a:sym typeface="Garamond"/>
              </a:rPr>
              <a:t>Mòdul professional optatiu</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0661. Protocol</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0662: Esdeveniments</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0663: Gestió avançada de la informació</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0180. Segona llengua estrangera</a:t>
            </a:r>
            <a:endParaRPr b="1" sz="1500">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solidFill>
                  <a:srgbClr val="FF0000"/>
                </a:solidFill>
                <a:latin typeface="Garamond"/>
                <a:ea typeface="Garamond"/>
                <a:cs typeface="Garamond"/>
                <a:sym typeface="Garamond"/>
              </a:rPr>
              <a:t>1710:  Itinerari personal per a l'ocupabilitat I</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rgbClr val="FF0000"/>
              </a:buClr>
              <a:buSzPts val="1500"/>
              <a:buChar char="•"/>
            </a:pPr>
            <a:r>
              <a:rPr b="1" lang="ca-ES" sz="1500">
                <a:latin typeface="Garamond"/>
                <a:ea typeface="Garamond"/>
                <a:cs typeface="Garamond"/>
                <a:sym typeface="Garamond"/>
              </a:rPr>
              <a:t>1710:  Itinerari personal per a l'ocupabilitat II</a:t>
            </a:r>
            <a:endParaRPr b="1" sz="1500">
              <a:solidFill>
                <a:srgbClr val="FF0000"/>
              </a:solidFill>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0664 Projecte </a:t>
            </a:r>
            <a:r>
              <a:rPr b="1" lang="ca-ES" sz="1500">
                <a:latin typeface="Garamond"/>
                <a:ea typeface="Garamond"/>
                <a:cs typeface="Garamond"/>
                <a:sym typeface="Garamond"/>
              </a:rPr>
              <a:t>Intramodular</a:t>
            </a:r>
            <a:r>
              <a:rPr b="1" lang="ca-ES" sz="1500">
                <a:latin typeface="Garamond"/>
                <a:ea typeface="Garamond"/>
                <a:cs typeface="Garamond"/>
                <a:sym typeface="Garamond"/>
              </a:rPr>
              <a:t>.</a:t>
            </a:r>
            <a:endParaRPr sz="1500">
              <a:latin typeface="Garamond"/>
              <a:ea typeface="Garamond"/>
              <a:cs typeface="Garamond"/>
              <a:sym typeface="Garamond"/>
            </a:endParaRPr>
          </a:p>
          <a:p>
            <a:pPr indent="-323850" lvl="0" marL="342900" rtl="0" algn="just">
              <a:lnSpc>
                <a:spcPct val="90000"/>
              </a:lnSpc>
              <a:spcBef>
                <a:spcPts val="360"/>
              </a:spcBef>
              <a:spcAft>
                <a:spcPts val="0"/>
              </a:spcAft>
              <a:buClr>
                <a:schemeClr val="dk1"/>
              </a:buClr>
              <a:buSzPts val="1500"/>
              <a:buChar char="•"/>
            </a:pPr>
            <a:r>
              <a:rPr b="1" lang="ca-ES" sz="1500">
                <a:latin typeface="Garamond"/>
                <a:ea typeface="Garamond"/>
                <a:cs typeface="Garamond"/>
                <a:sym typeface="Garamond"/>
              </a:rPr>
              <a:t>Formació en Centres de Treball </a:t>
            </a:r>
            <a:endParaRPr b="1" sz="1500">
              <a:latin typeface="Garamond"/>
              <a:ea typeface="Garamond"/>
              <a:cs typeface="Garamond"/>
              <a:sym typeface="Garamond"/>
            </a:endParaRPr>
          </a:p>
          <a:p>
            <a:pPr indent="0" lvl="0" marL="0" rtl="0" algn="just">
              <a:lnSpc>
                <a:spcPct val="90000"/>
              </a:lnSpc>
              <a:spcBef>
                <a:spcPts val="360"/>
              </a:spcBef>
              <a:spcAft>
                <a:spcPts val="0"/>
              </a:spcAft>
              <a:buNone/>
            </a:pPr>
            <a:r>
              <a:t/>
            </a:r>
            <a:endParaRPr sz="2800"/>
          </a:p>
        </p:txBody>
      </p:sp>
      <p:sp>
        <p:nvSpPr>
          <p:cNvPr id="120" name="Google Shape;120;g2fdf9a394af_0_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ca-ES"/>
              <a:t>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14b104e4e2c_0_2"/>
          <p:cNvSpPr txBox="1"/>
          <p:nvPr>
            <p:ph type="title"/>
          </p:nvPr>
        </p:nvSpPr>
        <p:spPr>
          <a:xfrm>
            <a:off x="457200" y="460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alibri"/>
              <a:buNone/>
            </a:pPr>
            <a:r>
              <a:rPr b="1" lang="ca-ES" sz="3000">
                <a:latin typeface="Garamond"/>
                <a:ea typeface="Garamond"/>
                <a:cs typeface="Garamond"/>
                <a:sym typeface="Garamond"/>
              </a:rPr>
              <a:t>Equip docent 1er AFI-ADI</a:t>
            </a:r>
            <a:endParaRPr sz="3000">
              <a:latin typeface="Garamond"/>
              <a:ea typeface="Garamond"/>
              <a:cs typeface="Garamond"/>
              <a:sym typeface="Garamond"/>
            </a:endParaRPr>
          </a:p>
        </p:txBody>
      </p:sp>
      <p:sp>
        <p:nvSpPr>
          <p:cNvPr id="127" name="Google Shape;127;g14b104e4e2c_0_2"/>
          <p:cNvSpPr txBox="1"/>
          <p:nvPr>
            <p:ph idx="1" type="body"/>
          </p:nvPr>
        </p:nvSpPr>
        <p:spPr>
          <a:xfrm>
            <a:off x="457200" y="1011737"/>
            <a:ext cx="8229600" cy="5001300"/>
          </a:xfrm>
          <a:prstGeom prst="rect">
            <a:avLst/>
          </a:prstGeom>
          <a:noFill/>
          <a:ln>
            <a:noFill/>
          </a:ln>
        </p:spPr>
        <p:txBody>
          <a:bodyPr anchorCtr="0" anchor="t" bIns="45700" lIns="91425" spcFirstLastPara="1" rIns="91425" wrap="square" tIns="45700">
            <a:noAutofit/>
          </a:bodyPr>
          <a:lstStyle/>
          <a:p>
            <a:pPr indent="-330200" lvl="0" marL="457200" rtl="0" algn="just">
              <a:lnSpc>
                <a:spcPct val="115000"/>
              </a:lnSpc>
              <a:spcBef>
                <a:spcPts val="0"/>
              </a:spcBef>
              <a:spcAft>
                <a:spcPts val="0"/>
              </a:spcAft>
              <a:buSzPts val="1600"/>
              <a:buChar char="•"/>
            </a:pPr>
            <a:r>
              <a:rPr lang="ca-ES" sz="1800">
                <a:latin typeface="Garamond"/>
                <a:ea typeface="Garamond"/>
                <a:cs typeface="Garamond"/>
                <a:sym typeface="Garamond"/>
              </a:rPr>
              <a:t>Josep Prat i Joan Turbau – Comunicació i atenció al client</a:t>
            </a:r>
            <a:endParaRPr sz="1800">
              <a:latin typeface="Garamond"/>
              <a:ea typeface="Garamond"/>
              <a:cs typeface="Garamond"/>
              <a:sym typeface="Garamond"/>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Víctor Aguilera  – Gestió de la documentació jurídica i empresarial</a:t>
            </a:r>
            <a:endParaRPr sz="1800">
              <a:latin typeface="Garamond"/>
              <a:ea typeface="Garamond"/>
              <a:cs typeface="Garamond"/>
              <a:sym typeface="Garamond"/>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Lourdes Jacas i Gemma Saurina – Procés integral de l’activitat comercial</a:t>
            </a:r>
            <a:endParaRPr sz="1800">
              <a:latin typeface="Garamond"/>
              <a:ea typeface="Garamond"/>
              <a:cs typeface="Garamond"/>
              <a:sym typeface="Garamond"/>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Maribel Domínguez – Recursos Humans i Responsabilitat Social Corporativa</a:t>
            </a:r>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Maribel Domínguez – Sostenibilitat aplicada als sectors productius</a:t>
            </a:r>
            <a:endParaRPr sz="1800">
              <a:latin typeface="Garamond"/>
              <a:ea typeface="Garamond"/>
              <a:cs typeface="Garamond"/>
              <a:sym typeface="Garamond"/>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Isabel Cruset i Marta Ramírez- Informàtica /Digitalització</a:t>
            </a:r>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Joan Turbau – Anglès tècnic</a:t>
            </a:r>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Elisabet Pons</a:t>
            </a:r>
            <a:r>
              <a:rPr lang="ca-ES" sz="1800">
                <a:latin typeface="Garamond"/>
                <a:ea typeface="Garamond"/>
                <a:cs typeface="Garamond"/>
                <a:sym typeface="Garamond"/>
              </a:rPr>
              <a:t> – IPO</a:t>
            </a:r>
            <a:endParaRPr/>
          </a:p>
          <a:p>
            <a:pPr indent="-342900" lvl="0" marL="457200" rtl="0" algn="just">
              <a:lnSpc>
                <a:spcPct val="115000"/>
              </a:lnSpc>
              <a:spcBef>
                <a:spcPts val="0"/>
              </a:spcBef>
              <a:spcAft>
                <a:spcPts val="0"/>
              </a:spcAft>
              <a:buSzPts val="1800"/>
              <a:buFont typeface="Arial"/>
              <a:buChar char="•"/>
            </a:pPr>
            <a:r>
              <a:rPr lang="ca-ES" sz="1800">
                <a:latin typeface="Garamond"/>
                <a:ea typeface="Garamond"/>
                <a:cs typeface="Garamond"/>
                <a:sym typeface="Garamond"/>
              </a:rPr>
              <a:t>Gemma Saurina, Concepció Barrera i Marta Font - Optativa</a:t>
            </a:r>
            <a:endParaRPr sz="18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8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800">
                <a:latin typeface="Garamond"/>
                <a:ea typeface="Garamond"/>
                <a:cs typeface="Garamond"/>
                <a:sym typeface="Garamond"/>
              </a:rPr>
              <a:t>Formació en Centres de Treball: Lourdes Jacas,, Maribel Domínguez, Isabel Cruset</a:t>
            </a:r>
            <a:endParaRPr sz="18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i="1" sz="1800">
              <a:latin typeface="Garamond"/>
              <a:ea typeface="Garamond"/>
              <a:cs typeface="Garamond"/>
              <a:sym typeface="Garamond"/>
            </a:endParaRPr>
          </a:p>
          <a:p>
            <a:pPr indent="0" lvl="0" marL="0" rtl="0" algn="just">
              <a:lnSpc>
                <a:spcPct val="115000"/>
              </a:lnSpc>
              <a:spcBef>
                <a:spcPts val="0"/>
              </a:spcBef>
              <a:spcAft>
                <a:spcPts val="0"/>
              </a:spcAft>
              <a:buSzPts val="1800"/>
              <a:buNone/>
            </a:pPr>
            <a:r>
              <a:rPr i="1" lang="ca-ES" sz="2000">
                <a:latin typeface="Garamond"/>
                <a:ea typeface="Garamond"/>
                <a:cs typeface="Garamond"/>
                <a:sym typeface="Garamond"/>
              </a:rPr>
              <a:t>Tutors 1er ADI-AFI: Maribel Domínguez</a:t>
            </a:r>
            <a:r>
              <a:rPr i="1" lang="ca-ES" sz="2000">
                <a:latin typeface="Garamond"/>
                <a:ea typeface="Garamond"/>
                <a:cs typeface="Garamond"/>
                <a:sym typeface="Garamond"/>
              </a:rPr>
              <a:t> </a:t>
            </a:r>
            <a:r>
              <a:rPr i="1" lang="ca-ES" sz="2000">
                <a:latin typeface="Garamond"/>
                <a:ea typeface="Garamond"/>
                <a:cs typeface="Garamond"/>
                <a:sym typeface="Garamond"/>
              </a:rPr>
              <a:t>(A), Joan Turbau</a:t>
            </a:r>
            <a:r>
              <a:rPr i="1" lang="ca-ES" sz="2000">
                <a:latin typeface="Garamond"/>
                <a:ea typeface="Garamond"/>
                <a:cs typeface="Garamond"/>
                <a:sym typeface="Garamond"/>
              </a:rPr>
              <a:t> </a:t>
            </a:r>
            <a:r>
              <a:rPr i="1" lang="ca-ES" sz="2000">
                <a:latin typeface="Garamond"/>
                <a:ea typeface="Garamond"/>
                <a:cs typeface="Garamond"/>
                <a:sym typeface="Garamond"/>
              </a:rPr>
              <a:t>(B), Concepció Barrera (C).</a:t>
            </a:r>
            <a:endParaRPr i="1" sz="2000">
              <a:latin typeface="Garamond"/>
              <a:ea typeface="Garamond"/>
              <a:cs typeface="Garamond"/>
              <a:sym typeface="Garamond"/>
            </a:endParaRPr>
          </a:p>
          <a:p>
            <a:pPr indent="0" lvl="0" marL="0" rtl="0" algn="l">
              <a:lnSpc>
                <a:spcPct val="115000"/>
              </a:lnSpc>
              <a:spcBef>
                <a:spcPts val="0"/>
              </a:spcBef>
              <a:spcAft>
                <a:spcPts val="0"/>
              </a:spcAft>
              <a:buSzPts val="1800"/>
              <a:buNone/>
            </a:pPr>
            <a:r>
              <a:t/>
            </a:r>
            <a:endParaRPr sz="20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6"/>
          <p:cNvSpPr txBox="1"/>
          <p:nvPr>
            <p:ph type="title"/>
          </p:nvPr>
        </p:nvSpPr>
        <p:spPr>
          <a:xfrm>
            <a:off x="609600" y="548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alibri"/>
              <a:buNone/>
            </a:pPr>
            <a:r>
              <a:rPr b="1" lang="ca-ES" sz="3000">
                <a:latin typeface="Garamond"/>
                <a:ea typeface="Garamond"/>
                <a:cs typeface="Garamond"/>
                <a:sym typeface="Garamond"/>
              </a:rPr>
              <a:t>Horari</a:t>
            </a:r>
            <a:endParaRPr sz="5000">
              <a:latin typeface="Garamond"/>
              <a:ea typeface="Garamond"/>
              <a:cs typeface="Garamond"/>
              <a:sym typeface="Garamond"/>
            </a:endParaRPr>
          </a:p>
        </p:txBody>
      </p:sp>
      <p:sp>
        <p:nvSpPr>
          <p:cNvPr id="133" name="Google Shape;133;p6"/>
          <p:cNvSpPr txBox="1"/>
          <p:nvPr>
            <p:ph idx="1" type="body"/>
          </p:nvPr>
        </p:nvSpPr>
        <p:spPr>
          <a:xfrm>
            <a:off x="457200" y="928344"/>
            <a:ext cx="8229600" cy="50013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800"/>
              <a:buNone/>
            </a:pPr>
            <a:r>
              <a:rPr lang="ca-ES" sz="2400">
                <a:latin typeface="Garamond"/>
                <a:ea typeface="Garamond"/>
                <a:cs typeface="Garamond"/>
                <a:sym typeface="Garamond"/>
              </a:rPr>
              <a:t>Ho trobareu al moodle de tutoria, al suro del passadís i l’alumne disposa també del seu horari dins l’apartat d’aplicacions de la seva intranet.</a:t>
            </a:r>
            <a:endParaRPr sz="2400">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24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400">
                <a:latin typeface="Garamond"/>
                <a:ea typeface="Garamond"/>
                <a:cs typeface="Garamond"/>
                <a:sym typeface="Garamond"/>
              </a:rPr>
              <a:t>A l’horari, es detallen les hores de cada mòdul, l’aula i el professorat.</a:t>
            </a:r>
            <a:endParaRPr sz="2400">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24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400">
                <a:latin typeface="Garamond"/>
                <a:ea typeface="Garamond"/>
                <a:cs typeface="Garamond"/>
                <a:sym typeface="Garamond"/>
              </a:rPr>
              <a:t>Hi haurà tres grups: </a:t>
            </a:r>
            <a:r>
              <a:rPr b="1" lang="ca-ES" sz="2400">
                <a:latin typeface="Garamond"/>
                <a:ea typeface="Garamond"/>
                <a:cs typeface="Garamond"/>
                <a:sym typeface="Garamond"/>
              </a:rPr>
              <a:t>A, B i C</a:t>
            </a:r>
            <a:endParaRPr b="1" sz="2400">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2400">
              <a:latin typeface="Garamond"/>
              <a:ea typeface="Garamond"/>
              <a:cs typeface="Garamond"/>
              <a:sym typeface="Garamond"/>
            </a:endParaRPr>
          </a:p>
          <a:p>
            <a:pPr indent="0" lvl="0" marL="0" rtl="0" algn="just">
              <a:lnSpc>
                <a:spcPct val="100000"/>
              </a:lnSpc>
              <a:spcBef>
                <a:spcPts val="0"/>
              </a:spcBef>
              <a:spcAft>
                <a:spcPts val="0"/>
              </a:spcAft>
              <a:buSzPts val="1800"/>
              <a:buNone/>
            </a:pPr>
            <a:r>
              <a:rPr b="1" lang="ca-ES" sz="2400">
                <a:latin typeface="Garamond"/>
                <a:ea typeface="Garamond"/>
                <a:cs typeface="Garamond"/>
                <a:sym typeface="Garamond"/>
              </a:rPr>
              <a:t>A l’horari hi consten les aules on curseu cada mòdul de manera que allà sabreu on heu d’anar a cada hora. </a:t>
            </a:r>
            <a:endParaRPr b="1" sz="2400">
              <a:latin typeface="Garamond"/>
              <a:ea typeface="Garamond"/>
              <a:cs typeface="Garamond"/>
              <a:sym typeface="Garamond"/>
            </a:endParaRPr>
          </a:p>
          <a:p>
            <a:pPr indent="0" lvl="0" marL="0" rtl="0" algn="just">
              <a:lnSpc>
                <a:spcPct val="100000"/>
              </a:lnSpc>
              <a:spcBef>
                <a:spcPts val="0"/>
              </a:spcBef>
              <a:spcAft>
                <a:spcPts val="0"/>
              </a:spcAft>
              <a:buSzPts val="1800"/>
              <a:buNone/>
            </a:pPr>
            <a:r>
              <a:rPr b="1" lang="ca-ES" sz="2400">
                <a:latin typeface="Garamond"/>
                <a:ea typeface="Garamond"/>
                <a:cs typeface="Garamond"/>
                <a:sym typeface="Garamond"/>
              </a:rPr>
              <a:t>Quan tinguem els grups fets, us donarem els vostres horaris.</a:t>
            </a:r>
            <a:endParaRPr b="1" sz="2400">
              <a:latin typeface="Garamond"/>
              <a:ea typeface="Garamond"/>
              <a:cs typeface="Garamond"/>
              <a:sym typeface="Garamond"/>
            </a:endParaRPr>
          </a:p>
          <a:p>
            <a:pPr indent="0" lvl="0" marL="0" rtl="0" algn="just">
              <a:lnSpc>
                <a:spcPct val="100000"/>
              </a:lnSpc>
              <a:spcBef>
                <a:spcPts val="0"/>
              </a:spcBef>
              <a:spcAft>
                <a:spcPts val="0"/>
              </a:spcAft>
              <a:buSzPts val="1800"/>
              <a:buNone/>
            </a:pPr>
            <a:r>
              <a:rPr b="1" lang="ca-ES" sz="2400">
                <a:latin typeface="Garamond"/>
                <a:ea typeface="Garamond"/>
                <a:cs typeface="Garamond"/>
                <a:sym typeface="Garamond"/>
              </a:rPr>
              <a:t>Demà 8h matí tindreu els grups penjats al suro i els horaris.</a:t>
            </a:r>
            <a:endParaRPr b="1" sz="2400">
              <a:latin typeface="Garamond"/>
              <a:ea typeface="Garamond"/>
              <a:cs typeface="Garamond"/>
              <a:sym typeface="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2fdf9a394af_2_6"/>
          <p:cNvSpPr txBox="1"/>
          <p:nvPr>
            <p:ph type="title"/>
          </p:nvPr>
        </p:nvSpPr>
        <p:spPr>
          <a:xfrm>
            <a:off x="457200" y="460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alibri"/>
              <a:buNone/>
            </a:pPr>
            <a:r>
              <a:rPr b="1" lang="ca-ES" sz="3000">
                <a:latin typeface="Garamond"/>
                <a:ea typeface="Garamond"/>
                <a:cs typeface="Garamond"/>
                <a:sym typeface="Garamond"/>
              </a:rPr>
              <a:t>Alumnat que necessiti classes de català</a:t>
            </a:r>
            <a:endParaRPr sz="3000">
              <a:latin typeface="Garamond"/>
              <a:ea typeface="Garamond"/>
              <a:cs typeface="Garamond"/>
              <a:sym typeface="Garamond"/>
            </a:endParaRPr>
          </a:p>
        </p:txBody>
      </p:sp>
      <p:sp>
        <p:nvSpPr>
          <p:cNvPr id="139" name="Google Shape;139;g2fdf9a394af_2_6"/>
          <p:cNvSpPr txBox="1"/>
          <p:nvPr>
            <p:ph idx="1" type="body"/>
          </p:nvPr>
        </p:nvSpPr>
        <p:spPr>
          <a:xfrm>
            <a:off x="457200" y="1221944"/>
            <a:ext cx="8229600" cy="5001300"/>
          </a:xfrm>
          <a:prstGeom prst="rect">
            <a:avLst/>
          </a:prstGeom>
          <a:noFill/>
          <a:ln>
            <a:noFill/>
          </a:ln>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t/>
            </a:r>
            <a:endParaRPr sz="2000">
              <a:latin typeface="Garamond"/>
              <a:ea typeface="Garamond"/>
              <a:cs typeface="Garamond"/>
              <a:sym typeface="Garamond"/>
            </a:endParaRPr>
          </a:p>
          <a:p>
            <a:pPr indent="-342900" lvl="0" marL="342900" rtl="0" algn="l">
              <a:lnSpc>
                <a:spcPct val="115000"/>
              </a:lnSpc>
              <a:spcBef>
                <a:spcPts val="0"/>
              </a:spcBef>
              <a:spcAft>
                <a:spcPts val="0"/>
              </a:spcAft>
              <a:buSzPts val="1800"/>
              <a:buChar char="•"/>
            </a:pPr>
            <a:r>
              <a:rPr lang="ca-ES" sz="2000">
                <a:latin typeface="Garamond"/>
                <a:ea typeface="Garamond"/>
                <a:cs typeface="Garamond"/>
                <a:sym typeface="Garamond"/>
              </a:rPr>
              <a:t>L’EOI (Escola Oficial d’Idiomes) ofereix la possibilitat a l’alumnat que no parla català o té problemes de comprensió de la llengua catalana,  assistir a un curs de català durant el curs. </a:t>
            </a:r>
            <a:endParaRPr sz="2000">
              <a:latin typeface="Garamond"/>
              <a:ea typeface="Garamond"/>
              <a:cs typeface="Garamond"/>
              <a:sym typeface="Garamond"/>
            </a:endParaRPr>
          </a:p>
          <a:p>
            <a:pPr indent="-355600" lvl="0" marL="342900" rtl="0" algn="l">
              <a:lnSpc>
                <a:spcPct val="115000"/>
              </a:lnSpc>
              <a:spcBef>
                <a:spcPts val="0"/>
              </a:spcBef>
              <a:spcAft>
                <a:spcPts val="0"/>
              </a:spcAft>
              <a:buSzPts val="2000"/>
              <a:buFont typeface="Garamond"/>
              <a:buChar char="•"/>
            </a:pPr>
            <a:r>
              <a:rPr lang="ca-ES" sz="2000">
                <a:latin typeface="Garamond"/>
                <a:ea typeface="Garamond"/>
                <a:cs typeface="Garamond"/>
                <a:sym typeface="Garamond"/>
              </a:rPr>
              <a:t>La matrícula és gratuïta, però heu de tenir en compte que s’ha de pagar el material. </a:t>
            </a:r>
            <a:endParaRPr sz="2000">
              <a:latin typeface="Garamond"/>
              <a:ea typeface="Garamond"/>
              <a:cs typeface="Garamond"/>
              <a:sym typeface="Garamond"/>
            </a:endParaRPr>
          </a:p>
          <a:p>
            <a:pPr indent="-355600" lvl="0" marL="342900" rtl="0" algn="l">
              <a:lnSpc>
                <a:spcPct val="115000"/>
              </a:lnSpc>
              <a:spcBef>
                <a:spcPts val="0"/>
              </a:spcBef>
              <a:spcAft>
                <a:spcPts val="0"/>
              </a:spcAft>
              <a:buSzPts val="2000"/>
              <a:buFont typeface="Garamond"/>
              <a:buChar char="•"/>
            </a:pPr>
            <a:r>
              <a:rPr lang="ca-ES" sz="2000">
                <a:latin typeface="Garamond"/>
                <a:ea typeface="Garamond"/>
                <a:cs typeface="Garamond"/>
                <a:sym typeface="Garamond"/>
              </a:rPr>
              <a:t>Les classes són els dilluns i dimecres de 16:00 a 18:00 (nivels A1, A2 i B2) i dimarts i dijous a la mateixa hora (nivells B1 i C1) a l’EOI de Girona.</a:t>
            </a:r>
            <a:endParaRPr sz="2000">
              <a:latin typeface="Garamond"/>
              <a:ea typeface="Garamond"/>
              <a:cs typeface="Garamond"/>
              <a:sym typeface="Garamond"/>
            </a:endParaRPr>
          </a:p>
          <a:p>
            <a:pPr indent="-355600" lvl="0" marL="342900" rtl="0" algn="l">
              <a:lnSpc>
                <a:spcPct val="115000"/>
              </a:lnSpc>
              <a:spcBef>
                <a:spcPts val="0"/>
              </a:spcBef>
              <a:spcAft>
                <a:spcPts val="0"/>
              </a:spcAft>
              <a:buSzPts val="2000"/>
              <a:buFont typeface="Garamond"/>
              <a:buChar char="•"/>
            </a:pPr>
            <a:r>
              <a:rPr lang="ca-ES" sz="2000">
                <a:latin typeface="Garamond"/>
                <a:ea typeface="Garamond"/>
                <a:cs typeface="Garamond"/>
                <a:sym typeface="Garamond"/>
              </a:rPr>
              <a:t>Els grups del dilluns comencen les classes el 22 de setembre, els grups del dimarts el 23 de setembre. </a:t>
            </a:r>
            <a:endParaRPr sz="2000">
              <a:latin typeface="Garamond"/>
              <a:ea typeface="Garamond"/>
              <a:cs typeface="Garamond"/>
              <a:sym typeface="Garamond"/>
            </a:endParaRPr>
          </a:p>
          <a:p>
            <a:pPr indent="0" lvl="0" marL="0" rtl="0" algn="ctr">
              <a:lnSpc>
                <a:spcPct val="115000"/>
              </a:lnSpc>
              <a:spcBef>
                <a:spcPts val="0"/>
              </a:spcBef>
              <a:spcAft>
                <a:spcPts val="0"/>
              </a:spcAft>
              <a:buSzPts val="1800"/>
              <a:buNone/>
            </a:pPr>
            <a:r>
              <a:rPr b="1" lang="ca-ES" sz="2200">
                <a:latin typeface="Garamond"/>
                <a:ea typeface="Garamond"/>
                <a:cs typeface="Garamond"/>
                <a:sym typeface="Garamond"/>
              </a:rPr>
              <a:t>La prova de nivell es farà el dimecres 17 de setembre a les 16.00 h</a:t>
            </a:r>
            <a:r>
              <a:rPr lang="ca-ES" sz="2200">
                <a:latin typeface="Garamond"/>
                <a:ea typeface="Garamond"/>
                <a:cs typeface="Garamond"/>
                <a:sym typeface="Garamond"/>
              </a:rPr>
              <a:t> </a:t>
            </a:r>
            <a:r>
              <a:rPr b="1" lang="ca-ES" sz="1800">
                <a:solidFill>
                  <a:srgbClr val="222222"/>
                </a:solidFill>
                <a:latin typeface="Arial"/>
                <a:ea typeface="Arial"/>
                <a:cs typeface="Arial"/>
                <a:sym typeface="Arial"/>
              </a:rPr>
              <a:t>EOI  </a:t>
            </a:r>
            <a:r>
              <a:rPr b="1" lang="ca-ES" sz="1800">
                <a:solidFill>
                  <a:srgbClr val="202124"/>
                </a:solidFill>
                <a:latin typeface="Arial"/>
                <a:ea typeface="Arial"/>
                <a:cs typeface="Arial"/>
                <a:sym typeface="Arial"/>
              </a:rPr>
              <a:t>Carrer Josep Viader i Moliner, 16, 17005 Girona</a:t>
            </a:r>
            <a:endParaRPr b="1" sz="2100">
              <a:latin typeface="Garamond"/>
              <a:ea typeface="Garamond"/>
              <a:cs typeface="Garamond"/>
              <a:sym typeface="Garamond"/>
            </a:endParaRPr>
          </a:p>
          <a:p>
            <a:pPr indent="0" lvl="0" marL="0" rtl="0" algn="ctr">
              <a:lnSpc>
                <a:spcPct val="115000"/>
              </a:lnSpc>
              <a:spcBef>
                <a:spcPts val="0"/>
              </a:spcBef>
              <a:spcAft>
                <a:spcPts val="0"/>
              </a:spcAft>
              <a:buSzPts val="1800"/>
              <a:buNone/>
            </a:pPr>
            <a:r>
              <a:rPr lang="ca-ES" sz="1400" u="sng">
                <a:solidFill>
                  <a:schemeClr val="hlink"/>
                </a:solidFill>
                <a:highlight>
                  <a:srgbClr val="EEEEEE"/>
                </a:highlight>
                <a:latin typeface="Arial"/>
                <a:ea typeface="Arial"/>
                <a:cs typeface="Arial"/>
                <a:sym typeface="Arial"/>
                <a:hlinkClick r:id="rId3"/>
              </a:rPr>
              <a:t>https://forms.gle/XuR6XFbvSySvnkRe9</a:t>
            </a:r>
            <a:r>
              <a:rPr lang="ca-ES" sz="1400">
                <a:highlight>
                  <a:srgbClr val="EEEEEE"/>
                </a:highlight>
                <a:latin typeface="Arial"/>
                <a:ea typeface="Arial"/>
                <a:cs typeface="Arial"/>
                <a:sym typeface="Arial"/>
              </a:rPr>
              <a:t>  (formulari d’inscripció) </a:t>
            </a:r>
            <a:endParaRPr sz="1400">
              <a:latin typeface="Garamond"/>
              <a:ea typeface="Garamond"/>
              <a:cs typeface="Garamond"/>
              <a:sym typeface="Garamond"/>
            </a:endParaRPr>
          </a:p>
          <a:p>
            <a:pPr indent="0" lvl="0" marL="0" rtl="0" algn="ctr">
              <a:lnSpc>
                <a:spcPct val="115000"/>
              </a:lnSpc>
              <a:spcBef>
                <a:spcPts val="0"/>
              </a:spcBef>
              <a:spcAft>
                <a:spcPts val="0"/>
              </a:spcAft>
              <a:buSzPts val="1800"/>
              <a:buNone/>
            </a:pPr>
            <a:r>
              <a:t/>
            </a:r>
            <a:endParaRPr sz="1400">
              <a:latin typeface="Garamond"/>
              <a:ea typeface="Garamond"/>
              <a:cs typeface="Garamond"/>
              <a:sym typeface="Garamond"/>
            </a:endParaRPr>
          </a:p>
          <a:p>
            <a:pPr indent="0" lvl="0" marL="0" rtl="0" algn="ctr">
              <a:lnSpc>
                <a:spcPct val="115000"/>
              </a:lnSpc>
              <a:spcBef>
                <a:spcPts val="0"/>
              </a:spcBef>
              <a:spcAft>
                <a:spcPts val="0"/>
              </a:spcAft>
              <a:buSzPts val="1800"/>
              <a:buNone/>
            </a:pPr>
            <a:r>
              <a:t/>
            </a:r>
            <a:endParaRPr sz="1400">
              <a:latin typeface="Garamond"/>
              <a:ea typeface="Garamond"/>
              <a:cs typeface="Garamond"/>
              <a:sym typeface="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ef326c5c84_0_40"/>
          <p:cNvSpPr txBox="1"/>
          <p:nvPr>
            <p:ph type="title"/>
          </p:nvPr>
        </p:nvSpPr>
        <p:spPr>
          <a:xfrm>
            <a:off x="457200" y="460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alibri"/>
              <a:buNone/>
            </a:pPr>
            <a:r>
              <a:rPr b="1" lang="ca-ES" sz="3000">
                <a:latin typeface="Garamond"/>
                <a:ea typeface="Garamond"/>
                <a:cs typeface="Garamond"/>
                <a:sym typeface="Garamond"/>
              </a:rPr>
              <a:t>Usuari i contrasenya Institut Montilivi</a:t>
            </a:r>
            <a:endParaRPr sz="3000">
              <a:latin typeface="Garamond"/>
              <a:ea typeface="Garamond"/>
              <a:cs typeface="Garamond"/>
              <a:sym typeface="Garamond"/>
            </a:endParaRPr>
          </a:p>
        </p:txBody>
      </p:sp>
      <p:sp>
        <p:nvSpPr>
          <p:cNvPr id="145" name="Google Shape;145;gef326c5c84_0_40"/>
          <p:cNvSpPr txBox="1"/>
          <p:nvPr>
            <p:ph idx="1" type="body"/>
          </p:nvPr>
        </p:nvSpPr>
        <p:spPr>
          <a:xfrm>
            <a:off x="457200" y="1221944"/>
            <a:ext cx="8229600" cy="5001300"/>
          </a:xfrm>
          <a:prstGeom prst="rect">
            <a:avLst/>
          </a:prstGeom>
          <a:noFill/>
          <a:ln>
            <a:noFill/>
          </a:ln>
        </p:spPr>
        <p:txBody>
          <a:bodyPr anchorCtr="0" anchor="t" bIns="45700" lIns="91425" spcFirstLastPara="1" rIns="91425" wrap="square" tIns="45700">
            <a:noAutofit/>
          </a:bodyPr>
          <a:lstStyle/>
          <a:p>
            <a:pPr indent="-342900" lvl="0" marL="342900" rtl="0" algn="l">
              <a:lnSpc>
                <a:spcPct val="115000"/>
              </a:lnSpc>
              <a:spcBef>
                <a:spcPts val="0"/>
              </a:spcBef>
              <a:spcAft>
                <a:spcPts val="0"/>
              </a:spcAft>
              <a:buSzPts val="1800"/>
              <a:buChar char="•"/>
            </a:pPr>
            <a:r>
              <a:rPr lang="ca-ES" sz="2000">
                <a:latin typeface="Garamond"/>
                <a:ea typeface="Garamond"/>
                <a:cs typeface="Garamond"/>
                <a:sym typeface="Garamond"/>
              </a:rPr>
              <a:t>Cada alumne trobarà el seu nou usuari i la seva contrasenya inicial per accedir a la intranet, correu, moodle… al correu personal que va facilitar al centre.</a:t>
            </a:r>
            <a:endParaRPr sz="2000">
              <a:latin typeface="Garamond"/>
              <a:ea typeface="Garamond"/>
              <a:cs typeface="Garamond"/>
              <a:sym typeface="Garamond"/>
            </a:endParaRPr>
          </a:p>
          <a:p>
            <a:pPr indent="-342900" lvl="0" marL="342900" rtl="0" algn="l">
              <a:lnSpc>
                <a:spcPct val="115000"/>
              </a:lnSpc>
              <a:spcBef>
                <a:spcPts val="0"/>
              </a:spcBef>
              <a:spcAft>
                <a:spcPts val="0"/>
              </a:spcAft>
              <a:buSzPts val="1800"/>
              <a:buChar char="•"/>
            </a:pPr>
            <a:r>
              <a:rPr lang="ca-ES" sz="2000">
                <a:latin typeface="Garamond"/>
                <a:ea typeface="Garamond"/>
                <a:cs typeface="Garamond"/>
                <a:sym typeface="Garamond"/>
              </a:rPr>
              <a:t>Un cop entri per primera vegada l’alumne haurà de crear la seva pròpia contrasenya.</a:t>
            </a:r>
            <a:endParaRPr sz="2000">
              <a:latin typeface="Garamond"/>
              <a:ea typeface="Garamond"/>
              <a:cs typeface="Garamond"/>
              <a:sym typeface="Garamond"/>
            </a:endParaRPr>
          </a:p>
          <a:p>
            <a:pPr indent="0" lvl="0" marL="0" rtl="0" algn="l">
              <a:lnSpc>
                <a:spcPct val="115000"/>
              </a:lnSpc>
              <a:spcBef>
                <a:spcPts val="0"/>
              </a:spcBef>
              <a:spcAft>
                <a:spcPts val="0"/>
              </a:spcAft>
              <a:buSzPts val="1800"/>
              <a:buNone/>
            </a:pPr>
            <a:r>
              <a:t/>
            </a:r>
            <a:endParaRPr sz="1600">
              <a:latin typeface="Garamond"/>
              <a:ea typeface="Garamond"/>
              <a:cs typeface="Garamond"/>
              <a:sym typeface="Garamond"/>
            </a:endParaRPr>
          </a:p>
          <a:p>
            <a:pPr indent="0" lvl="0" marL="0" rtl="0" algn="ctr">
              <a:lnSpc>
                <a:spcPct val="115000"/>
              </a:lnSpc>
              <a:spcBef>
                <a:spcPts val="0"/>
              </a:spcBef>
              <a:spcAft>
                <a:spcPts val="0"/>
              </a:spcAft>
              <a:buSzPts val="1800"/>
              <a:buNone/>
            </a:pPr>
            <a:r>
              <a:rPr b="1" lang="ca-ES" sz="2500">
                <a:latin typeface="Garamond"/>
                <a:ea typeface="Garamond"/>
                <a:cs typeface="Garamond"/>
                <a:sym typeface="Garamond"/>
              </a:rPr>
              <a:t>Recordeu: </a:t>
            </a:r>
            <a:r>
              <a:rPr b="1" lang="ca-ES" sz="2500">
                <a:solidFill>
                  <a:srgbClr val="953734"/>
                </a:solidFill>
                <a:latin typeface="Garamond"/>
                <a:ea typeface="Garamond"/>
                <a:cs typeface="Garamond"/>
                <a:sym typeface="Garamond"/>
              </a:rPr>
              <a:t>L’usuari i contrasenya són secrets i intransferibles!</a:t>
            </a:r>
            <a:endParaRPr sz="1600">
              <a:solidFill>
                <a:srgbClr val="953734"/>
              </a:solidFill>
              <a:latin typeface="Garamond"/>
              <a:ea typeface="Garamond"/>
              <a:cs typeface="Garamond"/>
              <a:sym typeface="Garamond"/>
            </a:endParaRPr>
          </a:p>
          <a:p>
            <a:pPr indent="0" lvl="0" marL="457200" rtl="0" algn="l">
              <a:lnSpc>
                <a:spcPct val="115000"/>
              </a:lnSpc>
              <a:spcBef>
                <a:spcPts val="0"/>
              </a:spcBef>
              <a:spcAft>
                <a:spcPts val="0"/>
              </a:spcAft>
              <a:buNone/>
            </a:pPr>
            <a:r>
              <a:t/>
            </a:r>
            <a:endParaRPr sz="1400">
              <a:latin typeface="Garamond"/>
              <a:ea typeface="Garamond"/>
              <a:cs typeface="Garamond"/>
              <a:sym typeface="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4"/>
          <p:cNvSpPr txBox="1"/>
          <p:nvPr>
            <p:ph idx="1" type="body"/>
          </p:nvPr>
        </p:nvSpPr>
        <p:spPr>
          <a:xfrm>
            <a:off x="457200" y="1156944"/>
            <a:ext cx="8229600" cy="5001300"/>
          </a:xfrm>
          <a:prstGeom prst="rect">
            <a:avLst/>
          </a:prstGeom>
          <a:noFill/>
          <a:ln>
            <a:noFill/>
          </a:ln>
        </p:spPr>
        <p:txBody>
          <a:bodyPr anchorCtr="0" anchor="t" bIns="45700" lIns="91425" spcFirstLastPara="1" rIns="91425" wrap="square" tIns="45700">
            <a:noAutofit/>
          </a:bodyPr>
          <a:lstStyle/>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Drets d’imatge</a:t>
            </a:r>
            <a:r>
              <a:rPr lang="ca-ES" sz="2000">
                <a:latin typeface="Garamond"/>
                <a:ea typeface="Garamond"/>
                <a:cs typeface="Garamond"/>
                <a:sym typeface="Garamond"/>
              </a:rPr>
              <a:t>. Si t’està bé aparèixer en les fotografies o vídeos d’activitats fetes o promogudes per l’institut.</a:t>
            </a:r>
            <a:endParaRPr sz="2000">
              <a:latin typeface="Garamond"/>
              <a:ea typeface="Garamond"/>
              <a:cs typeface="Garamond"/>
              <a:sym typeface="Garamond"/>
            </a:endParaRPr>
          </a:p>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Carta de compromís</a:t>
            </a:r>
            <a:r>
              <a:rPr lang="ca-ES" sz="2000">
                <a:latin typeface="Garamond"/>
                <a:ea typeface="Garamond"/>
                <a:cs typeface="Garamond"/>
                <a:sym typeface="Garamond"/>
              </a:rPr>
              <a:t>. Sense la signatura d’aquest document no pots cursar el cicle.</a:t>
            </a:r>
            <a:endParaRPr sz="2000">
              <a:latin typeface="Garamond"/>
              <a:ea typeface="Garamond"/>
              <a:cs typeface="Garamond"/>
              <a:sym typeface="Garamond"/>
            </a:endParaRPr>
          </a:p>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Cessió de dades</a:t>
            </a:r>
            <a:r>
              <a:rPr lang="ca-ES" sz="2000">
                <a:latin typeface="Garamond"/>
                <a:ea typeface="Garamond"/>
                <a:cs typeface="Garamond"/>
                <a:sym typeface="Garamond"/>
              </a:rPr>
              <a:t>. L’has de signar si vols formar part de la Borsa de Treball de l’Institut.</a:t>
            </a:r>
            <a:endParaRPr sz="2000">
              <a:latin typeface="Garamond"/>
              <a:ea typeface="Garamond"/>
              <a:cs typeface="Garamond"/>
              <a:sym typeface="Garamond"/>
            </a:endParaRPr>
          </a:p>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Permís sortides</a:t>
            </a:r>
            <a:r>
              <a:rPr lang="ca-ES" sz="2000">
                <a:latin typeface="Garamond"/>
                <a:ea typeface="Garamond"/>
                <a:cs typeface="Garamond"/>
                <a:sym typeface="Garamond"/>
              </a:rPr>
              <a:t>. Dins Girona ciutat, per a sortides fora de Girona el full per signar-les es facilitarà abans de les mateixes.</a:t>
            </a:r>
            <a:endParaRPr sz="2000">
              <a:latin typeface="Garamond"/>
              <a:ea typeface="Garamond"/>
              <a:cs typeface="Garamond"/>
              <a:sym typeface="Garamond"/>
            </a:endParaRPr>
          </a:p>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Permís google</a:t>
            </a:r>
            <a:r>
              <a:rPr lang="ca-ES" sz="2000">
                <a:latin typeface="Garamond"/>
                <a:ea typeface="Garamond"/>
                <a:cs typeface="Garamond"/>
                <a:sym typeface="Garamond"/>
              </a:rPr>
              <a:t>. Per si vols donar-te d’alta a la Borsa de Treball o gaudir d’altres possibles avantatges.</a:t>
            </a:r>
            <a:endParaRPr sz="20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2000">
              <a:latin typeface="Garamond"/>
              <a:ea typeface="Garamond"/>
              <a:cs typeface="Garamond"/>
              <a:sym typeface="Garamond"/>
            </a:endParaRPr>
          </a:p>
          <a:p>
            <a:pPr indent="0" lvl="0" marL="0" rtl="0" algn="ctr">
              <a:lnSpc>
                <a:spcPct val="115000"/>
              </a:lnSpc>
              <a:spcBef>
                <a:spcPts val="0"/>
              </a:spcBef>
              <a:spcAft>
                <a:spcPts val="0"/>
              </a:spcAft>
              <a:buSzPts val="1800"/>
              <a:buNone/>
            </a:pPr>
            <a:r>
              <a:rPr lang="ca-ES" sz="2000">
                <a:solidFill>
                  <a:srgbClr val="953734"/>
                </a:solidFill>
                <a:latin typeface="Garamond"/>
                <a:ea typeface="Garamond"/>
                <a:cs typeface="Garamond"/>
                <a:sym typeface="Garamond"/>
              </a:rPr>
              <a:t>Als CFGS ho haurà de validar cada alumne a la seva intranet.</a:t>
            </a:r>
            <a:endParaRPr sz="2000">
              <a:solidFill>
                <a:srgbClr val="953734"/>
              </a:solidFill>
              <a:latin typeface="Garamond"/>
              <a:ea typeface="Garamond"/>
              <a:cs typeface="Garamond"/>
              <a:sym typeface="Garamond"/>
            </a:endParaRPr>
          </a:p>
          <a:p>
            <a:pPr indent="0" lvl="0" marL="0" rtl="0" algn="ctr">
              <a:lnSpc>
                <a:spcPct val="115000"/>
              </a:lnSpc>
              <a:spcBef>
                <a:spcPts val="0"/>
              </a:spcBef>
              <a:spcAft>
                <a:spcPts val="0"/>
              </a:spcAft>
              <a:buSzPts val="1800"/>
              <a:buNone/>
            </a:pPr>
            <a:r>
              <a:rPr b="1" lang="ca-ES" sz="2000">
                <a:solidFill>
                  <a:srgbClr val="953734"/>
                </a:solidFill>
                <a:latin typeface="Garamond"/>
                <a:ea typeface="Garamond"/>
                <a:cs typeface="Garamond"/>
                <a:sym typeface="Garamond"/>
              </a:rPr>
              <a:t>DONCS, JA HO PODEU VALIDAR!</a:t>
            </a:r>
            <a:endParaRPr b="1" sz="2000">
              <a:solidFill>
                <a:srgbClr val="953734"/>
              </a:solidFill>
              <a:latin typeface="Garamond"/>
              <a:ea typeface="Garamond"/>
              <a:cs typeface="Garamond"/>
              <a:sym typeface="Garamond"/>
            </a:endParaRPr>
          </a:p>
        </p:txBody>
      </p:sp>
      <p:sp>
        <p:nvSpPr>
          <p:cNvPr id="151" name="Google Shape;151;p4"/>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intranet</a:t>
            </a:r>
            <a:endParaRPr b="1" sz="3000">
              <a:latin typeface="Garamond"/>
              <a:ea typeface="Garamond"/>
              <a:cs typeface="Garamond"/>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5"/>
          <p:cNvSpPr txBox="1"/>
          <p:nvPr>
            <p:ph idx="1" type="body"/>
          </p:nvPr>
        </p:nvSpPr>
        <p:spPr>
          <a:xfrm>
            <a:off x="457200" y="1124750"/>
            <a:ext cx="8301600" cy="5001300"/>
          </a:xfrm>
          <a:prstGeom prst="rect">
            <a:avLst/>
          </a:prstGeom>
          <a:noFill/>
          <a:ln>
            <a:noFill/>
          </a:ln>
        </p:spPr>
        <p:txBody>
          <a:bodyPr anchorCtr="0" anchor="t" bIns="45700" lIns="91425" spcFirstLastPara="1" rIns="91425" wrap="square" tIns="45700">
            <a:noAutofit/>
          </a:bodyPr>
          <a:lstStyle/>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Foto de l’alumne/a.</a:t>
            </a:r>
            <a:endParaRPr b="1"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latin typeface="Garamond"/>
                <a:ea typeface="Garamond"/>
                <a:cs typeface="Garamond"/>
                <a:sym typeface="Garamond"/>
              </a:rPr>
              <a:t>Tots els alumnes de l’institut han de tenir penjada a la intranet una </a:t>
            </a:r>
            <a:r>
              <a:rPr b="1" lang="ca-ES" sz="2000">
                <a:latin typeface="Garamond"/>
                <a:ea typeface="Garamond"/>
                <a:cs typeface="Garamond"/>
                <a:sym typeface="Garamond"/>
              </a:rPr>
              <a:t>foto tipus carnet,</a:t>
            </a:r>
            <a:r>
              <a:rPr lang="ca-ES" sz="2000">
                <a:latin typeface="Garamond"/>
                <a:ea typeface="Garamond"/>
                <a:cs typeface="Garamond"/>
                <a:sym typeface="Garamond"/>
              </a:rPr>
              <a:t> aquesta tasca s’ha de fer el 1r dia de classe. Pots penjar una feta o fer-la des del mòbil.</a:t>
            </a:r>
            <a:endParaRPr b="1"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b="1" lang="ca-ES" sz="2000">
                <a:latin typeface="Garamond"/>
                <a:ea typeface="Garamond"/>
                <a:cs typeface="Garamond"/>
                <a:sym typeface="Garamond"/>
              </a:rPr>
              <a:t>En el cas de que la foto no sigui correcte o no n’hi hagi es procedirà a tancar l’accés a la intranet i al moodle de l’alumne/a</a:t>
            </a:r>
            <a:r>
              <a:rPr lang="ca-ES" sz="2000">
                <a:latin typeface="Garamond"/>
                <a:ea typeface="Garamond"/>
                <a:cs typeface="Garamond"/>
                <a:sym typeface="Garamond"/>
              </a:rPr>
              <a:t>. </a:t>
            </a:r>
            <a:endParaRPr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b="1" lang="ca-ES" sz="2000">
                <a:latin typeface="Garamond"/>
                <a:ea typeface="Garamond"/>
                <a:cs typeface="Garamond"/>
                <a:sym typeface="Garamond"/>
              </a:rPr>
              <a:t>LA FOTO S’HA DE FER ARA I PUJAR-LA PERQU</a:t>
            </a:r>
            <a:r>
              <a:rPr b="1" lang="ca-ES" sz="2000">
                <a:latin typeface="Garamond"/>
                <a:ea typeface="Garamond"/>
                <a:cs typeface="Garamond"/>
                <a:sym typeface="Garamond"/>
              </a:rPr>
              <a:t>È SI NO, NO PODREU CONTINUAR</a:t>
            </a:r>
            <a:endParaRPr b="1" sz="2000">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2000">
              <a:latin typeface="Garamond"/>
              <a:ea typeface="Garamond"/>
              <a:cs typeface="Garamond"/>
              <a:sym typeface="Garamond"/>
            </a:endParaRPr>
          </a:p>
          <a:p>
            <a:pPr indent="-355600" lvl="0" marL="457200" rtl="0" algn="just">
              <a:lnSpc>
                <a:spcPct val="100000"/>
              </a:lnSpc>
              <a:spcBef>
                <a:spcPts val="0"/>
              </a:spcBef>
              <a:spcAft>
                <a:spcPts val="0"/>
              </a:spcAft>
              <a:buSzPts val="2000"/>
              <a:buFont typeface="Arial"/>
              <a:buChar char="•"/>
            </a:pPr>
            <a:r>
              <a:rPr b="1" lang="ca-ES" sz="2000">
                <a:latin typeface="Garamond"/>
                <a:ea typeface="Garamond"/>
                <a:cs typeface="Garamond"/>
                <a:sym typeface="Garamond"/>
              </a:rPr>
              <a:t>Fitxa mèdica.</a:t>
            </a:r>
            <a:endParaRPr b="1"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000">
                <a:latin typeface="Garamond"/>
                <a:ea typeface="Garamond"/>
                <a:cs typeface="Garamond"/>
                <a:sym typeface="Garamond"/>
              </a:rPr>
              <a:t>Aquest document s’entregarà a tots els alumnes en format paper durant les properes setmanes. L’alumne l’ha de revisar, completar si ho creu convenient i retornar-ho al tutor.</a:t>
            </a:r>
            <a:endParaRPr sz="1700">
              <a:highlight>
                <a:schemeClr val="lt1"/>
              </a:highlight>
              <a:latin typeface="Garamond"/>
              <a:ea typeface="Garamond"/>
              <a:cs typeface="Garamond"/>
              <a:sym typeface="Garamond"/>
            </a:endParaRPr>
          </a:p>
          <a:p>
            <a:pPr indent="0" lvl="0" marL="0" marR="0" rtl="0" algn="just">
              <a:lnSpc>
                <a:spcPct val="100000"/>
              </a:lnSpc>
              <a:spcBef>
                <a:spcPts val="0"/>
              </a:spcBef>
              <a:spcAft>
                <a:spcPts val="0"/>
              </a:spcAft>
              <a:buSzPts val="1800"/>
              <a:buNone/>
            </a:pPr>
            <a:r>
              <a:t/>
            </a:r>
            <a:endParaRPr sz="1400">
              <a:latin typeface="Garamond"/>
              <a:ea typeface="Garamond"/>
              <a:cs typeface="Garamond"/>
              <a:sym typeface="Garamond"/>
            </a:endParaRPr>
          </a:p>
        </p:txBody>
      </p:sp>
      <p:sp>
        <p:nvSpPr>
          <p:cNvPr id="157" name="Google Shape;157;p5"/>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gf0261c7dc1_0_0"/>
          <p:cNvSpPr txBox="1"/>
          <p:nvPr>
            <p:ph idx="1" type="body"/>
          </p:nvPr>
        </p:nvSpPr>
        <p:spPr>
          <a:xfrm>
            <a:off x="457200" y="1196838"/>
            <a:ext cx="8229600" cy="4061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t/>
            </a:r>
            <a:endParaRPr sz="2000">
              <a:latin typeface="Garamond"/>
              <a:ea typeface="Garamond"/>
              <a:cs typeface="Garamond"/>
              <a:sym typeface="Garamond"/>
            </a:endParaRPr>
          </a:p>
          <a:p>
            <a:pPr indent="-355600" lvl="0" marL="457200" rtl="0" algn="l">
              <a:lnSpc>
                <a:spcPct val="115000"/>
              </a:lnSpc>
              <a:spcBef>
                <a:spcPts val="0"/>
              </a:spcBef>
              <a:spcAft>
                <a:spcPts val="0"/>
              </a:spcAft>
              <a:buSzPts val="2000"/>
              <a:buFont typeface="Arial"/>
              <a:buChar char="•"/>
            </a:pPr>
            <a:r>
              <a:rPr b="1" lang="ca-ES" sz="2000">
                <a:latin typeface="Garamond"/>
                <a:ea typeface="Garamond"/>
                <a:cs typeface="Garamond"/>
                <a:sym typeface="Garamond"/>
              </a:rPr>
              <a:t>Programacions</a:t>
            </a:r>
            <a:endParaRPr b="1"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000">
                <a:latin typeface="Garamond"/>
                <a:ea typeface="Garamond"/>
                <a:cs typeface="Garamond"/>
                <a:sym typeface="Garamond"/>
              </a:rPr>
              <a:t>Cada professor entregarà la programació del seu mòdul el primer dia de classe i la comentarà.</a:t>
            </a:r>
            <a:endParaRPr sz="2000">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2000">
              <a:latin typeface="Garamond"/>
              <a:ea typeface="Garamond"/>
              <a:cs typeface="Garamond"/>
              <a:sym typeface="Garamond"/>
            </a:endParaRPr>
          </a:p>
          <a:p>
            <a:pPr indent="-355600" lvl="0" marL="457200" rtl="0" algn="l">
              <a:lnSpc>
                <a:spcPct val="115000"/>
              </a:lnSpc>
              <a:spcBef>
                <a:spcPts val="0"/>
              </a:spcBef>
              <a:spcAft>
                <a:spcPts val="0"/>
              </a:spcAft>
              <a:buSzPts val="2000"/>
              <a:buFont typeface="Arial"/>
              <a:buChar char="•"/>
            </a:pPr>
            <a:r>
              <a:rPr b="1" lang="ca-ES" sz="2000">
                <a:latin typeface="Garamond"/>
                <a:ea typeface="Garamond"/>
                <a:cs typeface="Garamond"/>
                <a:sym typeface="Garamond"/>
              </a:rPr>
              <a:t>Guia de l’alumne.</a:t>
            </a:r>
            <a:endParaRPr sz="2000">
              <a:latin typeface="Garamond"/>
              <a:ea typeface="Garamond"/>
              <a:cs typeface="Garamond"/>
              <a:sym typeface="Garamond"/>
            </a:endParaRPr>
          </a:p>
          <a:p>
            <a:pPr indent="0" lvl="0" marL="0" rtl="0" algn="l">
              <a:lnSpc>
                <a:spcPct val="115000"/>
              </a:lnSpc>
              <a:spcBef>
                <a:spcPts val="0"/>
              </a:spcBef>
              <a:spcAft>
                <a:spcPts val="0"/>
              </a:spcAft>
              <a:buSzPts val="1800"/>
              <a:buNone/>
            </a:pPr>
            <a:r>
              <a:rPr lang="ca-ES" sz="2000">
                <a:latin typeface="Garamond"/>
                <a:ea typeface="Garamond"/>
                <a:cs typeface="Garamond"/>
                <a:sym typeface="Garamond"/>
              </a:rPr>
              <a:t>A la intranet podreu trobar la guia de l’alumne per si teniu dubtes d’algunes coses (aparcar patinets o bicicletes dins el centre, calendari, festius, vagues…) </a:t>
            </a:r>
            <a:endParaRPr sz="2000">
              <a:latin typeface="Garamond"/>
              <a:ea typeface="Garamond"/>
              <a:cs typeface="Garamond"/>
              <a:sym typeface="Garamond"/>
            </a:endParaRPr>
          </a:p>
          <a:p>
            <a:pPr indent="0" lvl="0" marL="0" rtl="0" algn="l">
              <a:lnSpc>
                <a:spcPct val="115000"/>
              </a:lnSpc>
              <a:spcBef>
                <a:spcPts val="0"/>
              </a:spcBef>
              <a:spcAft>
                <a:spcPts val="0"/>
              </a:spcAft>
              <a:buSzPts val="1800"/>
              <a:buNone/>
            </a:pPr>
            <a:r>
              <a:t/>
            </a:r>
            <a:endParaRPr sz="2000">
              <a:latin typeface="Garamond"/>
              <a:ea typeface="Garamond"/>
              <a:cs typeface="Garamond"/>
              <a:sym typeface="Garamond"/>
            </a:endParaRPr>
          </a:p>
          <a:p>
            <a:pPr indent="0" lvl="0" marL="0" rtl="0" algn="l">
              <a:lnSpc>
                <a:spcPct val="115000"/>
              </a:lnSpc>
              <a:spcBef>
                <a:spcPts val="0"/>
              </a:spcBef>
              <a:spcAft>
                <a:spcPts val="0"/>
              </a:spcAft>
              <a:buSzPts val="1800"/>
              <a:buNone/>
            </a:pPr>
            <a:r>
              <a:rPr lang="ca-ES" sz="2000" u="sng">
                <a:solidFill>
                  <a:schemeClr val="hlink"/>
                </a:solidFill>
                <a:latin typeface="Garamond"/>
                <a:ea typeface="Garamond"/>
                <a:cs typeface="Garamond"/>
                <a:sym typeface="Garamond"/>
                <a:hlinkClick r:id="rId3"/>
              </a:rPr>
              <a:t>https://sites.google.com/institutmontilivi.cat/guia-de-alumne-ccff/p%C3%A0gina-principal?pli=1&amp;authuser=1</a:t>
            </a:r>
            <a:endParaRPr sz="2000">
              <a:latin typeface="Garamond"/>
              <a:ea typeface="Garamond"/>
              <a:cs typeface="Garamond"/>
              <a:sym typeface="Garamond"/>
            </a:endParaRPr>
          </a:p>
          <a:p>
            <a:pPr indent="0" lvl="0" marL="0" rtl="0" algn="l">
              <a:lnSpc>
                <a:spcPct val="115000"/>
              </a:lnSpc>
              <a:spcBef>
                <a:spcPts val="0"/>
              </a:spcBef>
              <a:spcAft>
                <a:spcPts val="0"/>
              </a:spcAft>
              <a:buSzPts val="1800"/>
              <a:buNone/>
            </a:pPr>
            <a:r>
              <a:t/>
            </a:r>
            <a:endParaRPr sz="1600">
              <a:latin typeface="Arial"/>
              <a:ea typeface="Arial"/>
              <a:cs typeface="Arial"/>
              <a:sym typeface="Arial"/>
            </a:endParaRPr>
          </a:p>
          <a:p>
            <a:pPr indent="-342900" lvl="0" marL="342900" rtl="0" algn="l">
              <a:lnSpc>
                <a:spcPct val="100000"/>
              </a:lnSpc>
              <a:spcBef>
                <a:spcPts val="400"/>
              </a:spcBef>
              <a:spcAft>
                <a:spcPts val="0"/>
              </a:spcAft>
              <a:buClr>
                <a:schemeClr val="dk1"/>
              </a:buClr>
              <a:buSzPts val="2000"/>
              <a:buNone/>
            </a:pPr>
            <a:r>
              <a:t/>
            </a:r>
            <a:endParaRPr sz="2700">
              <a:latin typeface="Arial"/>
              <a:ea typeface="Arial"/>
              <a:cs typeface="Arial"/>
              <a:sym typeface="Arial"/>
            </a:endParaRPr>
          </a:p>
          <a:p>
            <a:pPr indent="-342900" lvl="0" marL="342900" rtl="0" algn="l">
              <a:lnSpc>
                <a:spcPct val="100000"/>
              </a:lnSpc>
              <a:spcBef>
                <a:spcPts val="400"/>
              </a:spcBef>
              <a:spcAft>
                <a:spcPts val="0"/>
              </a:spcAft>
              <a:buClr>
                <a:schemeClr val="dk1"/>
              </a:buClr>
              <a:buSzPts val="2000"/>
              <a:buNone/>
            </a:pPr>
            <a:r>
              <a:rPr lang="ca-ES" sz="2000"/>
              <a:t>      </a:t>
            </a:r>
            <a:endParaRPr sz="2000"/>
          </a:p>
        </p:txBody>
      </p:sp>
      <p:sp>
        <p:nvSpPr>
          <p:cNvPr id="163" name="Google Shape;163;gf0261c7dc1_0_0"/>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ef326c5c84_0_2"/>
          <p:cNvSpPr txBox="1"/>
          <p:nvPr>
            <p:ph idx="1" type="body"/>
          </p:nvPr>
        </p:nvSpPr>
        <p:spPr>
          <a:xfrm>
            <a:off x="457200" y="1196838"/>
            <a:ext cx="8229600" cy="45261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0"/>
              </a:spcBef>
              <a:spcAft>
                <a:spcPts val="0"/>
              </a:spcAft>
              <a:buSzPts val="2000"/>
              <a:buFont typeface="Arial"/>
              <a:buChar char="•"/>
            </a:pPr>
            <a:r>
              <a:rPr b="1" lang="ca-ES" sz="2000">
                <a:latin typeface="Garamond"/>
                <a:ea typeface="Garamond"/>
                <a:cs typeface="Garamond"/>
                <a:sym typeface="Garamond"/>
              </a:rPr>
              <a:t>Agenda i llibreta pels alumnes.</a:t>
            </a:r>
            <a:endParaRPr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000">
                <a:latin typeface="Garamond"/>
                <a:ea typeface="Garamond"/>
                <a:cs typeface="Garamond"/>
                <a:sym typeface="Garamond"/>
              </a:rPr>
              <a:t>S’entregarà una agenda i una llibreta a cada alumne/a.</a:t>
            </a:r>
            <a:endParaRPr b="1" sz="20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b="1" sz="2000">
              <a:latin typeface="Garamond"/>
              <a:ea typeface="Garamond"/>
              <a:cs typeface="Garamond"/>
              <a:sym typeface="Garamond"/>
            </a:endParaRPr>
          </a:p>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Incidències i problemes conductuals.</a:t>
            </a:r>
            <a:endParaRPr b="1"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solidFill>
                  <a:srgbClr val="1155CC"/>
                </a:solidFill>
                <a:latin typeface="Garamond"/>
                <a:ea typeface="Garamond"/>
                <a:cs typeface="Garamond"/>
                <a:sym typeface="Garamond"/>
              </a:rPr>
              <a:t>“</a:t>
            </a:r>
            <a:r>
              <a:rPr b="1" lang="ca-ES" sz="2000">
                <a:solidFill>
                  <a:srgbClr val="1155CC"/>
                </a:solidFill>
                <a:latin typeface="Garamond"/>
                <a:ea typeface="Garamond"/>
                <a:cs typeface="Garamond"/>
                <a:sym typeface="Garamond"/>
              </a:rPr>
              <a:t>La incidència es considera una falta perjudicial greu per a la convivència en el centre educatiu segons la LEC”.</a:t>
            </a:r>
            <a:endParaRPr b="1" sz="2000">
              <a:solidFill>
                <a:srgbClr val="1155CC"/>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700">
                <a:solidFill>
                  <a:srgbClr val="222222"/>
                </a:solidFill>
                <a:latin typeface="Garamond"/>
                <a:ea typeface="Garamond"/>
                <a:cs typeface="Garamond"/>
                <a:sym typeface="Garamond"/>
              </a:rPr>
              <a:t>Les faltes que entren dins d’aquesta consideració són:</a:t>
            </a:r>
            <a:endParaRPr sz="1700">
              <a:solidFill>
                <a:srgbClr val="222222"/>
              </a:solidFill>
              <a:latin typeface="Garamond"/>
              <a:ea typeface="Garamond"/>
              <a:cs typeface="Garamond"/>
              <a:sym typeface="Garamond"/>
            </a:endParaRPr>
          </a:p>
          <a:p>
            <a:pPr indent="0" lvl="0" marL="457200" rtl="0" algn="just">
              <a:lnSpc>
                <a:spcPct val="115000"/>
              </a:lnSpc>
              <a:spcBef>
                <a:spcPts val="0"/>
              </a:spcBef>
              <a:spcAft>
                <a:spcPts val="0"/>
              </a:spcAft>
              <a:buSzPts val="1800"/>
              <a:buNone/>
            </a:pPr>
            <a:r>
              <a:rPr lang="ca-ES" sz="1700">
                <a:solidFill>
                  <a:srgbClr val="222222"/>
                </a:solidFill>
                <a:latin typeface="Garamond"/>
                <a:ea typeface="Garamond"/>
                <a:cs typeface="Garamond"/>
                <a:sym typeface="Garamond"/>
              </a:rPr>
              <a:t>a) Les injúries, ofenses, agressions físiques, amenaces, vexacions o humiliacions a altres membres de la comunitat educativa, el deteriorament intencionat de llurs pertinences i els actes que atemptin greument contra llur intimitat o llur integritat personal.</a:t>
            </a:r>
            <a:endParaRPr sz="1700">
              <a:solidFill>
                <a:srgbClr val="222222"/>
              </a:solidFill>
              <a:latin typeface="Garamond"/>
              <a:ea typeface="Garamond"/>
              <a:cs typeface="Garamond"/>
              <a:sym typeface="Garamond"/>
            </a:endParaRPr>
          </a:p>
          <a:p>
            <a:pPr indent="0" lvl="0" marL="457200" rtl="0" algn="just">
              <a:lnSpc>
                <a:spcPct val="115000"/>
              </a:lnSpc>
              <a:spcBef>
                <a:spcPts val="0"/>
              </a:spcBef>
              <a:spcAft>
                <a:spcPts val="0"/>
              </a:spcAft>
              <a:buClr>
                <a:schemeClr val="dk1"/>
              </a:buClr>
              <a:buSzPts val="1800"/>
              <a:buFont typeface="Arial"/>
              <a:buNone/>
            </a:pPr>
            <a:r>
              <a:rPr lang="ca-ES" sz="1700">
                <a:solidFill>
                  <a:srgbClr val="222222"/>
                </a:solidFill>
                <a:latin typeface="Garamond"/>
                <a:ea typeface="Garamond"/>
                <a:cs typeface="Garamond"/>
                <a:sym typeface="Garamond"/>
              </a:rPr>
              <a:t>b) L'alteració injustificada i greu del desenvolupament normal de les activitats del centre, el deteriorament greu de les dependències o els equipaments del centre, la falsificació o la sostracció de documents i materials acadèmics i la suplantació de personalitat en actes de la vida escolar.</a:t>
            </a:r>
            <a:endParaRPr sz="1700">
              <a:solidFill>
                <a:srgbClr val="222222"/>
              </a:solidFill>
              <a:latin typeface="Garamond"/>
              <a:ea typeface="Garamond"/>
              <a:cs typeface="Garamond"/>
              <a:sym typeface="Garamond"/>
            </a:endParaRPr>
          </a:p>
        </p:txBody>
      </p:sp>
      <p:sp>
        <p:nvSpPr>
          <p:cNvPr id="170" name="Google Shape;170;gef326c5c84_0_2"/>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g14b104e4e2c_0_67"/>
          <p:cNvSpPr txBox="1"/>
          <p:nvPr>
            <p:ph idx="1" type="body"/>
          </p:nvPr>
        </p:nvSpPr>
        <p:spPr>
          <a:xfrm>
            <a:off x="457200" y="1143000"/>
            <a:ext cx="8229600" cy="4526100"/>
          </a:xfrm>
          <a:prstGeom prst="rect">
            <a:avLst/>
          </a:prstGeom>
          <a:noFill/>
          <a:ln>
            <a:noFill/>
          </a:ln>
        </p:spPr>
        <p:txBody>
          <a:bodyPr anchorCtr="0" anchor="t" bIns="45700" lIns="91425" spcFirstLastPara="1" rIns="91425" wrap="square" tIns="45700">
            <a:noAutofit/>
          </a:bodyPr>
          <a:lstStyle/>
          <a:p>
            <a:pPr indent="0" lvl="0" marL="457200" rtl="0" algn="just">
              <a:lnSpc>
                <a:spcPct val="115000"/>
              </a:lnSpc>
              <a:spcBef>
                <a:spcPts val="0"/>
              </a:spcBef>
              <a:spcAft>
                <a:spcPts val="0"/>
              </a:spcAft>
              <a:buSzPts val="1800"/>
              <a:buNone/>
            </a:pPr>
            <a:r>
              <a:rPr lang="ca-ES" sz="1700">
                <a:solidFill>
                  <a:srgbClr val="222222"/>
                </a:solidFill>
                <a:latin typeface="Garamond"/>
                <a:ea typeface="Garamond"/>
                <a:cs typeface="Garamond"/>
                <a:sym typeface="Garamond"/>
              </a:rPr>
              <a:t>c) Els actes o la possessió de mitjans o substàncies que puguin ésser perjudicials per a la salut, i la incitació a aquests actes. Protocol Conflictes greus </a:t>
            </a:r>
            <a:endParaRPr sz="1700">
              <a:solidFill>
                <a:srgbClr val="222222"/>
              </a:solidFill>
              <a:latin typeface="Garamond"/>
              <a:ea typeface="Garamond"/>
              <a:cs typeface="Garamond"/>
              <a:sym typeface="Garamond"/>
            </a:endParaRPr>
          </a:p>
          <a:p>
            <a:pPr indent="0" lvl="0" marL="457200" rtl="0" algn="just">
              <a:lnSpc>
                <a:spcPct val="115000"/>
              </a:lnSpc>
              <a:spcBef>
                <a:spcPts val="0"/>
              </a:spcBef>
              <a:spcAft>
                <a:spcPts val="0"/>
              </a:spcAft>
              <a:buSzPts val="1800"/>
              <a:buNone/>
            </a:pPr>
            <a:r>
              <a:rPr lang="ca-ES" sz="1700">
                <a:solidFill>
                  <a:srgbClr val="222222"/>
                </a:solidFill>
                <a:latin typeface="Garamond"/>
                <a:ea typeface="Garamond"/>
                <a:cs typeface="Garamond"/>
                <a:sym typeface="Garamond"/>
              </a:rPr>
              <a:t>d) La comissió reiterada d'actes contraris a les normes de convivència del centre. </a:t>
            </a:r>
            <a:endParaRPr sz="1700">
              <a:solidFill>
                <a:srgbClr val="222222"/>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2000">
              <a:solidFill>
                <a:srgbClr val="222222"/>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solidFill>
                  <a:srgbClr val="222222"/>
                </a:solidFill>
                <a:latin typeface="Garamond"/>
                <a:ea typeface="Garamond"/>
                <a:cs typeface="Garamond"/>
                <a:sym typeface="Garamond"/>
              </a:rPr>
              <a:t>El Cicle Formatiu té un </a:t>
            </a:r>
            <a:r>
              <a:rPr b="1" lang="ca-ES" sz="2000">
                <a:solidFill>
                  <a:srgbClr val="222222"/>
                </a:solidFill>
                <a:latin typeface="Garamond"/>
                <a:ea typeface="Garamond"/>
                <a:cs typeface="Garamond"/>
                <a:sym typeface="Garamond"/>
              </a:rPr>
              <a:t>caràcter professional</a:t>
            </a:r>
            <a:r>
              <a:rPr lang="ca-ES" sz="2000">
                <a:solidFill>
                  <a:srgbClr val="222222"/>
                </a:solidFill>
                <a:latin typeface="Garamond"/>
                <a:ea typeface="Garamond"/>
                <a:cs typeface="Garamond"/>
                <a:sym typeface="Garamond"/>
              </a:rPr>
              <a:t>, per tant un bon comportament a l’aula és condició bàsica per assimilar continguts i aprovar els MP-RAs. </a:t>
            </a:r>
            <a:endParaRPr sz="2000">
              <a:solidFill>
                <a:srgbClr val="222222"/>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2000">
              <a:solidFill>
                <a:srgbClr val="222222"/>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solidFill>
                  <a:srgbClr val="222222"/>
                </a:solidFill>
                <a:latin typeface="Garamond"/>
                <a:ea typeface="Garamond"/>
                <a:cs typeface="Garamond"/>
                <a:sym typeface="Garamond"/>
              </a:rPr>
              <a:t>No portar el material, la manca de respecte o la utilització del mòbil dins l’aula és, o podria ser, motiu d’incidència al corresponent aplicatiu de control.</a:t>
            </a:r>
            <a:endParaRPr sz="2000">
              <a:solidFill>
                <a:srgbClr val="222222"/>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2000">
              <a:solidFill>
                <a:srgbClr val="222222"/>
              </a:solidFill>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400">
              <a:solidFill>
                <a:srgbClr val="222222"/>
              </a:solidFill>
              <a:latin typeface="Garamond"/>
              <a:ea typeface="Garamond"/>
              <a:cs typeface="Garamond"/>
              <a:sym typeface="Garamond"/>
            </a:endParaRPr>
          </a:p>
        </p:txBody>
      </p:sp>
      <p:sp>
        <p:nvSpPr>
          <p:cNvPr id="177" name="Google Shape;177;g14b104e4e2c_0_67"/>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ef326c5c84_0_9"/>
          <p:cNvSpPr txBox="1"/>
          <p:nvPr>
            <p:ph idx="1" type="body"/>
          </p:nvPr>
        </p:nvSpPr>
        <p:spPr>
          <a:xfrm>
            <a:off x="457200" y="1041400"/>
            <a:ext cx="8229600" cy="4724400"/>
          </a:xfrm>
          <a:prstGeom prst="rect">
            <a:avLst/>
          </a:prstGeom>
          <a:noFill/>
          <a:ln>
            <a:noFill/>
          </a:ln>
        </p:spPr>
        <p:txBody>
          <a:bodyPr anchorCtr="0" anchor="t" bIns="45700" lIns="91425" spcFirstLastPara="1" rIns="91425" wrap="square" tIns="45700">
            <a:noAutofit/>
          </a:bodyPr>
          <a:lstStyle/>
          <a:p>
            <a:pPr indent="-349250" lvl="0" marL="457200" rtl="0" algn="l">
              <a:lnSpc>
                <a:spcPct val="115000"/>
              </a:lnSpc>
              <a:spcBef>
                <a:spcPts val="0"/>
              </a:spcBef>
              <a:spcAft>
                <a:spcPts val="0"/>
              </a:spcAft>
              <a:buSzPts val="1900"/>
              <a:buFont typeface="Arial"/>
              <a:buChar char="•"/>
            </a:pPr>
            <a:r>
              <a:rPr b="1" lang="ca-ES" sz="1900">
                <a:latin typeface="Garamond"/>
                <a:ea typeface="Garamond"/>
                <a:cs typeface="Garamond"/>
                <a:sym typeface="Garamond"/>
              </a:rPr>
              <a:t>Elecció del delegat.</a:t>
            </a:r>
            <a:endParaRPr b="1"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a:latin typeface="Garamond"/>
                <a:ea typeface="Garamond"/>
                <a:cs typeface="Garamond"/>
                <a:sym typeface="Garamond"/>
              </a:rPr>
              <a:t>L'elecció del delegat es pot fer a partir de la 3a 4a setmana i no més tard de la 7a. Finals de setembre o principis d’octubre.</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900">
              <a:latin typeface="Garamond"/>
              <a:ea typeface="Garamond"/>
              <a:cs typeface="Garamond"/>
              <a:sym typeface="Garamond"/>
            </a:endParaRPr>
          </a:p>
          <a:p>
            <a:pPr indent="-349250" lvl="0" marL="457200" rtl="0" algn="just">
              <a:lnSpc>
                <a:spcPct val="115000"/>
              </a:lnSpc>
              <a:spcBef>
                <a:spcPts val="0"/>
              </a:spcBef>
              <a:spcAft>
                <a:spcPts val="0"/>
              </a:spcAft>
              <a:buSzPts val="1900"/>
              <a:buFont typeface="Arial"/>
              <a:buChar char="•"/>
            </a:pPr>
            <a:r>
              <a:rPr b="1" lang="ca-ES" sz="1900">
                <a:latin typeface="Garamond"/>
                <a:ea typeface="Garamond"/>
                <a:cs typeface="Garamond"/>
                <a:sym typeface="Garamond"/>
              </a:rPr>
              <a:t>Beques d’estudi.</a:t>
            </a:r>
            <a:endParaRPr b="1"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u="sng">
                <a:solidFill>
                  <a:schemeClr val="hlink"/>
                </a:solidFill>
                <a:latin typeface="Garamond"/>
                <a:ea typeface="Garamond"/>
                <a:cs typeface="Garamond"/>
                <a:sym typeface="Garamond"/>
                <a:hlinkClick r:id="rId3"/>
              </a:rPr>
              <a:t>https://educacio.gencat.cat/ca/tramits/tramits-temes/247-beques-ministerio-postobligatoris</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u="sng">
                <a:solidFill>
                  <a:schemeClr val="hlink"/>
                </a:solidFill>
                <a:latin typeface="Garamond"/>
                <a:ea typeface="Garamond"/>
                <a:cs typeface="Garamond"/>
                <a:sym typeface="Garamond"/>
                <a:hlinkClick r:id="rId4"/>
              </a:rPr>
              <a:t>https://educacio.gencat.cat/ca/tramits/tramits-temes/247-beques-ministerio-postobligatoris?category=7449fd1c-a82c-11e3-a972-000c29052e2c</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a:latin typeface="Garamond"/>
                <a:ea typeface="Garamond"/>
                <a:cs typeface="Garamond"/>
                <a:sym typeface="Garamond"/>
              </a:rPr>
              <a:t>Veure també la guia de l’alumne. (</a:t>
            </a:r>
            <a:r>
              <a:rPr b="1" lang="ca-ES" sz="1900" u="sng">
                <a:latin typeface="Garamond"/>
                <a:ea typeface="Garamond"/>
                <a:cs typeface="Garamond"/>
                <a:sym typeface="Garamond"/>
              </a:rPr>
              <a:t>Apartat Informacions generals</a:t>
            </a:r>
            <a:r>
              <a:rPr lang="ca-ES" sz="1900">
                <a:latin typeface="Garamond"/>
                <a:ea typeface="Garamond"/>
                <a:cs typeface="Garamond"/>
                <a:sym typeface="Garamond"/>
              </a:rPr>
              <a:t>)</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b="1" sz="1900">
              <a:latin typeface="Garamond"/>
              <a:ea typeface="Garamond"/>
              <a:cs typeface="Garamond"/>
              <a:sym typeface="Garamond"/>
            </a:endParaRPr>
          </a:p>
          <a:p>
            <a:pPr indent="-349250" lvl="0" marL="457200" rtl="0" algn="just">
              <a:lnSpc>
                <a:spcPct val="115000"/>
              </a:lnSpc>
              <a:spcBef>
                <a:spcPts val="0"/>
              </a:spcBef>
              <a:spcAft>
                <a:spcPts val="0"/>
              </a:spcAft>
              <a:buSzPts val="1900"/>
              <a:buFont typeface="Arial"/>
              <a:buChar char="•"/>
            </a:pPr>
            <a:r>
              <a:rPr b="1" lang="ca-ES" sz="1900">
                <a:latin typeface="Garamond"/>
                <a:ea typeface="Garamond"/>
                <a:cs typeface="Garamond"/>
                <a:sym typeface="Garamond"/>
              </a:rPr>
              <a:t>Aparcament bicis i patinets.</a:t>
            </a:r>
            <a:endParaRPr b="1"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a:latin typeface="Garamond"/>
                <a:ea typeface="Garamond"/>
                <a:cs typeface="Garamond"/>
                <a:sym typeface="Garamond"/>
              </a:rPr>
              <a:t>Serà imprescindible la targeta magnètica per aparcar dins el centre. </a:t>
            </a:r>
            <a:endParaRPr sz="1900">
              <a:latin typeface="Garamond"/>
              <a:ea typeface="Garamond"/>
              <a:cs typeface="Garamond"/>
              <a:sym typeface="Garamond"/>
            </a:endParaRPr>
          </a:p>
          <a:p>
            <a:pPr indent="0" lvl="0" marL="0" rtl="0" algn="just">
              <a:lnSpc>
                <a:spcPct val="115000"/>
              </a:lnSpc>
              <a:spcBef>
                <a:spcPts val="0"/>
              </a:spcBef>
              <a:spcAft>
                <a:spcPts val="0"/>
              </a:spcAft>
              <a:buClr>
                <a:schemeClr val="dk1"/>
              </a:buClr>
              <a:buSzPts val="1100"/>
              <a:buFont typeface="Arial"/>
              <a:buNone/>
            </a:pPr>
            <a:r>
              <a:rPr lang="ca-ES" sz="1900">
                <a:latin typeface="Garamond"/>
                <a:ea typeface="Garamond"/>
                <a:cs typeface="Garamond"/>
                <a:sym typeface="Garamond"/>
              </a:rPr>
              <a:t>Veure guia de l’alumne.</a:t>
            </a:r>
            <a:endParaRPr sz="1900">
              <a:latin typeface="Garamond"/>
              <a:ea typeface="Garamond"/>
              <a:cs typeface="Garamond"/>
              <a:sym typeface="Garamond"/>
            </a:endParaRPr>
          </a:p>
        </p:txBody>
      </p:sp>
      <p:sp>
        <p:nvSpPr>
          <p:cNvPr id="184" name="Google Shape;184;gef326c5c84_0_9"/>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ef2b8ee971_0_0"/>
          <p:cNvSpPr txBox="1"/>
          <p:nvPr>
            <p:ph idx="1" type="body"/>
          </p:nvPr>
        </p:nvSpPr>
        <p:spPr>
          <a:xfrm>
            <a:off x="457200" y="1143000"/>
            <a:ext cx="8229600" cy="4526100"/>
          </a:xfrm>
          <a:prstGeom prst="rect">
            <a:avLst/>
          </a:prstGeom>
          <a:noFill/>
          <a:ln>
            <a:noFill/>
          </a:ln>
        </p:spPr>
        <p:txBody>
          <a:bodyPr anchorCtr="0" anchor="t" bIns="45700" lIns="91425" spcFirstLastPara="1" rIns="91425" wrap="square" tIns="45700">
            <a:noAutofit/>
          </a:bodyPr>
          <a:lstStyle/>
          <a:p>
            <a:pPr indent="-349250" lvl="0" marL="457200" rtl="0" algn="l">
              <a:lnSpc>
                <a:spcPct val="115000"/>
              </a:lnSpc>
              <a:spcBef>
                <a:spcPts val="0"/>
              </a:spcBef>
              <a:spcAft>
                <a:spcPts val="0"/>
              </a:spcAft>
              <a:buSzPts val="1900"/>
              <a:buFont typeface="Arial"/>
              <a:buChar char="•"/>
            </a:pPr>
            <a:r>
              <a:rPr b="1" lang="ca-ES" sz="1900">
                <a:latin typeface="Garamond"/>
                <a:ea typeface="Garamond"/>
                <a:cs typeface="Garamond"/>
                <a:sym typeface="Garamond"/>
              </a:rPr>
              <a:t>Vaga d’alumnes.</a:t>
            </a:r>
            <a:endParaRPr b="1"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a:latin typeface="Garamond"/>
                <a:ea typeface="Garamond"/>
                <a:cs typeface="Garamond"/>
                <a:sym typeface="Garamond"/>
              </a:rPr>
              <a:t>Per tal de que un grup d’alumnes s’adhereixi a una vaga, només el delegat del grup podrà entrar a la intranet i veurà una pestanya on dirà VAGA. </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a:latin typeface="Garamond"/>
                <a:ea typeface="Garamond"/>
                <a:cs typeface="Garamond"/>
                <a:sym typeface="Garamond"/>
              </a:rPr>
              <a:t>S’haurà d’entrar allà i fer les gestions corresponents.  </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1900">
                <a:latin typeface="Garamond"/>
                <a:ea typeface="Garamond"/>
                <a:cs typeface="Garamond"/>
                <a:sym typeface="Garamond"/>
              </a:rPr>
              <a:t>IMPORTANT: 48h d’antel·lació!!!</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19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b="1" sz="1600">
              <a:latin typeface="Arial"/>
              <a:ea typeface="Arial"/>
              <a:cs typeface="Arial"/>
              <a:sym typeface="Arial"/>
            </a:endParaRPr>
          </a:p>
        </p:txBody>
      </p:sp>
      <p:sp>
        <p:nvSpPr>
          <p:cNvPr id="191" name="Google Shape;191;gef2b8ee971_0_0"/>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ef326c5c84_0_15"/>
          <p:cNvSpPr txBox="1"/>
          <p:nvPr>
            <p:ph idx="1" type="body"/>
          </p:nvPr>
        </p:nvSpPr>
        <p:spPr>
          <a:xfrm>
            <a:off x="457200" y="1143000"/>
            <a:ext cx="8229600" cy="4526100"/>
          </a:xfrm>
          <a:prstGeom prst="rect">
            <a:avLst/>
          </a:prstGeom>
          <a:noFill/>
          <a:ln>
            <a:noFill/>
          </a:ln>
        </p:spPr>
        <p:txBody>
          <a:bodyPr anchorCtr="0" anchor="t" bIns="45700" lIns="91425" spcFirstLastPara="1" rIns="91425" wrap="square" tIns="45700">
            <a:noAutofit/>
          </a:bodyPr>
          <a:lstStyle/>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Sol·licitud de baixa acadèmica.</a:t>
            </a:r>
            <a:endParaRPr b="1"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000">
                <a:latin typeface="Garamond"/>
                <a:ea typeface="Garamond"/>
                <a:cs typeface="Garamond"/>
                <a:sym typeface="Garamond"/>
              </a:rPr>
              <a:t>Aquest document l’haurà d’omplir l’alumne/a que abandoni els estudis. (Aquest document no dóna dret a reserva de plaça pel proper curs).</a:t>
            </a:r>
            <a:endParaRPr sz="2000">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b="1" lang="ca-ES" sz="2000">
                <a:latin typeface="Garamond"/>
                <a:ea typeface="Garamond"/>
                <a:cs typeface="Garamond"/>
                <a:sym typeface="Garamond"/>
              </a:rPr>
              <a:t>15 DIES HÀBILS sense venir a classe implica la renúncia de matrícula d’ofici, és a dir, se us donarà de baixa.  IMPORTANT, INFORMAR ELS TUTORS i PROFESSORAT A QUI </a:t>
            </a:r>
            <a:r>
              <a:rPr b="1" lang="ca-ES" sz="2000">
                <a:latin typeface="Garamond"/>
                <a:ea typeface="Garamond"/>
                <a:cs typeface="Garamond"/>
                <a:sym typeface="Garamond"/>
              </a:rPr>
              <a:t>AFECTA</a:t>
            </a:r>
            <a:r>
              <a:rPr b="1" lang="ca-ES" sz="2000">
                <a:latin typeface="Garamond"/>
                <a:ea typeface="Garamond"/>
                <a:cs typeface="Garamond"/>
                <a:sym typeface="Garamond"/>
              </a:rPr>
              <a:t>.</a:t>
            </a:r>
            <a:endParaRPr sz="2000">
              <a:highlight>
                <a:srgbClr val="FFFFFF"/>
              </a:highlight>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2000">
              <a:highlight>
                <a:srgbClr val="FFFFFF"/>
              </a:highlight>
              <a:latin typeface="Garamond"/>
              <a:ea typeface="Garamond"/>
              <a:cs typeface="Garamond"/>
              <a:sym typeface="Garamond"/>
            </a:endParaRPr>
          </a:p>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Sol·licitud de renúncia de matrícula.</a:t>
            </a:r>
            <a:endParaRPr b="1"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000">
                <a:latin typeface="Garamond"/>
                <a:ea typeface="Garamond"/>
                <a:cs typeface="Garamond"/>
                <a:sym typeface="Garamond"/>
              </a:rPr>
              <a:t>Aquest document l’haurà d’omplir l’alumne/a que abandoni de forma total o parcial els estudis per alguna de les causes que consten en el document vigent que fa referència a la FP “Documents per a l'organització i la gestió dels centres”. </a:t>
            </a:r>
            <a:endParaRPr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000">
                <a:latin typeface="Garamond"/>
                <a:ea typeface="Garamond"/>
                <a:cs typeface="Garamond"/>
                <a:sym typeface="Garamond"/>
              </a:rPr>
              <a:t>Segons els supòsits establerts per la normativa es pot fer reserva de plaça pel proper curs.</a:t>
            </a:r>
            <a:endParaRPr b="1" sz="2000">
              <a:latin typeface="Garamond"/>
              <a:ea typeface="Garamond"/>
              <a:cs typeface="Garamond"/>
              <a:sym typeface="Garamond"/>
            </a:endParaRPr>
          </a:p>
        </p:txBody>
      </p:sp>
      <p:sp>
        <p:nvSpPr>
          <p:cNvPr id="198" name="Google Shape;198;gef326c5c84_0_15"/>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gef326c5c84_0_21"/>
          <p:cNvSpPr txBox="1"/>
          <p:nvPr>
            <p:ph idx="1" type="body"/>
          </p:nvPr>
        </p:nvSpPr>
        <p:spPr>
          <a:xfrm>
            <a:off x="457200" y="1070363"/>
            <a:ext cx="8229600" cy="4526100"/>
          </a:xfrm>
          <a:prstGeom prst="rect">
            <a:avLst/>
          </a:prstGeom>
          <a:noFill/>
          <a:ln>
            <a:noFill/>
          </a:ln>
        </p:spPr>
        <p:txBody>
          <a:bodyPr anchorCtr="0" anchor="t" bIns="45700" lIns="91425" spcFirstLastPara="1" rIns="91425" wrap="square" tIns="45700">
            <a:noAutofit/>
          </a:bodyPr>
          <a:lstStyle/>
          <a:p>
            <a:pPr indent="-342900" lvl="0" marL="457200" rtl="0" algn="just">
              <a:lnSpc>
                <a:spcPct val="115000"/>
              </a:lnSpc>
              <a:spcBef>
                <a:spcPts val="0"/>
              </a:spcBef>
              <a:spcAft>
                <a:spcPts val="0"/>
              </a:spcAft>
              <a:buSzPts val="1800"/>
              <a:buFont typeface="Arial"/>
              <a:buChar char="•"/>
            </a:pPr>
            <a:r>
              <a:rPr b="1" lang="ca-ES" sz="1800">
                <a:latin typeface="Garamond"/>
                <a:ea typeface="Garamond"/>
                <a:cs typeface="Garamond"/>
                <a:sym typeface="Garamond"/>
              </a:rPr>
              <a:t>Convalidacions.</a:t>
            </a:r>
            <a:endParaRPr b="1" sz="1800">
              <a:latin typeface="Garamond"/>
              <a:ea typeface="Garamond"/>
              <a:cs typeface="Garamond"/>
              <a:sym typeface="Garamond"/>
            </a:endParaRPr>
          </a:p>
          <a:p>
            <a:pPr indent="0" lvl="0" marL="0" rtl="0" algn="just">
              <a:lnSpc>
                <a:spcPct val="100000"/>
              </a:lnSpc>
              <a:spcBef>
                <a:spcPts val="0"/>
              </a:spcBef>
              <a:spcAft>
                <a:spcPts val="0"/>
              </a:spcAft>
              <a:buSzPts val="1800"/>
              <a:buNone/>
            </a:pPr>
            <a:r>
              <a:rPr b="1" lang="ca-ES" sz="1800">
                <a:latin typeface="Garamond"/>
                <a:ea typeface="Garamond"/>
                <a:cs typeface="Garamond"/>
                <a:sym typeface="Garamond"/>
              </a:rPr>
              <a:t>Encara no han informat del període de sol·licitud de les convalidacions. Vigileu que no passi el termini! </a:t>
            </a:r>
            <a:endParaRPr/>
          </a:p>
          <a:p>
            <a:pPr indent="0" lvl="0" marL="0" rtl="0" algn="just">
              <a:lnSpc>
                <a:spcPct val="100000"/>
              </a:lnSpc>
              <a:spcBef>
                <a:spcPts val="0"/>
              </a:spcBef>
              <a:spcAft>
                <a:spcPts val="0"/>
              </a:spcAft>
              <a:buSzPts val="1800"/>
              <a:buNone/>
            </a:pPr>
            <a:r>
              <a:rPr lang="ca-ES" sz="1800">
                <a:latin typeface="Garamond"/>
                <a:ea typeface="Garamond"/>
                <a:cs typeface="Garamond"/>
                <a:sym typeface="Garamond"/>
              </a:rPr>
              <a:t>L</a:t>
            </a:r>
            <a:r>
              <a:rPr lang="ca-ES" sz="1800">
                <a:latin typeface="Garamond"/>
                <a:ea typeface="Garamond"/>
                <a:cs typeface="Garamond"/>
                <a:sym typeface="Garamond"/>
              </a:rPr>
              <a:t>es convalidacions s’han de sol·licitar totes a través de la intranet d’alumnes, caldrà imprimir el full de sol·licitud, una vegada omplert i signat, entregar-lo juntament amb la documentació que dóna dret a la convalidació (títol o certificat de qualificacions) al tutor i aquest l’haurà de fer arribar al secretari (</a:t>
            </a:r>
            <a:r>
              <a:rPr b="1" lang="ca-ES" sz="1800">
                <a:latin typeface="Garamond"/>
                <a:ea typeface="Garamond"/>
                <a:cs typeface="Garamond"/>
                <a:sym typeface="Garamond"/>
              </a:rPr>
              <a:t>la butlleta de notes no és document vàlid per aquest tràmit</a:t>
            </a:r>
            <a:r>
              <a:rPr lang="ca-ES" sz="1800">
                <a:latin typeface="Garamond"/>
                <a:ea typeface="Garamond"/>
                <a:cs typeface="Garamond"/>
                <a:sym typeface="Garamond"/>
              </a:rPr>
              <a:t>).</a:t>
            </a:r>
            <a:endParaRPr sz="1800">
              <a:latin typeface="Garamond"/>
              <a:ea typeface="Garamond"/>
              <a:cs typeface="Garamond"/>
              <a:sym typeface="Garamond"/>
            </a:endParaRPr>
          </a:p>
          <a:p>
            <a:pPr indent="0" lvl="0" marL="0" rtl="0" algn="just">
              <a:lnSpc>
                <a:spcPct val="100000"/>
              </a:lnSpc>
              <a:spcBef>
                <a:spcPts val="0"/>
              </a:spcBef>
              <a:spcAft>
                <a:spcPts val="0"/>
              </a:spcAft>
              <a:buSzPts val="1800"/>
              <a:buNone/>
            </a:pPr>
            <a:r>
              <a:t/>
            </a:r>
            <a:endParaRPr sz="18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1800">
                <a:latin typeface="Garamond"/>
                <a:ea typeface="Garamond"/>
                <a:cs typeface="Garamond"/>
                <a:sym typeface="Garamond"/>
              </a:rPr>
              <a:t>S’han de sol·licitar les de 1r i 2n curs, és a dir, les de tot el cicle formatiu que s’està estudiant. Caldrà aportar la documentació necessària.</a:t>
            </a:r>
            <a:endParaRPr sz="18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1800">
                <a:latin typeface="Garamond"/>
                <a:ea typeface="Garamond"/>
                <a:cs typeface="Garamond"/>
                <a:sym typeface="Garamond"/>
              </a:rPr>
              <a:t>Tipologia de convalidacions:</a:t>
            </a:r>
            <a:endParaRPr sz="18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1800">
                <a:latin typeface="Garamond"/>
                <a:ea typeface="Garamond"/>
                <a:cs typeface="Garamond"/>
                <a:sym typeface="Garamond"/>
              </a:rPr>
              <a:t>C:  Es tracta d’aquelles convalidacions que es fan al centre. Ex. </a:t>
            </a:r>
            <a:r>
              <a:rPr b="1" lang="ca-ES" sz="1800">
                <a:latin typeface="Garamond"/>
                <a:ea typeface="Garamond"/>
                <a:cs typeface="Garamond"/>
                <a:sym typeface="Garamond"/>
              </a:rPr>
              <a:t>IPO1</a:t>
            </a:r>
            <a:endParaRPr b="1" sz="18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1800">
                <a:latin typeface="Garamond"/>
                <a:ea typeface="Garamond"/>
                <a:cs typeface="Garamond"/>
                <a:sym typeface="Garamond"/>
              </a:rPr>
              <a:t>D: Aquest tipus de convalidacions són les singulars i les fa el departament d'ensenyament. Ex. </a:t>
            </a:r>
            <a:r>
              <a:rPr b="1" lang="ca-ES" sz="1800">
                <a:latin typeface="Garamond"/>
                <a:ea typeface="Garamond"/>
                <a:cs typeface="Garamond"/>
                <a:sym typeface="Garamond"/>
              </a:rPr>
              <a:t>B2 anglès</a:t>
            </a:r>
            <a:endParaRPr b="1" sz="18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1800">
                <a:latin typeface="Garamond"/>
                <a:ea typeface="Garamond"/>
                <a:cs typeface="Garamond"/>
                <a:sym typeface="Garamond"/>
              </a:rPr>
              <a:t>R: En aquest cas es trasllada la nota i per tant caldrà entregar el certificat de notes.</a:t>
            </a:r>
            <a:endParaRPr b="1" sz="1800">
              <a:latin typeface="Garamond"/>
              <a:ea typeface="Garamond"/>
              <a:cs typeface="Garamond"/>
              <a:sym typeface="Garamond"/>
            </a:endParaRPr>
          </a:p>
        </p:txBody>
      </p:sp>
      <p:sp>
        <p:nvSpPr>
          <p:cNvPr id="205" name="Google Shape;205;gef326c5c84_0_21"/>
          <p:cNvSpPr txBox="1"/>
          <p:nvPr>
            <p:ph type="title"/>
          </p:nvPr>
        </p:nvSpPr>
        <p:spPr>
          <a:xfrm>
            <a:off x="457200" y="148163"/>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ef326c5c84_0_27"/>
          <p:cNvSpPr txBox="1"/>
          <p:nvPr>
            <p:ph idx="1" type="body"/>
          </p:nvPr>
        </p:nvSpPr>
        <p:spPr>
          <a:xfrm>
            <a:off x="457200" y="1143000"/>
            <a:ext cx="8229600" cy="4526100"/>
          </a:xfrm>
          <a:prstGeom prst="rect">
            <a:avLst/>
          </a:prstGeom>
          <a:noFill/>
          <a:ln>
            <a:noFill/>
          </a:ln>
        </p:spPr>
        <p:txBody>
          <a:bodyPr anchorCtr="0" anchor="t" bIns="45700" lIns="91425" spcFirstLastPara="1" rIns="91425" wrap="square" tIns="45700">
            <a:noAutofit/>
          </a:bodyPr>
          <a:lstStyle/>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Servei d’orientació.</a:t>
            </a:r>
            <a:endParaRPr b="1"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latin typeface="Garamond"/>
                <a:ea typeface="Garamond"/>
                <a:cs typeface="Garamond"/>
                <a:sym typeface="Garamond"/>
              </a:rPr>
              <a:t>El centre disposa d’un servei d’orientació exclusiu per l’alumnat d’FP, a càrrec de la orientadora, la Carla de Pedro Font.</a:t>
            </a:r>
            <a:endParaRPr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latin typeface="Garamond"/>
                <a:ea typeface="Garamond"/>
                <a:cs typeface="Garamond"/>
                <a:sym typeface="Garamond"/>
              </a:rPr>
              <a:t>Per tal de sol·licitar el servei d’orientació:</a:t>
            </a:r>
            <a:endParaRPr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latin typeface="Garamond"/>
                <a:ea typeface="Garamond"/>
                <a:cs typeface="Garamond"/>
                <a:sym typeface="Garamond"/>
              </a:rPr>
              <a:t>Des de tutoria: mitjançant el Gsites PATFP.</a:t>
            </a:r>
            <a:endParaRPr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lang="ca-ES" sz="2000">
                <a:latin typeface="Garamond"/>
                <a:ea typeface="Garamond"/>
                <a:cs typeface="Garamond"/>
                <a:sym typeface="Garamond"/>
              </a:rPr>
              <a:t>Des de l’alumnat: ho trobareu a la Guia de l’alumnat.</a:t>
            </a:r>
            <a:endParaRPr sz="20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sz="2000">
              <a:latin typeface="Garamond"/>
              <a:ea typeface="Garamond"/>
              <a:cs typeface="Garamond"/>
              <a:sym typeface="Garamond"/>
            </a:endParaRPr>
          </a:p>
          <a:p>
            <a:pPr indent="-355600" lvl="0" marL="45720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Servei de mediació.</a:t>
            </a:r>
            <a:endParaRPr b="1" sz="2000">
              <a:latin typeface="Garamond"/>
              <a:ea typeface="Garamond"/>
              <a:cs typeface="Garamond"/>
              <a:sym typeface="Garamond"/>
            </a:endParaRPr>
          </a:p>
          <a:p>
            <a:pPr indent="0" lvl="0" marL="0" rtl="0" algn="just">
              <a:lnSpc>
                <a:spcPct val="100000"/>
              </a:lnSpc>
              <a:spcBef>
                <a:spcPts val="0"/>
              </a:spcBef>
              <a:spcAft>
                <a:spcPts val="0"/>
              </a:spcAft>
              <a:buSzPts val="1800"/>
              <a:buNone/>
            </a:pPr>
            <a:r>
              <a:rPr lang="ca-ES" sz="2000">
                <a:latin typeface="Garamond"/>
                <a:ea typeface="Garamond"/>
                <a:cs typeface="Garamond"/>
                <a:sym typeface="Garamond"/>
              </a:rPr>
              <a:t>L’institut disposa d’un servei de mediació on hi prenen part alumnes i professors per tal de resoldre conflictes positivament. Els alumnes poden sol·licitar aquest servei a través del tutor i aquest s’ha de posar en contacte amb la professora </a:t>
            </a:r>
            <a:r>
              <a:rPr lang="ca-ES" sz="2000">
                <a:solidFill>
                  <a:schemeClr val="dk1"/>
                </a:solidFill>
                <a:latin typeface="Garamond"/>
                <a:ea typeface="Garamond"/>
                <a:cs typeface="Garamond"/>
                <a:sym typeface="Garamond"/>
              </a:rPr>
              <a:t>Laia Dur</a:t>
            </a:r>
            <a:r>
              <a:rPr lang="ca-ES" sz="2000">
                <a:latin typeface="Garamond"/>
                <a:ea typeface="Garamond"/>
                <a:cs typeface="Garamond"/>
                <a:sym typeface="Garamond"/>
              </a:rPr>
              <a:t>a</a:t>
            </a:r>
            <a:r>
              <a:rPr lang="ca-ES" sz="2000">
                <a:solidFill>
                  <a:schemeClr val="dk1"/>
                </a:solidFill>
                <a:latin typeface="Garamond"/>
                <a:ea typeface="Garamond"/>
                <a:cs typeface="Garamond"/>
                <a:sym typeface="Garamond"/>
              </a:rPr>
              <a:t>n</a:t>
            </a:r>
            <a:r>
              <a:rPr lang="ca-ES" sz="2000">
                <a:latin typeface="Garamond"/>
                <a:ea typeface="Garamond"/>
                <a:cs typeface="Garamond"/>
                <a:sym typeface="Garamond"/>
              </a:rPr>
              <a:t>.</a:t>
            </a:r>
            <a:endParaRPr b="1" sz="2000">
              <a:latin typeface="Garamond"/>
              <a:ea typeface="Garamond"/>
              <a:cs typeface="Garamond"/>
              <a:sym typeface="Garamond"/>
            </a:endParaRPr>
          </a:p>
        </p:txBody>
      </p:sp>
      <p:sp>
        <p:nvSpPr>
          <p:cNvPr id="212" name="Google Shape;212;gef326c5c84_0_27"/>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2"/>
          <p:cNvSpPr txBox="1"/>
          <p:nvPr>
            <p:ph idx="1" type="body"/>
          </p:nvPr>
        </p:nvSpPr>
        <p:spPr>
          <a:xfrm>
            <a:off x="457194" y="1125243"/>
            <a:ext cx="8229600" cy="4641300"/>
          </a:xfrm>
          <a:prstGeom prst="rect">
            <a:avLst/>
          </a:prstGeom>
          <a:noFill/>
          <a:ln>
            <a:noFill/>
          </a:ln>
        </p:spPr>
        <p:txBody>
          <a:bodyPr anchorCtr="0" anchor="t" bIns="45700" lIns="91425" spcFirstLastPara="1" rIns="91425" wrap="square" tIns="45700">
            <a:noAutofit/>
          </a:bodyPr>
          <a:lstStyle/>
          <a:p>
            <a:pPr indent="0" lvl="0" marL="0" marR="0" rtl="0" algn="just">
              <a:lnSpc>
                <a:spcPct val="115000"/>
              </a:lnSpc>
              <a:spcBef>
                <a:spcPts val="0"/>
              </a:spcBef>
              <a:spcAft>
                <a:spcPts val="0"/>
              </a:spcAft>
              <a:buClr>
                <a:srgbClr val="000000"/>
              </a:buClr>
              <a:buSzPts val="1800"/>
              <a:buFont typeface="Arial"/>
              <a:buNone/>
            </a:pPr>
            <a:r>
              <a:t/>
            </a:r>
            <a:endParaRPr sz="2000">
              <a:latin typeface="Garamond"/>
              <a:ea typeface="Garamond"/>
              <a:cs typeface="Garamond"/>
              <a:sym typeface="Garamond"/>
            </a:endParaRPr>
          </a:p>
          <a:p>
            <a:pPr indent="-355600" lvl="0" marL="457200" marR="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Assistència obligatòria.</a:t>
            </a:r>
            <a:endParaRPr b="1" sz="20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rPr lang="ca-ES" sz="1800">
                <a:latin typeface="Garamond"/>
                <a:ea typeface="Garamond"/>
                <a:cs typeface="Garamond"/>
                <a:sym typeface="Garamond"/>
              </a:rPr>
              <a:t>Assistir a </a:t>
            </a:r>
            <a:r>
              <a:rPr b="1" lang="ca-ES" sz="1800">
                <a:solidFill>
                  <a:srgbClr val="953734"/>
                </a:solidFill>
                <a:latin typeface="Garamond"/>
                <a:ea typeface="Garamond"/>
                <a:cs typeface="Garamond"/>
                <a:sym typeface="Garamond"/>
              </a:rPr>
              <a:t>menys</a:t>
            </a:r>
            <a:r>
              <a:rPr lang="ca-ES" sz="1800">
                <a:latin typeface="Garamond"/>
                <a:ea typeface="Garamond"/>
                <a:cs typeface="Garamond"/>
                <a:sym typeface="Garamond"/>
              </a:rPr>
              <a:t> del </a:t>
            </a:r>
            <a:r>
              <a:rPr b="1" lang="ca-ES" sz="1800">
                <a:solidFill>
                  <a:srgbClr val="953734"/>
                </a:solidFill>
                <a:latin typeface="Garamond"/>
                <a:ea typeface="Garamond"/>
                <a:cs typeface="Garamond"/>
                <a:sym typeface="Garamond"/>
              </a:rPr>
              <a:t>80%</a:t>
            </a:r>
            <a:r>
              <a:rPr lang="ca-ES" sz="1800">
                <a:latin typeface="Garamond"/>
                <a:ea typeface="Garamond"/>
                <a:cs typeface="Garamond"/>
                <a:sym typeface="Garamond"/>
              </a:rPr>
              <a:t> de les hores del mòdul comporta la </a:t>
            </a:r>
            <a:r>
              <a:rPr b="1" lang="ca-ES" sz="1800">
                <a:solidFill>
                  <a:srgbClr val="953734"/>
                </a:solidFill>
                <a:latin typeface="Garamond"/>
                <a:ea typeface="Garamond"/>
                <a:cs typeface="Garamond"/>
                <a:sym typeface="Garamond"/>
              </a:rPr>
              <a:t>pèrdua del dret a valorar l’examen en 1a convocatòria ordinària</a:t>
            </a:r>
            <a:r>
              <a:rPr lang="ca-ES" sz="1800">
                <a:latin typeface="Garamond"/>
                <a:ea typeface="Garamond"/>
                <a:cs typeface="Garamond"/>
                <a:sym typeface="Garamond"/>
              </a:rPr>
              <a:t>. No es distingeix entre falta d’assistència justificada o no, totes sumen. </a:t>
            </a:r>
            <a:endParaRPr sz="18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t/>
            </a:r>
            <a:endParaRPr sz="18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rPr b="1" lang="ca-ES" sz="1800">
                <a:latin typeface="Garamond"/>
                <a:ea typeface="Garamond"/>
                <a:cs typeface="Garamond"/>
                <a:sym typeface="Garamond"/>
              </a:rPr>
              <a:t>L’assistència a les tutories és obligatòria.</a:t>
            </a:r>
            <a:endParaRPr b="1" sz="18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t/>
            </a:r>
            <a:endParaRPr sz="18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rPr lang="ca-ES" sz="1800">
                <a:latin typeface="Garamond"/>
                <a:ea typeface="Garamond"/>
                <a:cs typeface="Garamond"/>
                <a:sym typeface="Garamond"/>
              </a:rPr>
              <a:t>En supòsit de faltar a més d’un 10% de les classes globals del curs s’obrirà un expedient a l’alumne i no podrà accedir a realitzar les pràctiques del cicle. </a:t>
            </a:r>
            <a:endParaRPr sz="18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t/>
            </a:r>
            <a:endParaRPr sz="18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rPr lang="ca-ES" sz="1800">
                <a:latin typeface="Garamond"/>
                <a:ea typeface="Garamond"/>
                <a:cs typeface="Garamond"/>
                <a:sym typeface="Garamond"/>
              </a:rPr>
              <a:t>En cas de faltes d’assistència, cal portar el justificant.  </a:t>
            </a:r>
            <a:endParaRPr sz="1800">
              <a:latin typeface="Garamond"/>
              <a:ea typeface="Garamond"/>
              <a:cs typeface="Garamond"/>
              <a:sym typeface="Garamond"/>
            </a:endParaRPr>
          </a:p>
          <a:p>
            <a:pPr indent="0" lvl="0" marL="0" marR="0" rtl="0" algn="just">
              <a:lnSpc>
                <a:spcPct val="115000"/>
              </a:lnSpc>
              <a:spcBef>
                <a:spcPts val="0"/>
              </a:spcBef>
              <a:spcAft>
                <a:spcPts val="0"/>
              </a:spcAft>
              <a:buClr>
                <a:srgbClr val="000000"/>
              </a:buClr>
              <a:buSzPts val="1800"/>
              <a:buFont typeface="Arial"/>
              <a:buNone/>
            </a:pPr>
            <a:r>
              <a:rPr lang="ca-ES" sz="1800">
                <a:latin typeface="Garamond"/>
                <a:ea typeface="Garamond"/>
                <a:cs typeface="Garamond"/>
                <a:sym typeface="Garamond"/>
              </a:rPr>
              <a:t>Es pot consultar l’assistència, el professor/a no té l’obligació de comunicar-la.</a:t>
            </a:r>
            <a:r>
              <a:rPr lang="ca-ES" sz="1800">
                <a:latin typeface="Arial"/>
                <a:ea typeface="Arial"/>
                <a:cs typeface="Arial"/>
                <a:sym typeface="Arial"/>
              </a:rPr>
              <a:t>  </a:t>
            </a:r>
            <a:endParaRPr sz="1800">
              <a:latin typeface="Arial"/>
              <a:ea typeface="Arial"/>
              <a:cs typeface="Arial"/>
              <a:sym typeface="Arial"/>
            </a:endParaRPr>
          </a:p>
        </p:txBody>
      </p:sp>
      <p:sp>
        <p:nvSpPr>
          <p:cNvPr id="218" name="Google Shape;218;p12"/>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14b104e4e2c_0_44"/>
          <p:cNvSpPr txBox="1"/>
          <p:nvPr>
            <p:ph idx="1" type="body"/>
          </p:nvPr>
        </p:nvSpPr>
        <p:spPr>
          <a:xfrm>
            <a:off x="457194" y="1125243"/>
            <a:ext cx="8229600" cy="4641300"/>
          </a:xfrm>
          <a:prstGeom prst="rect">
            <a:avLst/>
          </a:prstGeom>
          <a:noFill/>
          <a:ln>
            <a:noFill/>
          </a:ln>
        </p:spPr>
        <p:txBody>
          <a:bodyPr anchorCtr="0" anchor="t" bIns="45700" lIns="91425" spcFirstLastPara="1" rIns="91425" wrap="square" tIns="45700">
            <a:noAutofit/>
          </a:bodyPr>
          <a:lstStyle/>
          <a:p>
            <a:pPr indent="-355600" lvl="0" marL="457200" marR="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Mòbils</a:t>
            </a:r>
            <a:r>
              <a:rPr lang="ca-ES" sz="2000">
                <a:latin typeface="Garamond"/>
                <a:ea typeface="Garamond"/>
                <a:cs typeface="Garamond"/>
                <a:sym typeface="Garamond"/>
              </a:rPr>
              <a:t>.</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rPr lang="ca-ES" sz="2000">
                <a:latin typeface="Garamond"/>
                <a:ea typeface="Garamond"/>
                <a:cs typeface="Garamond"/>
                <a:sym typeface="Garamond"/>
              </a:rPr>
              <a:t>No està permès l’ús del mòbil a les aules ni per fer o rebre trucades o missatges. Tampoc pots carregar-lo a classe. Has de guardar el mòbil a la cartera o motxilla, sense vibració i en silenci.</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t/>
            </a:r>
            <a:endParaRPr sz="2000">
              <a:latin typeface="Garamond"/>
              <a:ea typeface="Garamond"/>
              <a:cs typeface="Garamond"/>
              <a:sym typeface="Garamond"/>
            </a:endParaRPr>
          </a:p>
          <a:p>
            <a:pPr indent="-355600" lvl="0" marL="457200" marR="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Puntualitat</a:t>
            </a:r>
            <a:r>
              <a:rPr lang="ca-ES" sz="2000">
                <a:latin typeface="Garamond"/>
                <a:ea typeface="Garamond"/>
                <a:cs typeface="Garamond"/>
                <a:sym typeface="Garamond"/>
              </a:rPr>
              <a:t>.</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rPr lang="ca-ES" sz="2000">
                <a:latin typeface="Garamond"/>
                <a:ea typeface="Garamond"/>
                <a:cs typeface="Garamond"/>
                <a:sym typeface="Garamond"/>
              </a:rPr>
              <a:t>En començar el matí, l’hora d’entrada són les 8:00. A la resta d’hores,  l’hora d’entrada i d’inici de la classe és la indicada a l’horari. </a:t>
            </a:r>
            <a:r>
              <a:rPr lang="ca-ES" sz="2000">
                <a:latin typeface="Garamond"/>
                <a:ea typeface="Garamond"/>
                <a:cs typeface="Garamond"/>
                <a:sym typeface="Garamond"/>
              </a:rPr>
              <a:t>Després</a:t>
            </a:r>
            <a:r>
              <a:rPr lang="ca-ES" sz="2000">
                <a:latin typeface="Garamond"/>
                <a:ea typeface="Garamond"/>
                <a:cs typeface="Garamond"/>
                <a:sym typeface="Garamond"/>
              </a:rPr>
              <a:t> d’aquest marge </a:t>
            </a:r>
            <a:r>
              <a:rPr b="1" lang="ca-ES" sz="2000">
                <a:solidFill>
                  <a:srgbClr val="953734"/>
                </a:solidFill>
                <a:latin typeface="Garamond"/>
                <a:ea typeface="Garamond"/>
                <a:cs typeface="Garamond"/>
                <a:sym typeface="Garamond"/>
              </a:rPr>
              <a:t>NO es permetrà l’accés a l’aula</a:t>
            </a:r>
            <a:r>
              <a:rPr b="1" lang="ca-ES" sz="2000">
                <a:latin typeface="Garamond"/>
                <a:ea typeface="Garamond"/>
                <a:cs typeface="Garamond"/>
                <a:sym typeface="Garamond"/>
              </a:rPr>
              <a:t>. </a:t>
            </a:r>
            <a:endParaRPr b="1"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rPr lang="ca-ES" sz="2000">
                <a:latin typeface="Garamond"/>
                <a:ea typeface="Garamond"/>
                <a:cs typeface="Garamond"/>
                <a:sym typeface="Garamond"/>
              </a:rPr>
              <a:t>Les classes són de 60 minuts i la majoria organitzades en blocs de dues classes seguides. El professorat serà qui indiqui la sortida i no es pot finalitzar abans d’hora.</a:t>
            </a:r>
            <a:r>
              <a:rPr lang="ca-ES" sz="2000">
                <a:latin typeface="Arial"/>
                <a:ea typeface="Arial"/>
                <a:cs typeface="Arial"/>
                <a:sym typeface="Arial"/>
              </a:rPr>
              <a:t> </a:t>
            </a:r>
            <a:endParaRPr sz="2000">
              <a:latin typeface="Arial"/>
              <a:ea typeface="Arial"/>
              <a:cs typeface="Arial"/>
              <a:sym typeface="Arial"/>
            </a:endParaRPr>
          </a:p>
        </p:txBody>
      </p:sp>
      <p:pic>
        <p:nvPicPr>
          <p:cNvPr id="224" name="Google Shape;224;g14b104e4e2c_0_44"/>
          <p:cNvPicPr preferRelativeResize="0"/>
          <p:nvPr/>
        </p:nvPicPr>
        <p:blipFill rotWithShape="1">
          <a:blip r:embed="rId3">
            <a:alphaModFix/>
          </a:blip>
          <a:srcRect b="0" l="0" r="0" t="0"/>
          <a:stretch/>
        </p:blipFill>
        <p:spPr>
          <a:xfrm>
            <a:off x="7014100" y="2267950"/>
            <a:ext cx="1239326" cy="851825"/>
          </a:xfrm>
          <a:prstGeom prst="rect">
            <a:avLst/>
          </a:prstGeom>
          <a:noFill/>
          <a:ln>
            <a:noFill/>
          </a:ln>
        </p:spPr>
      </p:pic>
      <p:sp>
        <p:nvSpPr>
          <p:cNvPr id="225" name="Google Shape;225;g14b104e4e2c_0_44"/>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14b104e4e2c_0_38"/>
          <p:cNvSpPr txBox="1"/>
          <p:nvPr>
            <p:ph idx="1" type="body"/>
          </p:nvPr>
        </p:nvSpPr>
        <p:spPr>
          <a:xfrm>
            <a:off x="457194" y="1125243"/>
            <a:ext cx="8229600" cy="4641300"/>
          </a:xfrm>
          <a:prstGeom prst="rect">
            <a:avLst/>
          </a:prstGeom>
          <a:noFill/>
          <a:ln>
            <a:noFill/>
          </a:ln>
        </p:spPr>
        <p:txBody>
          <a:bodyPr anchorCtr="0" anchor="t" bIns="45700" lIns="91425" spcFirstLastPara="1" rIns="91425" wrap="square" tIns="45700">
            <a:noAutofit/>
          </a:bodyPr>
          <a:lstStyle/>
          <a:p>
            <a:pPr indent="-355600" lvl="0" marL="457200" marR="0" rtl="0" algn="just">
              <a:lnSpc>
                <a:spcPct val="115000"/>
              </a:lnSpc>
              <a:spcBef>
                <a:spcPts val="0"/>
              </a:spcBef>
              <a:spcAft>
                <a:spcPts val="0"/>
              </a:spcAft>
              <a:buSzPts val="2000"/>
              <a:buFont typeface="Arial"/>
              <a:buChar char="•"/>
            </a:pPr>
            <a:r>
              <a:rPr b="1" lang="ca-ES" sz="2000">
                <a:latin typeface="Garamond"/>
                <a:ea typeface="Garamond"/>
                <a:cs typeface="Garamond"/>
                <a:sym typeface="Garamond"/>
              </a:rPr>
              <a:t>Convocatòries</a:t>
            </a:r>
            <a:r>
              <a:rPr lang="ca-ES" sz="2000">
                <a:latin typeface="Garamond"/>
                <a:ea typeface="Garamond"/>
                <a:cs typeface="Garamond"/>
                <a:sym typeface="Garamond"/>
              </a:rPr>
              <a:t>. </a:t>
            </a:r>
            <a:endParaRPr sz="2000">
              <a:latin typeface="Garamond"/>
              <a:ea typeface="Garamond"/>
              <a:cs typeface="Garamond"/>
              <a:sym typeface="Garamond"/>
            </a:endParaRPr>
          </a:p>
          <a:p>
            <a:pPr indent="0" lvl="0" marL="457200" marR="0" rtl="0" algn="just">
              <a:lnSpc>
                <a:spcPct val="115000"/>
              </a:lnSpc>
              <a:spcBef>
                <a:spcPts val="0"/>
              </a:spcBef>
              <a:spcAft>
                <a:spcPts val="0"/>
              </a:spcAft>
              <a:buNone/>
            </a:pPr>
            <a:r>
              <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rPr lang="ca-ES" sz="2000">
                <a:latin typeface="Garamond"/>
                <a:ea typeface="Garamond"/>
                <a:cs typeface="Garamond"/>
                <a:sym typeface="Garamond"/>
              </a:rPr>
              <a:t>Cada mòdul té 4 convocatòries en total, 2 per cada curs acadèmic. La 1a és la que gaudeixes al llarg del curs un cop t’has matriculat. L’altra és la 2a convocatòria (juny), aquesta només la “gastes” si et presentes al juny d’allò que tinguis pendent.</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t/>
            </a:r>
            <a:endParaRPr sz="2000">
              <a:latin typeface="Garamond"/>
              <a:ea typeface="Garamond"/>
              <a:cs typeface="Garamond"/>
              <a:sym typeface="Garamond"/>
            </a:endParaRPr>
          </a:p>
          <a:p>
            <a:pPr indent="0" lvl="0" marL="0" marR="0" rtl="0" algn="just">
              <a:lnSpc>
                <a:spcPct val="115000"/>
              </a:lnSpc>
              <a:spcBef>
                <a:spcPts val="0"/>
              </a:spcBef>
              <a:spcAft>
                <a:spcPts val="0"/>
              </a:spcAft>
              <a:buSzPts val="1800"/>
              <a:buNone/>
            </a:pPr>
            <a:r>
              <a:t/>
            </a:r>
            <a:endParaRPr sz="2000">
              <a:latin typeface="Garamond"/>
              <a:ea typeface="Garamond"/>
              <a:cs typeface="Garamond"/>
              <a:sym typeface="Garamond"/>
            </a:endParaRPr>
          </a:p>
        </p:txBody>
      </p:sp>
      <p:sp>
        <p:nvSpPr>
          <p:cNvPr id="231" name="Google Shape;231;g14b104e4e2c_0_38"/>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14b104e4e2c_0_57"/>
          <p:cNvSpPr txBox="1"/>
          <p:nvPr>
            <p:ph idx="1" type="body"/>
          </p:nvPr>
        </p:nvSpPr>
        <p:spPr>
          <a:xfrm>
            <a:off x="457194" y="1125243"/>
            <a:ext cx="8229600" cy="4641300"/>
          </a:xfrm>
          <a:prstGeom prst="rect">
            <a:avLst/>
          </a:prstGeom>
          <a:noFill/>
          <a:ln>
            <a:noFill/>
          </a:ln>
        </p:spPr>
        <p:txBody>
          <a:bodyPr anchorCtr="0" anchor="t" bIns="45700" lIns="91425" spcFirstLastPara="1" rIns="91425" wrap="square" tIns="45700">
            <a:noAutofit/>
          </a:bodyPr>
          <a:lstStyle/>
          <a:p>
            <a:pPr indent="-355600" lvl="0" marL="457200" marR="0" rtl="0" algn="just">
              <a:lnSpc>
                <a:spcPct val="115000"/>
              </a:lnSpc>
              <a:spcBef>
                <a:spcPts val="0"/>
              </a:spcBef>
              <a:spcAft>
                <a:spcPts val="0"/>
              </a:spcAft>
              <a:buSzPts val="2000"/>
              <a:buFont typeface="Arial"/>
              <a:buChar char="•"/>
            </a:pPr>
            <a:r>
              <a:rPr b="1" lang="ca-ES" sz="2100">
                <a:latin typeface="Garamond"/>
                <a:ea typeface="Garamond"/>
                <a:cs typeface="Garamond"/>
                <a:sym typeface="Garamond"/>
              </a:rPr>
              <a:t>Promoció.</a:t>
            </a:r>
            <a:endParaRPr b="1" sz="2100">
              <a:latin typeface="Garamond"/>
              <a:ea typeface="Garamond"/>
              <a:cs typeface="Garamond"/>
              <a:sym typeface="Garamond"/>
            </a:endParaRPr>
          </a:p>
          <a:p>
            <a:pPr indent="0" lvl="0" marL="0" marR="0" rtl="0" algn="just">
              <a:lnSpc>
                <a:spcPct val="115000"/>
              </a:lnSpc>
              <a:spcBef>
                <a:spcPts val="0"/>
              </a:spcBef>
              <a:spcAft>
                <a:spcPts val="0"/>
              </a:spcAft>
              <a:buSzPts val="1800"/>
              <a:buNone/>
            </a:pPr>
            <a:r>
              <a:rPr lang="ca-ES" sz="2100">
                <a:latin typeface="Garamond"/>
                <a:ea typeface="Garamond"/>
                <a:cs typeface="Garamond"/>
                <a:sym typeface="Garamond"/>
              </a:rPr>
              <a:t>L’alumne/a passarà a 2n curs si supera, almenys, el </a:t>
            </a:r>
            <a:r>
              <a:rPr b="1" lang="ca-ES" sz="2100">
                <a:latin typeface="Garamond"/>
                <a:ea typeface="Garamond"/>
                <a:cs typeface="Garamond"/>
                <a:sym typeface="Garamond"/>
              </a:rPr>
              <a:t>60% de les hores de 1r curs</a:t>
            </a:r>
            <a:r>
              <a:rPr lang="ca-ES" sz="2100">
                <a:latin typeface="Garamond"/>
                <a:ea typeface="Garamond"/>
                <a:cs typeface="Garamond"/>
                <a:sym typeface="Garamond"/>
              </a:rPr>
              <a:t>.</a:t>
            </a:r>
            <a:endParaRPr sz="2100">
              <a:latin typeface="Garamond"/>
              <a:ea typeface="Garamond"/>
              <a:cs typeface="Garamond"/>
              <a:sym typeface="Garamond"/>
            </a:endParaRPr>
          </a:p>
          <a:p>
            <a:pPr indent="0" lvl="0" marL="0" marR="0" rtl="0" algn="just">
              <a:lnSpc>
                <a:spcPct val="115000"/>
              </a:lnSpc>
              <a:spcBef>
                <a:spcPts val="0"/>
              </a:spcBef>
              <a:spcAft>
                <a:spcPts val="0"/>
              </a:spcAft>
              <a:buSzPts val="1800"/>
              <a:buNone/>
            </a:pPr>
            <a:r>
              <a:t/>
            </a:r>
            <a:endParaRPr sz="2100">
              <a:latin typeface="Garamond"/>
              <a:ea typeface="Garamond"/>
              <a:cs typeface="Garamond"/>
              <a:sym typeface="Garamond"/>
            </a:endParaRPr>
          </a:p>
          <a:p>
            <a:pPr indent="-355600" lvl="0" marL="457200" marR="0" rtl="0" algn="just">
              <a:lnSpc>
                <a:spcPct val="115000"/>
              </a:lnSpc>
              <a:spcBef>
                <a:spcPts val="0"/>
              </a:spcBef>
              <a:spcAft>
                <a:spcPts val="0"/>
              </a:spcAft>
              <a:buSzPts val="2000"/>
              <a:buChar char="•"/>
            </a:pPr>
            <a:r>
              <a:rPr b="1" lang="ca-ES" sz="2100">
                <a:latin typeface="Garamond"/>
                <a:ea typeface="Garamond"/>
                <a:cs typeface="Garamond"/>
                <a:sym typeface="Garamond"/>
              </a:rPr>
              <a:t>Correu electrònic. </a:t>
            </a:r>
            <a:endParaRPr b="1" sz="2100">
              <a:latin typeface="Garamond"/>
              <a:ea typeface="Garamond"/>
              <a:cs typeface="Garamond"/>
              <a:sym typeface="Garamond"/>
            </a:endParaRPr>
          </a:p>
          <a:p>
            <a:pPr indent="0" lvl="0" marL="0" marR="0" rtl="0" algn="just">
              <a:lnSpc>
                <a:spcPct val="115000"/>
              </a:lnSpc>
              <a:spcBef>
                <a:spcPts val="0"/>
              </a:spcBef>
              <a:spcAft>
                <a:spcPts val="0"/>
              </a:spcAft>
              <a:buSzPts val="1800"/>
              <a:buNone/>
            </a:pPr>
            <a:r>
              <a:rPr lang="ca-ES" sz="2100">
                <a:latin typeface="Garamond"/>
                <a:ea typeface="Garamond"/>
                <a:cs typeface="Garamond"/>
                <a:sym typeface="Garamond"/>
              </a:rPr>
              <a:t>Les comunicacions acadèmiques oficials t’arribaran al correu de l’institut, assegura’t de consultar-lo o vincular-lo al teu correu personal.</a:t>
            </a:r>
            <a:endParaRPr sz="2100">
              <a:latin typeface="Garamond"/>
              <a:ea typeface="Garamond"/>
              <a:cs typeface="Garamond"/>
              <a:sym typeface="Garamond"/>
            </a:endParaRPr>
          </a:p>
          <a:p>
            <a:pPr indent="0" lvl="0" marL="0" marR="0" rtl="0" algn="just">
              <a:lnSpc>
                <a:spcPct val="115000"/>
              </a:lnSpc>
              <a:spcBef>
                <a:spcPts val="0"/>
              </a:spcBef>
              <a:spcAft>
                <a:spcPts val="0"/>
              </a:spcAft>
              <a:buSzPts val="1800"/>
              <a:buNone/>
            </a:pPr>
            <a:r>
              <a:t/>
            </a:r>
            <a:endParaRPr sz="2100">
              <a:latin typeface="Garamond"/>
              <a:ea typeface="Garamond"/>
              <a:cs typeface="Garamond"/>
              <a:sym typeface="Garamond"/>
            </a:endParaRPr>
          </a:p>
          <a:p>
            <a:pPr indent="-355600" lvl="0" marL="457200" marR="0" rtl="0" algn="just">
              <a:lnSpc>
                <a:spcPct val="115000"/>
              </a:lnSpc>
              <a:spcBef>
                <a:spcPts val="0"/>
              </a:spcBef>
              <a:spcAft>
                <a:spcPts val="0"/>
              </a:spcAft>
              <a:buSzPts val="2000"/>
              <a:buFont typeface="Arial"/>
              <a:buChar char="•"/>
            </a:pPr>
            <a:r>
              <a:rPr b="1" lang="ca-ES" sz="2100">
                <a:latin typeface="Garamond"/>
                <a:ea typeface="Garamond"/>
                <a:cs typeface="Garamond"/>
                <a:sym typeface="Garamond"/>
              </a:rPr>
              <a:t>Material.</a:t>
            </a:r>
            <a:endParaRPr b="1" sz="2100">
              <a:latin typeface="Garamond"/>
              <a:ea typeface="Garamond"/>
              <a:cs typeface="Garamond"/>
              <a:sym typeface="Garamond"/>
            </a:endParaRPr>
          </a:p>
          <a:p>
            <a:pPr indent="0" lvl="0" marL="0" marR="0" rtl="0" algn="just">
              <a:lnSpc>
                <a:spcPct val="115000"/>
              </a:lnSpc>
              <a:spcBef>
                <a:spcPts val="0"/>
              </a:spcBef>
              <a:spcAft>
                <a:spcPts val="0"/>
              </a:spcAft>
              <a:buSzPts val="1800"/>
              <a:buNone/>
            </a:pPr>
            <a:r>
              <a:rPr lang="ca-ES" sz="2100">
                <a:latin typeface="Garamond"/>
                <a:ea typeface="Garamond"/>
                <a:cs typeface="Garamond"/>
                <a:sym typeface="Garamond"/>
              </a:rPr>
              <a:t>A classe has de venir amb el teu propi material: llibres de text i apunts, estris d’escriure, calculadora, pendrive (Informàtica) i llibreta o folis. Cada alumne/a treballa i porta el seu propi material.</a:t>
            </a:r>
            <a:endParaRPr sz="2100">
              <a:latin typeface="Garamond"/>
              <a:ea typeface="Garamond"/>
              <a:cs typeface="Garamond"/>
              <a:sym typeface="Garamond"/>
            </a:endParaRPr>
          </a:p>
        </p:txBody>
      </p:sp>
      <p:sp>
        <p:nvSpPr>
          <p:cNvPr id="237" name="Google Shape;237;g14b104e4e2c_0_57"/>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Documentació, Materials i altres informacions…</a:t>
            </a:r>
            <a:endParaRPr b="1" sz="3000">
              <a:latin typeface="Garamond"/>
              <a:ea typeface="Garamond"/>
              <a:cs typeface="Garamond"/>
              <a:sym typeface="Garamo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14b104e4e2c_0_32"/>
          <p:cNvSpPr txBox="1"/>
          <p:nvPr>
            <p:ph idx="1" type="body"/>
          </p:nvPr>
        </p:nvSpPr>
        <p:spPr>
          <a:xfrm>
            <a:off x="457200" y="1143000"/>
            <a:ext cx="8229600" cy="45261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SzPts val="1800"/>
              <a:buNone/>
            </a:pPr>
            <a:r>
              <a:t/>
            </a:r>
            <a:endParaRPr b="1" sz="2000">
              <a:latin typeface="Garamond"/>
              <a:ea typeface="Garamond"/>
              <a:cs typeface="Garamond"/>
              <a:sym typeface="Garamond"/>
            </a:endParaRPr>
          </a:p>
          <a:p>
            <a:pPr indent="0" lvl="0" marL="0" rtl="0" algn="just">
              <a:lnSpc>
                <a:spcPct val="115000"/>
              </a:lnSpc>
              <a:spcBef>
                <a:spcPts val="0"/>
              </a:spcBef>
              <a:spcAft>
                <a:spcPts val="0"/>
              </a:spcAft>
              <a:buSzPts val="1800"/>
              <a:buNone/>
            </a:pPr>
            <a:r>
              <a:t/>
            </a:r>
            <a:endParaRPr b="1" sz="2000">
              <a:latin typeface="Garamond"/>
              <a:ea typeface="Garamond"/>
              <a:cs typeface="Garamond"/>
              <a:sym typeface="Garamond"/>
            </a:endParaRPr>
          </a:p>
          <a:p>
            <a:pPr indent="0" lvl="0" marL="0" rtl="0" algn="just">
              <a:lnSpc>
                <a:spcPct val="115000"/>
              </a:lnSpc>
              <a:spcBef>
                <a:spcPts val="0"/>
              </a:spcBef>
              <a:spcAft>
                <a:spcPts val="0"/>
              </a:spcAft>
              <a:buSzPts val="1800"/>
              <a:buNone/>
            </a:pPr>
            <a:r>
              <a:rPr b="1" lang="ca-ES" sz="2000" u="sng">
                <a:solidFill>
                  <a:schemeClr val="hlink"/>
                </a:solidFill>
                <a:latin typeface="Garamond"/>
                <a:ea typeface="Garamond"/>
                <a:cs typeface="Garamond"/>
                <a:sym typeface="Garamond"/>
                <a:hlinkClick r:id="rId3"/>
              </a:rPr>
              <a:t>Avaluació Diagnòstica</a:t>
            </a:r>
            <a:endParaRPr b="1" sz="2000">
              <a:latin typeface="Garamond"/>
              <a:ea typeface="Garamond"/>
              <a:cs typeface="Garamond"/>
              <a:sym typeface="Garamond"/>
            </a:endParaRPr>
          </a:p>
          <a:p>
            <a:pPr indent="-330200" lvl="0" marL="457200" rtl="0" algn="just">
              <a:lnSpc>
                <a:spcPct val="115000"/>
              </a:lnSpc>
              <a:spcBef>
                <a:spcPts val="0"/>
              </a:spcBef>
              <a:spcAft>
                <a:spcPts val="0"/>
              </a:spcAft>
              <a:buSzPts val="1600"/>
              <a:buFont typeface="Arial"/>
              <a:buChar char="•"/>
            </a:pPr>
            <a:r>
              <a:rPr b="1" lang="ca-ES" sz="2000">
                <a:latin typeface="Garamond"/>
                <a:ea typeface="Garamond"/>
                <a:cs typeface="Garamond"/>
                <a:sym typeface="Garamond"/>
              </a:rPr>
              <a:t>Formulari</a:t>
            </a:r>
            <a:endParaRPr b="1" sz="2000">
              <a:latin typeface="Garamond"/>
              <a:ea typeface="Garamond"/>
              <a:cs typeface="Garamond"/>
              <a:sym typeface="Garamond"/>
            </a:endParaRPr>
          </a:p>
          <a:p>
            <a:pPr indent="-330200" lvl="0" marL="457200" rtl="0" algn="just">
              <a:lnSpc>
                <a:spcPct val="115000"/>
              </a:lnSpc>
              <a:spcBef>
                <a:spcPts val="0"/>
              </a:spcBef>
              <a:spcAft>
                <a:spcPts val="0"/>
              </a:spcAft>
              <a:buSzPts val="1600"/>
              <a:buFont typeface="Arial"/>
              <a:buChar char="•"/>
            </a:pPr>
            <a:r>
              <a:rPr b="1" lang="ca-ES" sz="2000">
                <a:latin typeface="Garamond"/>
                <a:ea typeface="Garamond"/>
                <a:cs typeface="Garamond"/>
                <a:sym typeface="Garamond"/>
              </a:rPr>
              <a:t>Test de capacitats clau  </a:t>
            </a:r>
            <a:endParaRPr b="1" sz="2000">
              <a:latin typeface="Garamond"/>
              <a:ea typeface="Garamond"/>
              <a:cs typeface="Garamond"/>
              <a:sym typeface="Garamond"/>
            </a:endParaRPr>
          </a:p>
          <a:p>
            <a:pPr indent="-330200" lvl="0" marL="457200" rtl="0" algn="just">
              <a:lnSpc>
                <a:spcPct val="115000"/>
              </a:lnSpc>
              <a:spcBef>
                <a:spcPts val="0"/>
              </a:spcBef>
              <a:spcAft>
                <a:spcPts val="0"/>
              </a:spcAft>
              <a:buSzPts val="1600"/>
              <a:buFont typeface="Arial"/>
              <a:buChar char="•"/>
            </a:pPr>
            <a:r>
              <a:rPr b="1" lang="ca-ES" sz="2000">
                <a:latin typeface="Garamond"/>
                <a:ea typeface="Garamond"/>
                <a:cs typeface="Garamond"/>
                <a:sym typeface="Garamond"/>
              </a:rPr>
              <a:t>Test competencial del CF</a:t>
            </a:r>
            <a:endParaRPr/>
          </a:p>
          <a:p>
            <a:pPr indent="-330200" lvl="0" marL="457200" rtl="0" algn="just">
              <a:lnSpc>
                <a:spcPct val="115000"/>
              </a:lnSpc>
              <a:spcBef>
                <a:spcPts val="0"/>
              </a:spcBef>
              <a:spcAft>
                <a:spcPts val="0"/>
              </a:spcAft>
              <a:buSzPts val="1600"/>
              <a:buFont typeface="Arial"/>
              <a:buChar char="•"/>
            </a:pPr>
            <a:r>
              <a:rPr b="1" lang="ca-ES" sz="2000">
                <a:latin typeface="Garamond"/>
                <a:ea typeface="Garamond"/>
                <a:cs typeface="Garamond"/>
                <a:sym typeface="Garamond"/>
              </a:rPr>
              <a:t>Test NESE</a:t>
            </a:r>
            <a:endParaRPr sz="2000">
              <a:latin typeface="Garamond"/>
              <a:ea typeface="Garamond"/>
              <a:cs typeface="Garamond"/>
              <a:sym typeface="Garamond"/>
            </a:endParaRPr>
          </a:p>
        </p:txBody>
      </p:sp>
      <p:sp>
        <p:nvSpPr>
          <p:cNvPr id="244" name="Google Shape;244;g14b104e4e2c_0_32"/>
          <p:cNvSpPr txBox="1"/>
          <p:nvPr>
            <p:ph type="title"/>
          </p:nvPr>
        </p:nvSpPr>
        <p:spPr>
          <a:xfrm>
            <a:off x="457200" y="274638"/>
            <a:ext cx="8229600" cy="922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Calibri"/>
              <a:buNone/>
            </a:pPr>
            <a:r>
              <a:rPr b="1" lang="ca-ES" sz="3000">
                <a:latin typeface="Garamond"/>
                <a:ea typeface="Garamond"/>
                <a:cs typeface="Garamond"/>
                <a:sym typeface="Garamond"/>
              </a:rPr>
              <a:t>Avaluació diagnòstica</a:t>
            </a:r>
            <a:endParaRPr b="1" sz="3000">
              <a:latin typeface="Garamond"/>
              <a:ea typeface="Garamond"/>
              <a:cs typeface="Garamond"/>
              <a:sym typeface="Garamo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ef58bedb44_0_0"/>
          <p:cNvSpPr txBox="1"/>
          <p:nvPr>
            <p:ph idx="1" type="body"/>
          </p:nvPr>
        </p:nvSpPr>
        <p:spPr>
          <a:xfrm>
            <a:off x="457200" y="1165950"/>
            <a:ext cx="8229600" cy="45261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360"/>
              </a:spcBef>
              <a:spcAft>
                <a:spcPts val="0"/>
              </a:spcAft>
              <a:buSzPts val="1800"/>
              <a:buNone/>
            </a:pPr>
            <a:r>
              <a:t/>
            </a:r>
            <a:endParaRPr/>
          </a:p>
          <a:p>
            <a:pPr indent="0" lvl="0" marL="0" rtl="0" algn="ctr">
              <a:lnSpc>
                <a:spcPct val="100000"/>
              </a:lnSpc>
              <a:spcBef>
                <a:spcPts val="360"/>
              </a:spcBef>
              <a:spcAft>
                <a:spcPts val="0"/>
              </a:spcAft>
              <a:buSzPts val="1800"/>
              <a:buNone/>
            </a:pPr>
            <a:r>
              <a:rPr lang="ca-ES">
                <a:solidFill>
                  <a:schemeClr val="dk1"/>
                </a:solidFill>
                <a:latin typeface="Garamond"/>
                <a:ea typeface="Garamond"/>
                <a:cs typeface="Garamond"/>
                <a:sym typeface="Garamond"/>
              </a:rPr>
              <a:t>Quota de cicle 1er AFI-ADI = </a:t>
            </a:r>
            <a:r>
              <a:rPr b="1" lang="ca-ES">
                <a:solidFill>
                  <a:srgbClr val="953734"/>
                </a:solidFill>
                <a:latin typeface="Garamond"/>
                <a:ea typeface="Garamond"/>
                <a:cs typeface="Garamond"/>
                <a:sym typeface="Garamond"/>
              </a:rPr>
              <a:t>55</a:t>
            </a:r>
            <a:r>
              <a:rPr b="1" lang="ca-ES">
                <a:solidFill>
                  <a:srgbClr val="953734"/>
                </a:solidFill>
                <a:latin typeface="Garamond"/>
                <a:ea typeface="Garamond"/>
                <a:cs typeface="Garamond"/>
                <a:sym typeface="Garamond"/>
              </a:rPr>
              <a:t>€</a:t>
            </a:r>
            <a:endParaRPr b="1">
              <a:solidFill>
                <a:srgbClr val="953734"/>
              </a:solidFill>
              <a:latin typeface="Garamond"/>
              <a:ea typeface="Garamond"/>
              <a:cs typeface="Garamond"/>
              <a:sym typeface="Garamond"/>
            </a:endParaRPr>
          </a:p>
          <a:p>
            <a:pPr indent="0" lvl="0" marL="0" marR="0" rtl="0" algn="ctr">
              <a:lnSpc>
                <a:spcPct val="100000"/>
              </a:lnSpc>
              <a:spcBef>
                <a:spcPts val="360"/>
              </a:spcBef>
              <a:spcAft>
                <a:spcPts val="0"/>
              </a:spcAft>
              <a:buSzPts val="1800"/>
              <a:buNone/>
            </a:pPr>
            <a:r>
              <a:rPr lang="ca-ES" sz="2800">
                <a:solidFill>
                  <a:srgbClr val="366092"/>
                </a:solidFill>
                <a:highlight>
                  <a:srgbClr val="FFFFFF"/>
                </a:highlight>
                <a:latin typeface="Garamond"/>
                <a:ea typeface="Garamond"/>
                <a:cs typeface="Garamond"/>
                <a:sym typeface="Garamond"/>
              </a:rPr>
              <a:t>2 dossiers 5€</a:t>
            </a:r>
            <a:endParaRPr sz="2800">
              <a:solidFill>
                <a:srgbClr val="366092"/>
              </a:solidFill>
              <a:highlight>
                <a:srgbClr val="FFFFFF"/>
              </a:highlight>
              <a:latin typeface="Garamond"/>
              <a:ea typeface="Garamond"/>
              <a:cs typeface="Garamond"/>
              <a:sym typeface="Garamond"/>
            </a:endParaRPr>
          </a:p>
          <a:p>
            <a:pPr indent="0" lvl="0" marL="0" marR="0" rtl="0" algn="ctr">
              <a:lnSpc>
                <a:spcPct val="100000"/>
              </a:lnSpc>
              <a:spcBef>
                <a:spcPts val="360"/>
              </a:spcBef>
              <a:spcAft>
                <a:spcPts val="0"/>
              </a:spcAft>
              <a:buSzPts val="1800"/>
              <a:buNone/>
            </a:pPr>
            <a:r>
              <a:rPr lang="ca-ES" sz="2800">
                <a:solidFill>
                  <a:srgbClr val="366092"/>
                </a:solidFill>
                <a:highlight>
                  <a:srgbClr val="FFFFFF"/>
                </a:highlight>
                <a:latin typeface="Garamond"/>
                <a:ea typeface="Garamond"/>
                <a:cs typeface="Garamond"/>
                <a:sym typeface="Garamond"/>
              </a:rPr>
              <a:t>Connexió llibre digital anglès 10€</a:t>
            </a:r>
            <a:endParaRPr sz="2800">
              <a:solidFill>
                <a:srgbClr val="366092"/>
              </a:solidFill>
              <a:highlight>
                <a:srgbClr val="FFFFFF"/>
              </a:highlight>
              <a:latin typeface="Garamond"/>
              <a:ea typeface="Garamond"/>
              <a:cs typeface="Garamond"/>
              <a:sym typeface="Garamond"/>
            </a:endParaRPr>
          </a:p>
          <a:p>
            <a:pPr indent="0" lvl="0" marL="0" marR="0" rtl="0" algn="ctr">
              <a:lnSpc>
                <a:spcPct val="100000"/>
              </a:lnSpc>
              <a:spcBef>
                <a:spcPts val="360"/>
              </a:spcBef>
              <a:spcAft>
                <a:spcPts val="0"/>
              </a:spcAft>
              <a:buSzPts val="1800"/>
              <a:buNone/>
            </a:pPr>
            <a:r>
              <a:rPr lang="ca-ES" sz="2800">
                <a:solidFill>
                  <a:srgbClr val="366092"/>
                </a:solidFill>
                <a:highlight>
                  <a:srgbClr val="FFFFFF"/>
                </a:highlight>
                <a:latin typeface="Garamond"/>
                <a:ea typeface="Garamond"/>
                <a:cs typeface="Garamond"/>
                <a:sym typeface="Garamond"/>
              </a:rPr>
              <a:t>Connexió empresa simulada 25€</a:t>
            </a:r>
            <a:endParaRPr sz="2800">
              <a:solidFill>
                <a:srgbClr val="366092"/>
              </a:solidFill>
              <a:highlight>
                <a:srgbClr val="FFFFFF"/>
              </a:highlight>
              <a:latin typeface="Garamond"/>
              <a:ea typeface="Garamond"/>
              <a:cs typeface="Garamond"/>
              <a:sym typeface="Garamond"/>
            </a:endParaRPr>
          </a:p>
          <a:p>
            <a:pPr indent="0" lvl="0" marL="0" marR="0" rtl="0" algn="ctr">
              <a:lnSpc>
                <a:spcPct val="100000"/>
              </a:lnSpc>
              <a:spcBef>
                <a:spcPts val="360"/>
              </a:spcBef>
              <a:spcAft>
                <a:spcPts val="0"/>
              </a:spcAft>
              <a:buSzPts val="1800"/>
              <a:buNone/>
            </a:pPr>
            <a:r>
              <a:rPr lang="ca-ES" sz="2800">
                <a:solidFill>
                  <a:srgbClr val="366092"/>
                </a:solidFill>
                <a:highlight>
                  <a:srgbClr val="FFFFFF"/>
                </a:highlight>
                <a:latin typeface="Garamond"/>
                <a:ea typeface="Garamond"/>
                <a:cs typeface="Garamond"/>
                <a:sym typeface="Garamond"/>
              </a:rPr>
              <a:t>Sortida  10€</a:t>
            </a:r>
            <a:endParaRPr b="1">
              <a:solidFill>
                <a:srgbClr val="953734"/>
              </a:solidFill>
              <a:latin typeface="Garamond"/>
              <a:ea typeface="Garamond"/>
              <a:cs typeface="Garamond"/>
              <a:sym typeface="Garamond"/>
            </a:endParaRPr>
          </a:p>
          <a:p>
            <a:pPr indent="0" lvl="0" marL="0" rtl="0" algn="ctr">
              <a:lnSpc>
                <a:spcPct val="100000"/>
              </a:lnSpc>
              <a:spcBef>
                <a:spcPts val="360"/>
              </a:spcBef>
              <a:spcAft>
                <a:spcPts val="0"/>
              </a:spcAft>
              <a:buSzPts val="1800"/>
              <a:buNone/>
            </a:pPr>
            <a:r>
              <a:t/>
            </a:r>
            <a:endParaRPr sz="2800">
              <a:solidFill>
                <a:srgbClr val="366092"/>
              </a:solidFill>
              <a:highlight>
                <a:srgbClr val="FFFFFF"/>
              </a:highlight>
              <a:latin typeface="Garamond"/>
              <a:ea typeface="Garamond"/>
              <a:cs typeface="Garamond"/>
              <a:sym typeface="Garamond"/>
            </a:endParaRPr>
          </a:p>
          <a:p>
            <a:pPr indent="0" lvl="0" marL="0" rtl="0" algn="ctr">
              <a:lnSpc>
                <a:spcPct val="100000"/>
              </a:lnSpc>
              <a:spcBef>
                <a:spcPts val="360"/>
              </a:spcBef>
              <a:spcAft>
                <a:spcPts val="0"/>
              </a:spcAft>
              <a:buSzPts val="1800"/>
              <a:buNone/>
            </a:pPr>
            <a:r>
              <a:rPr b="1" i="1" lang="ca-ES" sz="3000">
                <a:solidFill>
                  <a:srgbClr val="C00000"/>
                </a:solidFill>
                <a:highlight>
                  <a:srgbClr val="FFFFFF"/>
                </a:highlight>
                <a:latin typeface="Garamond"/>
                <a:ea typeface="Garamond"/>
                <a:cs typeface="Garamond"/>
                <a:sym typeface="Garamond"/>
              </a:rPr>
              <a:t>Pagar document al banc, adjuntar comprovant i entregar al tutor!</a:t>
            </a:r>
            <a:endParaRPr b="1" i="1" sz="3000">
              <a:solidFill>
                <a:srgbClr val="C00000"/>
              </a:solidFill>
              <a:highlight>
                <a:srgbClr val="FFFFFF"/>
              </a:highlight>
              <a:latin typeface="Garamond"/>
              <a:ea typeface="Garamond"/>
              <a:cs typeface="Garamond"/>
              <a:sym typeface="Garamond"/>
            </a:endParaRPr>
          </a:p>
        </p:txBody>
      </p:sp>
      <p:sp>
        <p:nvSpPr>
          <p:cNvPr id="251" name="Google Shape;251;gef58bedb44_0_0"/>
          <p:cNvSpPr txBox="1"/>
          <p:nvPr>
            <p:ph type="title"/>
          </p:nvPr>
        </p:nvSpPr>
        <p:spPr>
          <a:xfrm>
            <a:off x="457200" y="548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Calibri"/>
              <a:buNone/>
            </a:pPr>
            <a:r>
              <a:rPr b="1" lang="ca-ES" sz="3000">
                <a:latin typeface="Garamond"/>
                <a:ea typeface="Garamond"/>
                <a:cs typeface="Garamond"/>
                <a:sym typeface="Garamond"/>
              </a:rPr>
              <a:t>Quota cicle</a:t>
            </a:r>
            <a:endParaRPr sz="3000">
              <a:latin typeface="Garamond"/>
              <a:ea typeface="Garamond"/>
              <a:cs typeface="Garamond"/>
              <a:sym typeface="Garamo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2fdf9a394af_4_0"/>
          <p:cNvSpPr txBox="1"/>
          <p:nvPr>
            <p:ph type="title"/>
          </p:nvPr>
        </p:nvSpPr>
        <p:spPr>
          <a:xfrm>
            <a:off x="457200" y="0"/>
            <a:ext cx="8229600" cy="1187100"/>
          </a:xfrm>
          <a:prstGeom prst="rect">
            <a:avLst/>
          </a:prstGeom>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lang="ca-ES"/>
              <a:t>Reciclatge</a:t>
            </a:r>
            <a:endParaRPr/>
          </a:p>
        </p:txBody>
      </p:sp>
      <p:sp>
        <p:nvSpPr>
          <p:cNvPr id="258" name="Google Shape;258;g2fdf9a394af_4_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b="1"/>
          </a:p>
          <a:p>
            <a:pPr indent="-342900" lvl="0" marL="457200" rtl="0" algn="l">
              <a:spcBef>
                <a:spcPts val="360"/>
              </a:spcBef>
              <a:spcAft>
                <a:spcPts val="0"/>
              </a:spcAft>
              <a:buSzPts val="1800"/>
              <a:buChar char="•"/>
            </a:pPr>
            <a:r>
              <a:rPr lang="ca-ES"/>
              <a:t>Paperera blava: NOMÉS paper</a:t>
            </a:r>
            <a:endParaRPr/>
          </a:p>
          <a:p>
            <a:pPr indent="-342900" lvl="0" marL="457200" rtl="0" algn="l">
              <a:spcBef>
                <a:spcPts val="0"/>
              </a:spcBef>
              <a:spcAft>
                <a:spcPts val="0"/>
              </a:spcAft>
              <a:buSzPts val="1800"/>
              <a:buChar char="•"/>
            </a:pPr>
            <a:r>
              <a:rPr lang="ca-ES"/>
              <a:t>Paperera groga del passadís: envasos</a:t>
            </a:r>
            <a:endParaRPr/>
          </a:p>
          <a:p>
            <a:pPr indent="-342900" lvl="0" marL="457200" rtl="0" algn="l">
              <a:spcBef>
                <a:spcPts val="0"/>
              </a:spcBef>
              <a:spcAft>
                <a:spcPts val="0"/>
              </a:spcAft>
              <a:buSzPts val="1800"/>
              <a:buChar char="•"/>
            </a:pPr>
            <a:r>
              <a:rPr lang="ca-ES"/>
              <a:t>Paperera petita grisa: residus orgànics (NO ENVASOS)</a:t>
            </a:r>
            <a:endParaRPr/>
          </a:p>
          <a:p>
            <a:pPr indent="0" lvl="0" marL="0" rtl="0" algn="l">
              <a:spcBef>
                <a:spcPts val="36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2fdf9a394af_4_6"/>
          <p:cNvSpPr txBox="1"/>
          <p:nvPr>
            <p:ph type="title"/>
          </p:nvPr>
        </p:nvSpPr>
        <p:spPr>
          <a:xfrm>
            <a:off x="457200" y="7788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ca-ES"/>
              <a:t>PREVENCIÓ DE RISCOS</a:t>
            </a:r>
            <a:endParaRPr/>
          </a:p>
        </p:txBody>
      </p:sp>
      <p:sp>
        <p:nvSpPr>
          <p:cNvPr id="265" name="Google Shape;265;g2fdf9a394af_4_6"/>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b="1"/>
          </a:p>
          <a:p>
            <a:pPr indent="0" lvl="0" marL="457200" rtl="0" algn="l">
              <a:spcBef>
                <a:spcPts val="360"/>
              </a:spcBef>
              <a:spcAft>
                <a:spcPts val="0"/>
              </a:spcAft>
              <a:buNone/>
            </a:pPr>
            <a:r>
              <a:t/>
            </a:r>
            <a:endParaRPr/>
          </a:p>
          <a:p>
            <a:pPr indent="0" lvl="0" marL="0" rtl="0" algn="l">
              <a:spcBef>
                <a:spcPts val="360"/>
              </a:spcBef>
              <a:spcAft>
                <a:spcPts val="0"/>
              </a:spcAft>
              <a:buNone/>
            </a:pPr>
            <a:r>
              <a:rPr lang="ca-ES"/>
              <a:t>A LES SESSIONS DE TUTORIA ES TREBALLARÀ EL TEMA DE PREVENCIÓ DE RISCOS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