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Arimo"/>
      <p:regular r:id="rId201314"/>
    </p:embeddedFont>
    <p:embeddedFont>
      <p:font typeface="Arimo Bold"/>
      <p:regular r:id="rId201315"/>
    </p:embeddedFont>
    <p:embeddedFont>
      <p:font typeface="Outfit"/>
      <p:regular r:id="rId201316"/>
    </p:embeddedFont>
    <p:embeddedFont>
      <p:font typeface="Outfit Bold"/>
      <p:regular r:id="rId201317"/>
    </p:embeddedFont>
    <p:embeddedFont>
      <p:font typeface="Outfit ExtraBold"/>
      <p:regular r:id="rId201318"/>
    </p:embeddedFont>
    <p:embeddedFont>
      <p:font typeface="Outfit Black"/>
      <p:regular r:id="rId2013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2.png"/><Relationship Id="rId5" Type="http://schemas.openxmlformats.org/officeDocument/2006/relationships/image" Target="../media/image-4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608237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Present Perfect Continuous vs. Past Perfect Continuous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2706812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Two tenses that look similar but serve very different purposes. Master the distinction and use each one with confidence.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3319909"/>
            <a:ext cx="1291010" cy="215354"/>
          </a:xfrm>
          <a:prstGeom prst="roundRect">
            <a:avLst>
              <a:gd name="adj" fmla="val 22119"/>
            </a:avLst>
          </a:prstGeom>
          <a:solidFill>
            <a:srgbClr val="D7D2F9"/>
          </a:solidFill>
          <a:ln/>
        </p:spPr>
      </p:sp>
      <p:sp>
        <p:nvSpPr>
          <p:cNvPr id="6" name="Text 3"/>
          <p:cNvSpPr/>
          <p:nvPr/>
        </p:nvSpPr>
        <p:spPr>
          <a:xfrm>
            <a:off x="4010174" y="3362399"/>
            <a:ext cx="1578099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ENGLISH GRAMMAR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5286970" y="3319909"/>
            <a:ext cx="1345555" cy="215354"/>
          </a:xfrm>
          <a:prstGeom prst="roundRect">
            <a:avLst>
              <a:gd name="adj" fmla="val 22119"/>
            </a:avLst>
          </a:prstGeom>
          <a:noFill/>
          <a:ln w="4763">
            <a:solidFill>
              <a:srgbClr val="5E4CE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372026" y="3362399"/>
            <a:ext cx="1632645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5E4CE6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TENSE COMPARISON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3766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The Core Difference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993255"/>
            <a:ext cx="4107135" cy="1086148"/>
          </a:xfrm>
          <a:prstGeom prst="roundRect">
            <a:avLst>
              <a:gd name="adj" fmla="val 9398"/>
            </a:avLst>
          </a:prstGeom>
          <a:solidFill>
            <a:srgbClr val="5E4CE6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2135014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Present Perfect Continuous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2498229"/>
            <a:ext cx="382361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Refers to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 time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actions that started in the past and continue now.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2135014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Past Perfect Continuous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2498229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Refers to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past time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actions that occurred before another past event.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96119" y="3238872"/>
            <a:ext cx="8151763" cy="566961"/>
          </a:xfrm>
          <a:prstGeom prst="roundRect">
            <a:avLst>
              <a:gd name="adj" fmla="val 10502"/>
            </a:avLst>
          </a:prstGeom>
          <a:solidFill>
            <a:srgbClr val="D7D2F9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877" y="3439641"/>
            <a:ext cx="177180" cy="14175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56816" y="3416052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key is timing: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vs.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past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reference point.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875556"/>
            <a:ext cx="497681" cy="215354"/>
          </a:xfrm>
          <a:prstGeom prst="roundRect">
            <a:avLst>
              <a:gd name="adj" fmla="val 22119"/>
            </a:avLst>
          </a:prstGeom>
          <a:solidFill>
            <a:srgbClr val="D7D2F9"/>
          </a:solidFill>
          <a:ln/>
        </p:spPr>
      </p:sp>
      <p:sp>
        <p:nvSpPr>
          <p:cNvPr id="4" name="Text 1"/>
          <p:cNvSpPr/>
          <p:nvPr/>
        </p:nvSpPr>
        <p:spPr>
          <a:xfrm>
            <a:off x="581174" y="918046"/>
            <a:ext cx="78477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1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147614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Sequence of Actions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496119" y="1803202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Past perfect continuous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describes an action that happened 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before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another past event.</a:t>
            </a:r>
            <a:endParaRPr lang="en-US" sz="1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416299"/>
            <a:ext cx="4722763" cy="8549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3127" y="2577108"/>
            <a:ext cx="43249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Correct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733127" y="2883619"/>
            <a:ext cx="43249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"We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been walking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to the station when they called to cancel."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413001"/>
            <a:ext cx="4722763" cy="8549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33127" y="3573810"/>
            <a:ext cx="43249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Incorrect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733127" y="3880321"/>
            <a:ext cx="43249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"We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have been walking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to the station when they called to cancel."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92249"/>
            <a:ext cx="497681" cy="215354"/>
          </a:xfrm>
          <a:prstGeom prst="roundRect">
            <a:avLst>
              <a:gd name="adj" fmla="val 22119"/>
            </a:avLst>
          </a:prstGeom>
          <a:solidFill>
            <a:srgbClr val="D7D2F9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534739"/>
            <a:ext cx="78477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76430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Ongoing Actions</a:t>
            </a:r>
            <a:endParaRPr lang="en-US" sz="2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119" y="1579364"/>
            <a:ext cx="5177582" cy="291234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24339" y="1867793"/>
            <a:ext cx="2628230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 perfect continuous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describes actions that started in the past and are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still ongoing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5289" y="2688654"/>
            <a:ext cx="2647280" cy="6281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04198" y="2707704"/>
            <a:ext cx="244837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Ongoing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6204198" y="3070920"/>
            <a:ext cx="244837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have been living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here for 3 years."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05289" y="3562201"/>
            <a:ext cx="2647280" cy="6281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4198" y="3581251"/>
            <a:ext cx="244837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Not ongoing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6204198" y="3944466"/>
            <a:ext cx="2448371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been living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here for 3 years."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274266"/>
            <a:ext cx="497681" cy="215354"/>
          </a:xfrm>
          <a:prstGeom prst="roundRect">
            <a:avLst>
              <a:gd name="adj" fmla="val 22119"/>
            </a:avLst>
          </a:prstGeom>
          <a:solidFill>
            <a:srgbClr val="D7D2F9"/>
          </a:solidFill>
          <a:ln/>
        </p:spPr>
      </p:sp>
      <p:sp>
        <p:nvSpPr>
          <p:cNvPr id="3" name="Text 1"/>
          <p:cNvSpPr/>
          <p:nvPr/>
        </p:nvSpPr>
        <p:spPr>
          <a:xfrm>
            <a:off x="581174" y="1316757"/>
            <a:ext cx="78477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546324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Duration of Actions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343671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Past Perfect Continuous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706886"/>
            <a:ext cx="3902943" cy="1034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Expresses 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duration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of a past action that came 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before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another event.</a:t>
            </a:r>
            <a:endParaRPr lang="en-US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 needed a vacation since I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been working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nonstop the past couple of weeks."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47605" y="2201912"/>
            <a:ext cx="4107135" cy="1667321"/>
          </a:xfrm>
          <a:prstGeom prst="roundRect">
            <a:avLst>
              <a:gd name="adj" fmla="val 6122"/>
            </a:avLst>
          </a:prstGeom>
          <a:solidFill>
            <a:srgbClr val="5E4CE6">
              <a:alpha val="9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4789363" y="2343671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Present Perfect Continuous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789363" y="2706886"/>
            <a:ext cx="3823618" cy="807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Refers to actions whose 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result</a:t>
            </a:r>
            <a:pPr algn="l" indent="0" marL="0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has surfaced.</a:t>
            </a:r>
            <a:endParaRPr lang="en-US" sz="11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"She is late because she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has been watching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TV shows all night."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6119" y="904131"/>
            <a:ext cx="497681" cy="215354"/>
          </a:xfrm>
          <a:prstGeom prst="roundRect">
            <a:avLst>
              <a:gd name="adj" fmla="val 22119"/>
            </a:avLst>
          </a:prstGeom>
          <a:solidFill>
            <a:srgbClr val="D7D2F9"/>
          </a:solidFill>
          <a:ln/>
        </p:spPr>
      </p:sp>
      <p:sp>
        <p:nvSpPr>
          <p:cNvPr id="4" name="Text 1"/>
          <p:cNvSpPr/>
          <p:nvPr/>
        </p:nvSpPr>
        <p:spPr>
          <a:xfrm>
            <a:off x="581174" y="946621"/>
            <a:ext cx="78477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4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176189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Talking About Causes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496119" y="1831777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Past perfect continuous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expresses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causes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for something that occurred in the past.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96119" y="2444874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2640" y="2591395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Example 1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2640" y="2897907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"I'm not happy because I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been through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 hard week."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96119" y="3413001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2640" y="3559522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Example 2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42640" y="3866034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"She looks exhausted because she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been studying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all night."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11956"/>
            <a:ext cx="396553" cy="171673"/>
          </a:xfrm>
          <a:prstGeom prst="roundRect">
            <a:avLst>
              <a:gd name="adj" fmla="val 22111"/>
            </a:avLst>
          </a:prstGeom>
          <a:solidFill>
            <a:srgbClr val="D7D2F9"/>
          </a:solidFill>
          <a:ln/>
        </p:spPr>
      </p:sp>
      <p:sp>
        <p:nvSpPr>
          <p:cNvPr id="3" name="Text 1"/>
          <p:cNvSpPr/>
          <p:nvPr/>
        </p:nvSpPr>
        <p:spPr>
          <a:xfrm>
            <a:off x="563835" y="445815"/>
            <a:ext cx="718319" cy="103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5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496119" y="619571"/>
            <a:ext cx="8151763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Temporary Situations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6119" y="2301701"/>
            <a:ext cx="2673921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 perfect continuous</a:t>
            </a:r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can describe </a:t>
            </a:r>
            <a:pPr algn="l" indent="0" marL="0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temporary situations</a:t>
            </a:r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actions that will not last long term.</a:t>
            </a:r>
            <a:endParaRPr lang="en-US" sz="8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50431" y="1208708"/>
            <a:ext cx="2673102" cy="267310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96119" y="4084216"/>
            <a:ext cx="4030861" cy="647328"/>
          </a:xfrm>
          <a:prstGeom prst="roundRect">
            <a:avLst>
              <a:gd name="adj" fmla="val 7330"/>
            </a:avLst>
          </a:prstGeom>
          <a:solidFill>
            <a:srgbClr val="FAFAFA">
              <a:alpha val="95000"/>
            </a:srgbClr>
          </a:solidFill>
          <a:ln w="14288">
            <a:solidFill>
              <a:srgbClr val="BDB8D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3367" y="4211464"/>
            <a:ext cx="3776365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Temporary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23367" y="4441924"/>
            <a:ext cx="3776365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</a:t>
            </a:r>
            <a:pPr algn="l" indent="0" marL="0">
              <a:lnSpc>
                <a:spcPct val="120000"/>
              </a:lnSpc>
              <a:buNone/>
            </a:pPr>
            <a:r>
              <a:rPr lang="en-US" sz="85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Have</a:t>
            </a:r>
            <a:pPr algn="l" indent="0" marL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you been swimming?"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4616946" y="4084216"/>
            <a:ext cx="4030935" cy="647328"/>
          </a:xfrm>
          <a:prstGeom prst="roundRect">
            <a:avLst>
              <a:gd name="adj" fmla="val 7330"/>
            </a:avLst>
          </a:prstGeom>
          <a:solidFill>
            <a:srgbClr val="FAFAFA">
              <a:alpha val="95000"/>
            </a:srgbClr>
          </a:solidFill>
          <a:ln w="14288">
            <a:solidFill>
              <a:srgbClr val="BDB8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44194" y="4211464"/>
            <a:ext cx="377643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Past reference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744194" y="4441924"/>
            <a:ext cx="3776439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</a:t>
            </a:r>
            <a:pPr algn="l" indent="0" marL="0">
              <a:lnSpc>
                <a:spcPct val="120000"/>
              </a:lnSpc>
              <a:buNone/>
            </a:pPr>
            <a:r>
              <a:rPr lang="en-US" sz="850" b="1" i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</a:t>
            </a:r>
            <a:pPr algn="l" indent="0" marL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you been swimming?" — refers to the past, therefore incorrect here.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Past Perfect Continuous — Structure</a:t>
            </a:r>
            <a:endParaRPr lang="en-US" sz="1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324" y="682154"/>
            <a:ext cx="7867352" cy="38455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3942" y="2005285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Subject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171158" y="1124914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had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075856" y="2934566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been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130616" y="3831241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verb‑ing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96119" y="4567535"/>
            <a:ext cx="860896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Start with any subject, add 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(past simple of "to have"), then 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been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(past participle of "to be"), and finally the main verb in present participle form (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-ing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).</a:t>
            </a:r>
            <a:endParaRPr lang="en-US" sz="550" dirty="0"/>
          </a:p>
        </p:txBody>
      </p:sp>
      <p:sp>
        <p:nvSpPr>
          <p:cNvPr id="9" name="Shape 6"/>
          <p:cNvSpPr/>
          <p:nvPr/>
        </p:nvSpPr>
        <p:spPr>
          <a:xfrm>
            <a:off x="496119" y="4692402"/>
            <a:ext cx="8151763" cy="261938"/>
          </a:xfrm>
          <a:prstGeom prst="roundRect">
            <a:avLst>
              <a:gd name="adj" fmla="val 11366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00881" y="4697164"/>
            <a:ext cx="4071119" cy="252413"/>
          </a:xfrm>
          <a:custGeom>
            <a:avLst/>
            <a:gdLst/>
            <a:ahLst/>
            <a:cxnLst/>
            <a:rect l="l" t="t" r="r" b="b"/>
            <a:pathLst>
              <a:path w="4071119" h="252413">
                <a:moveTo>
                  <a:pt x="24809" y="0"/>
                </a:moveTo>
                <a:lnTo>
                  <a:pt x="4071119" y="0"/>
                </a:lnTo>
                <a:lnTo>
                  <a:pt x="4071119" y="252413"/>
                </a:lnTo>
                <a:lnTo>
                  <a:pt x="24809" y="252413"/>
                </a:lnTo>
                <a:arcTo hR="24809" wR="24809" stAng="5400000" swAng="5400000"/>
                <a:lnTo>
                  <a:pt x="0" y="24809"/>
                </a:lnTo>
                <a:arcTo hR="24809" wR="24809" stAng="10800000" swAng="5400000"/>
                <a:close/>
              </a:path>
            </a:pathLst>
          </a:custGeom>
          <a:solidFill>
            <a:srgbClr val="E9E6FA"/>
          </a:solidFill>
          <a:ln/>
        </p:spPr>
      </p:sp>
      <p:sp>
        <p:nvSpPr>
          <p:cNvPr id="11" name="Text 8"/>
          <p:cNvSpPr/>
          <p:nvPr/>
        </p:nvSpPr>
        <p:spPr>
          <a:xfrm>
            <a:off x="571723" y="4768007"/>
            <a:ext cx="3929435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I had been running.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572000" y="4697164"/>
            <a:ext cx="4071119" cy="252413"/>
          </a:xfrm>
          <a:custGeom>
            <a:avLst/>
            <a:gdLst/>
            <a:ahLst/>
            <a:cxnLst/>
            <a:rect l="l" t="t" r="r" b="b"/>
            <a:pathLst>
              <a:path w="4071119" h="252413">
                <a:moveTo>
                  <a:pt x="0" y="0"/>
                </a:moveTo>
                <a:lnTo>
                  <a:pt x="4046310" y="0"/>
                </a:lnTo>
                <a:arcTo hR="24809" wR="24809" stAng="16200000" swAng="5400000"/>
                <a:lnTo>
                  <a:pt x="4071119" y="227603"/>
                </a:lnTo>
                <a:arcTo hR="24809" wR="24809" stAng="0" swAng="5400000"/>
                <a:lnTo>
                  <a:pt x="0" y="252413"/>
                </a:lnTo>
                <a:lnTo>
                  <a:pt x="0" y="0"/>
                </a:lnTo>
                <a:close/>
              </a:path>
            </a:pathLst>
          </a:custGeom>
          <a:solidFill>
            <a:srgbClr val="E9E6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572000" y="4697164"/>
            <a:ext cx="9525" cy="252413"/>
          </a:xfrm>
          <a:prstGeom prst="roundRect">
            <a:avLst>
              <a:gd name="adj" fmla="val 50000"/>
            </a:avLst>
          </a:prstGeom>
          <a:solidFill>
            <a:srgbClr val="BDB8DF"/>
          </a:solidFill>
          <a:ln/>
        </p:spPr>
      </p:sp>
      <p:sp>
        <p:nvSpPr>
          <p:cNvPr id="14" name="Text 11"/>
          <p:cNvSpPr/>
          <p:nvPr/>
        </p:nvSpPr>
        <p:spPr>
          <a:xfrm>
            <a:off x="4642842" y="4768007"/>
            <a:ext cx="3929435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We had been arguing.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Present Perfect Continuous — Structure</a:t>
            </a:r>
            <a:endParaRPr lang="en-US" sz="1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980" y="682154"/>
            <a:ext cx="7418040" cy="39290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90033" y="3490245"/>
            <a:ext cx="1834105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Subject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759608" y="3784721"/>
            <a:ext cx="1964531" cy="275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78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Person or thing performing the action.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1172694" y="1233277"/>
            <a:ext cx="1834105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have / has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042269" y="1527753"/>
            <a:ext cx="1964530" cy="275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78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Auxiliary showing present perfect.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444122" y="1233277"/>
            <a:ext cx="1834105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been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44122" y="1527753"/>
            <a:ext cx="1964531" cy="275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Past participle of "be" as auxiliary.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137006" y="3490373"/>
            <a:ext cx="1834105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verb + -ing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137006" y="3784848"/>
            <a:ext cx="1964530" cy="275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Present participle of the main verb.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96119" y="4651028"/>
            <a:ext cx="860896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Formed with the 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 perfect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of "to be" and the present participle of the main verb.</a:t>
            </a:r>
            <a:endParaRPr lang="en-US" sz="550" dirty="0"/>
          </a:p>
        </p:txBody>
      </p:sp>
      <p:sp>
        <p:nvSpPr>
          <p:cNvPr id="13" name="Shape 10"/>
          <p:cNvSpPr/>
          <p:nvPr/>
        </p:nvSpPr>
        <p:spPr>
          <a:xfrm>
            <a:off x="496119" y="4775895"/>
            <a:ext cx="8151763" cy="261938"/>
          </a:xfrm>
          <a:prstGeom prst="roundRect">
            <a:avLst>
              <a:gd name="adj" fmla="val 11366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00881" y="4780657"/>
            <a:ext cx="4071119" cy="252413"/>
          </a:xfrm>
          <a:custGeom>
            <a:avLst/>
            <a:gdLst/>
            <a:ahLst/>
            <a:cxnLst/>
            <a:rect l="l" t="t" r="r" b="b"/>
            <a:pathLst>
              <a:path w="4071119" h="252413">
                <a:moveTo>
                  <a:pt x="24809" y="0"/>
                </a:moveTo>
                <a:lnTo>
                  <a:pt x="4071119" y="0"/>
                </a:lnTo>
                <a:lnTo>
                  <a:pt x="4071119" y="252413"/>
                </a:lnTo>
                <a:lnTo>
                  <a:pt x="24809" y="252413"/>
                </a:lnTo>
                <a:arcTo hR="24809" wR="24809" stAng="5400000" swAng="5400000"/>
                <a:lnTo>
                  <a:pt x="0" y="24809"/>
                </a:lnTo>
                <a:arcTo hR="24809" wR="24809" stAng="10800000" swAng="5400000"/>
                <a:close/>
              </a:path>
            </a:pathLst>
          </a:custGeom>
          <a:solidFill>
            <a:srgbClr val="E9E6FA"/>
          </a:solidFill>
          <a:ln/>
        </p:spPr>
      </p:sp>
      <p:sp>
        <p:nvSpPr>
          <p:cNvPr id="15" name="Text 12"/>
          <p:cNvSpPr/>
          <p:nvPr/>
        </p:nvSpPr>
        <p:spPr>
          <a:xfrm>
            <a:off x="571723" y="4851499"/>
            <a:ext cx="3929435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I have been looking for him.</a:t>
            </a:r>
            <a:endParaRPr lang="en-US" sz="650" dirty="0"/>
          </a:p>
        </p:txBody>
      </p:sp>
      <p:sp>
        <p:nvSpPr>
          <p:cNvPr id="16" name="Shape 13"/>
          <p:cNvSpPr/>
          <p:nvPr/>
        </p:nvSpPr>
        <p:spPr>
          <a:xfrm>
            <a:off x="4572000" y="4780657"/>
            <a:ext cx="4071119" cy="252413"/>
          </a:xfrm>
          <a:custGeom>
            <a:avLst/>
            <a:gdLst/>
            <a:ahLst/>
            <a:cxnLst/>
            <a:rect l="l" t="t" r="r" b="b"/>
            <a:pathLst>
              <a:path w="4071119" h="252413">
                <a:moveTo>
                  <a:pt x="0" y="0"/>
                </a:moveTo>
                <a:lnTo>
                  <a:pt x="4046310" y="0"/>
                </a:lnTo>
                <a:arcTo hR="24809" wR="24809" stAng="16200000" swAng="5400000"/>
                <a:lnTo>
                  <a:pt x="4071119" y="227603"/>
                </a:lnTo>
                <a:arcTo hR="24809" wR="24809" stAng="0" swAng="5400000"/>
                <a:lnTo>
                  <a:pt x="0" y="252413"/>
                </a:lnTo>
                <a:lnTo>
                  <a:pt x="0" y="0"/>
                </a:lnTo>
                <a:close/>
              </a:path>
            </a:pathLst>
          </a:custGeom>
          <a:solidFill>
            <a:srgbClr val="E9E6FA"/>
          </a:solidFill>
          <a:ln/>
        </p:spPr>
      </p:sp>
      <p:sp>
        <p:nvSpPr>
          <p:cNvPr id="17" name="Shape 14"/>
          <p:cNvSpPr/>
          <p:nvPr/>
        </p:nvSpPr>
        <p:spPr>
          <a:xfrm>
            <a:off x="4572000" y="4780657"/>
            <a:ext cx="9525" cy="252413"/>
          </a:xfrm>
          <a:prstGeom prst="roundRect">
            <a:avLst>
              <a:gd name="adj" fmla="val 50000"/>
            </a:avLst>
          </a:prstGeom>
          <a:solidFill>
            <a:srgbClr val="BDB8DF"/>
          </a:solidFill>
          <a:ln/>
        </p:spPr>
      </p:sp>
      <p:sp>
        <p:nvSpPr>
          <p:cNvPr id="18" name="Text 15"/>
          <p:cNvSpPr/>
          <p:nvPr/>
        </p:nvSpPr>
        <p:spPr>
          <a:xfrm>
            <a:off x="4642842" y="4851499"/>
            <a:ext cx="3929435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She has been minding her own business.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541288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Key Takeaways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196876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9287" y="1223442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956816" y="1245543"/>
            <a:ext cx="4262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Time reference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956816" y="1552054"/>
            <a:ext cx="4262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Present perfect continuous =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present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; Past perfect continuous =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past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96119" y="2289200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9287" y="231576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2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956816" y="2337867"/>
            <a:ext cx="4262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Sequence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956816" y="2644378"/>
            <a:ext cx="426206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Past perfect continuous shows an action </a:t>
            </a:r>
            <a:pPr algn="l" indent="0" marL="0">
              <a:lnSpc>
                <a:spcPct val="133000"/>
              </a:lnSpc>
              <a:buNone/>
            </a:pPr>
            <a:r>
              <a:rPr lang="en-US" sz="110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before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another past event.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96119" y="3154710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9287" y="318127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3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956816" y="3203377"/>
            <a:ext cx="4262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Ongoing vs. Result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956816" y="3509888"/>
            <a:ext cx="426206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Present perfect continuous = still happening or showing a result.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96119" y="4020220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9E6FA"/>
          </a:solidFill>
          <a:ln w="4763">
            <a:solidFill>
              <a:srgbClr val="BDB8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9287" y="404678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4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956816" y="4068887"/>
            <a:ext cx="4262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Structures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956816" y="4375398"/>
            <a:ext cx="426206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Past: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had + been + -ing</a:t>
            </a:r>
            <a:pPr algn="l" indent="0" marL="0">
              <a:lnSpc>
                <a:spcPct val="133000"/>
              </a:lnSpc>
              <a:buNone/>
            </a:pPr>
            <a:r>
              <a:rPr lang="en-US" sz="11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· Present: </a:t>
            </a:r>
            <a:pPr algn="l" indent="0" marL="0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have/has + been + -ing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2026-08-11T16:35:48Z</dcterms:created>
  <dcterms:modified xsi:type="dcterms:W3CDTF">2026-08-11T16:35:48Z</dcterms:modified>
</cp:coreProperties>
</file>