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1" r:id="rId1"/>
  </p:sldMasterIdLst>
  <p:sldIdLst>
    <p:sldId id="256" r:id="rId2"/>
    <p:sldId id="257" r:id="rId3"/>
    <p:sldId id="259" r:id="rId4"/>
    <p:sldId id="260" r:id="rId5"/>
    <p:sldId id="261" r:id="rId6"/>
    <p:sldId id="262" r:id="rId7"/>
    <p:sldId id="264" r:id="rId8"/>
    <p:sldId id="265" r:id="rId9"/>
    <p:sldId id="266" r:id="rId10"/>
    <p:sldId id="267" r:id="rId11"/>
    <p:sldId id="268" r:id="rId12"/>
    <p:sldId id="270" r:id="rId13"/>
    <p:sldId id="269"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2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A423BF71-38B7-8642-BFCE-EDAE9BD0CBAF}" type="datetimeFigureOut">
              <a:rPr lang="en-US" smtClean="0"/>
              <a:t>7/1/2020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51017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881268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04672" y="320040"/>
            <a:ext cx="3657600" cy="320040"/>
          </a:xfrm>
        </p:spPr>
        <p:txBody>
          <a:bodyPr/>
          <a:lstStyle/>
          <a:p>
            <a:fld id="{B55BA285-9698-1B45-8319-D90A8C63F150}" type="datetimeFigureOut">
              <a:rPr lang="en-US" smtClean="0"/>
              <a:t>7/1/2020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473707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804672" y="320040"/>
            <a:ext cx="3657600" cy="320040"/>
          </a:xfrm>
        </p:spPr>
        <p:txBody>
          <a:bodyPr/>
          <a:lstStyle/>
          <a:p>
            <a:fld id="{0A86CD42-43FF-B740-998F-DCC3802C4CE3}" type="datetimeFigureOut">
              <a:rPr lang="en-US" smtClean="0"/>
              <a:t>7/1/2020</a:t>
            </a:fld>
            <a:endParaRPr lang="en-US" dirty="0"/>
          </a:p>
        </p:txBody>
      </p:sp>
      <p:sp>
        <p:nvSpPr>
          <p:cNvPr id="6" name="Footer Placeholder 5"/>
          <p:cNvSpPr>
            <a:spLocks noGrp="1"/>
          </p:cNvSpPr>
          <p:nvPr>
            <p:ph type="ftr" sz="quarter" idx="11"/>
          </p:nvPr>
        </p:nvSpPr>
        <p:spPr>
          <a:xfrm>
            <a:off x="804672" y="6227064"/>
            <a:ext cx="10588752" cy="320040"/>
          </a:xfrm>
        </p:spPr>
        <p:txBody>
          <a:bodyPr/>
          <a:lstStyle/>
          <a:p>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6183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125305" y="1488985"/>
            <a:ext cx="6264350" cy="169685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118447" y="4351687"/>
            <a:ext cx="6265588" cy="17040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804672" y="320040"/>
            <a:ext cx="3657600" cy="320040"/>
          </a:xfrm>
        </p:spPr>
        <p:txBody>
          <a:bodyPr/>
          <a:lstStyle/>
          <a:p>
            <a:fld id="{CEA0FFBD-2EE4-8547-BBAE-A1AC91C8D77E}" type="datetimeFigureOut">
              <a:rPr lang="en-US" smtClean="0"/>
              <a:t>7/1/2020</a:t>
            </a:fld>
            <a:endParaRPr lang="en-US" dirty="0"/>
          </a:p>
        </p:txBody>
      </p:sp>
      <p:sp>
        <p:nvSpPr>
          <p:cNvPr id="8" name="Footer Placeholder 7"/>
          <p:cNvSpPr>
            <a:spLocks noGrp="1"/>
          </p:cNvSpPr>
          <p:nvPr>
            <p:ph type="ftr" sz="quarter" idx="11"/>
          </p:nvPr>
        </p:nvSpPr>
        <p:spPr>
          <a:xfrm>
            <a:off x="804672" y="6227064"/>
            <a:ext cx="10588752" cy="320040"/>
          </a:xfrm>
        </p:spPr>
        <p:txBody>
          <a:bodyPr/>
          <a:lstStyle/>
          <a:p>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54697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smtClean="0"/>
              <a:t>7/1/2020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776337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EFCFC6A-9AE6-404D-9FDD-168B477B9C90}" type="datetimeFigureOut">
              <a:rPr lang="en-US" smtClean="0"/>
              <a:t>7/1/2020</a:t>
            </a:fld>
            <a:endParaRPr lang="en-US" dirty="0"/>
          </a:p>
        </p:txBody>
      </p:sp>
      <p:sp>
        <p:nvSpPr>
          <p:cNvPr id="3" name="Footer Placeholder 2"/>
          <p:cNvSpPr>
            <a:spLocks noGrp="1"/>
          </p:cNvSpPr>
          <p:nvPr>
            <p:ph type="ftr" sz="quarter" idx="11"/>
          </p:nvPr>
        </p:nvSpPr>
        <p:spPr>
          <a:xfrm>
            <a:off x="804672" y="6227064"/>
            <a:ext cx="10588752" cy="320040"/>
          </a:xfrm>
        </p:spPr>
        <p:txBody>
          <a:bodyPr/>
          <a:lstStyle/>
          <a:p>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52718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1CFCDFD-B4CF-A241-8D71-E814B10BEAF4}" type="datetimeFigureOut">
              <a:rPr lang="en-US" smtClean="0"/>
              <a:t>7/1/2020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721262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804672" y="320040"/>
            <a:ext cx="3657600" cy="320040"/>
          </a:xfrm>
        </p:spPr>
        <p:txBody>
          <a:bodyPr/>
          <a:lstStyle/>
          <a:p>
            <a:fld id="{26A7B589-FD4B-7E46-869A-CBADC5FC564E}" type="datetimeFigureOut">
              <a:rPr lang="en-US" smtClean="0"/>
              <a:t>7/1/2020</a:t>
            </a:fld>
            <a:endParaRPr lang="en-US" dirty="0"/>
          </a:p>
        </p:txBody>
      </p:sp>
      <p:sp>
        <p:nvSpPr>
          <p:cNvPr id="6" name="Footer Placeholder 5"/>
          <p:cNvSpPr>
            <a:spLocks noGrp="1"/>
          </p:cNvSpPr>
          <p:nvPr>
            <p:ph type="ftr" sz="quarter" idx="11"/>
          </p:nvPr>
        </p:nvSpPr>
        <p:spPr>
          <a:xfrm>
            <a:off x="804672" y="6227064"/>
            <a:ext cx="5942203" cy="320040"/>
          </a:xfrm>
        </p:spPr>
        <p:txBody>
          <a:bodyPr/>
          <a:lstStyle/>
          <a:p>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50366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smtClean="0"/>
              <a:t>7/1/2020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9529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04672" y="320040"/>
            <a:ext cx="3657600" cy="320040"/>
          </a:xfrm>
        </p:spPr>
        <p:txBody>
          <a:bodyPr/>
          <a:lstStyle/>
          <a:p>
            <a:fld id="{507EFB6C-7E96-8F41-8872-189CA1C59F84}" type="datetimeFigureOut">
              <a:rPr lang="en-US" smtClean="0"/>
              <a:t>7/1/2020</a:t>
            </a:fld>
            <a:endParaRPr lang="en-US" dirty="0"/>
          </a:p>
        </p:txBody>
      </p:sp>
      <p:sp>
        <p:nvSpPr>
          <p:cNvPr id="5" name="Footer Placeholder 4"/>
          <p:cNvSpPr>
            <a:spLocks noGrp="1"/>
          </p:cNvSpPr>
          <p:nvPr>
            <p:ph type="ftr" sz="quarter" idx="11"/>
          </p:nvPr>
        </p:nvSpPr>
        <p:spPr>
          <a:xfrm>
            <a:off x="804672" y="6227064"/>
            <a:ext cx="10588752" cy="320040"/>
          </a:xfrm>
        </p:spPr>
        <p:txBody>
          <a:bodyPr/>
          <a:lstStyle/>
          <a:p>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217129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CD8A92E-5FF9-8143-81B3-CCB531513398}" type="datetimeFigureOut">
              <a:rPr lang="en-US" smtClean="0"/>
              <a:t>7/1/2020</a:t>
            </a:fld>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07961093"/>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sldNum="0" hdr="0" ft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8294BE-F596-4D77-9254-3140CD140EED}"/>
              </a:ext>
            </a:extLst>
          </p:cNvPr>
          <p:cNvSpPr>
            <a:spLocks noGrp="1"/>
          </p:cNvSpPr>
          <p:nvPr>
            <p:ph type="ctrTitle"/>
          </p:nvPr>
        </p:nvSpPr>
        <p:spPr>
          <a:xfrm>
            <a:off x="2616277" y="2061838"/>
            <a:ext cx="6959446" cy="1662475"/>
          </a:xfrm>
        </p:spPr>
        <p:txBody>
          <a:bodyPr>
            <a:normAutofit/>
          </a:bodyPr>
          <a:lstStyle/>
          <a:p>
            <a:r>
              <a:rPr lang="es-ES" sz="6600" b="1" dirty="0"/>
              <a:t>LAST REVIEW</a:t>
            </a:r>
            <a:br>
              <a:rPr lang="es-ES" sz="4800" dirty="0"/>
            </a:br>
            <a:endParaRPr lang="en-GB" sz="4800" dirty="0"/>
          </a:p>
        </p:txBody>
      </p:sp>
      <p:sp>
        <p:nvSpPr>
          <p:cNvPr id="3" name="Subtítulo 2">
            <a:extLst>
              <a:ext uri="{FF2B5EF4-FFF2-40B4-BE49-F238E27FC236}">
                <a16:creationId xmlns:a16="http://schemas.microsoft.com/office/drawing/2014/main" id="{2DE4040D-3E97-4A73-9D83-92C221B21192}"/>
              </a:ext>
            </a:extLst>
          </p:cNvPr>
          <p:cNvSpPr>
            <a:spLocks noGrp="1"/>
          </p:cNvSpPr>
          <p:nvPr>
            <p:ph type="subTitle" idx="1"/>
          </p:nvPr>
        </p:nvSpPr>
        <p:spPr>
          <a:xfrm>
            <a:off x="3388938" y="3783690"/>
            <a:ext cx="5414125" cy="1196717"/>
          </a:xfrm>
        </p:spPr>
        <p:txBody>
          <a:bodyPr>
            <a:normAutofit/>
          </a:bodyPr>
          <a:lstStyle/>
          <a:p>
            <a:endParaRPr lang="en-GB" sz="2000"/>
          </a:p>
        </p:txBody>
      </p:sp>
    </p:spTree>
    <p:extLst>
      <p:ext uri="{BB962C8B-B14F-4D97-AF65-F5344CB8AC3E}">
        <p14:creationId xmlns:p14="http://schemas.microsoft.com/office/powerpoint/2010/main" val="290751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3F0BD1-C355-4A25-A1CC-3CE62CBC33D8}"/>
              </a:ext>
            </a:extLst>
          </p:cNvPr>
          <p:cNvSpPr>
            <a:spLocks noGrp="1"/>
          </p:cNvSpPr>
          <p:nvPr>
            <p:ph type="title"/>
          </p:nvPr>
        </p:nvSpPr>
        <p:spPr/>
        <p:txBody>
          <a:bodyPr/>
          <a:lstStyle/>
          <a:p>
            <a:r>
              <a:rPr lang="es-ES" b="1" dirty="0"/>
              <a:t>INDEX</a:t>
            </a:r>
            <a:endParaRPr lang="en-GB" b="1" dirty="0"/>
          </a:p>
        </p:txBody>
      </p:sp>
      <p:sp>
        <p:nvSpPr>
          <p:cNvPr id="3" name="Marcador de contenido 2">
            <a:extLst>
              <a:ext uri="{FF2B5EF4-FFF2-40B4-BE49-F238E27FC236}">
                <a16:creationId xmlns:a16="http://schemas.microsoft.com/office/drawing/2014/main" id="{16C4C4C3-AA00-4F3A-BC74-5CC91B75F779}"/>
              </a:ext>
            </a:extLst>
          </p:cNvPr>
          <p:cNvSpPr>
            <a:spLocks noGrp="1"/>
          </p:cNvSpPr>
          <p:nvPr>
            <p:ph idx="1"/>
          </p:nvPr>
        </p:nvSpPr>
        <p:spPr>
          <a:xfrm>
            <a:off x="4627984" y="440266"/>
            <a:ext cx="7380514" cy="5802490"/>
          </a:xfrm>
        </p:spPr>
        <p:txBody>
          <a:bodyPr>
            <a:noAutofit/>
          </a:bodyPr>
          <a:lstStyle/>
          <a:p>
            <a:r>
              <a:rPr lang="es-ES" sz="2800" b="1" dirty="0">
                <a:solidFill>
                  <a:schemeClr val="accent1"/>
                </a:solidFill>
              </a:rPr>
              <a:t>1. FORMATS:</a:t>
            </a:r>
          </a:p>
          <a:p>
            <a:pPr lvl="1"/>
            <a:r>
              <a:rPr lang="es-ES" sz="2800" dirty="0" err="1"/>
              <a:t>Opinion</a:t>
            </a:r>
            <a:r>
              <a:rPr lang="es-ES" sz="2800" dirty="0"/>
              <a:t> </a:t>
            </a:r>
            <a:r>
              <a:rPr lang="es-ES" sz="2800" dirty="0" err="1"/>
              <a:t>essay</a:t>
            </a:r>
            <a:r>
              <a:rPr lang="es-ES" sz="2800" dirty="0"/>
              <a:t> / </a:t>
            </a:r>
            <a:r>
              <a:rPr lang="es-ES" sz="2800" dirty="0" err="1"/>
              <a:t>For</a:t>
            </a:r>
            <a:r>
              <a:rPr lang="es-ES" sz="2800" dirty="0"/>
              <a:t> and </a:t>
            </a:r>
            <a:r>
              <a:rPr lang="es-ES" sz="2800" dirty="0" err="1"/>
              <a:t>against</a:t>
            </a:r>
            <a:r>
              <a:rPr lang="es-ES" sz="2800" dirty="0"/>
              <a:t> </a:t>
            </a:r>
            <a:r>
              <a:rPr lang="es-ES" sz="2800" dirty="0" err="1"/>
              <a:t>essay</a:t>
            </a:r>
            <a:endParaRPr lang="es-ES" sz="2800" dirty="0"/>
          </a:p>
          <a:p>
            <a:pPr lvl="1"/>
            <a:r>
              <a:rPr lang="es-ES" sz="2800" dirty="0"/>
              <a:t>Formal and Informal </a:t>
            </a:r>
            <a:r>
              <a:rPr lang="es-ES" sz="2800" dirty="0" err="1"/>
              <a:t>letters</a:t>
            </a:r>
            <a:r>
              <a:rPr lang="es-ES" sz="2800" dirty="0"/>
              <a:t> / e-mails</a:t>
            </a:r>
          </a:p>
          <a:p>
            <a:pPr lvl="1"/>
            <a:r>
              <a:rPr lang="es-ES" sz="2800" dirty="0"/>
              <a:t>Dialogue</a:t>
            </a:r>
          </a:p>
          <a:p>
            <a:pPr lvl="1"/>
            <a:r>
              <a:rPr lang="es-ES" sz="2800" dirty="0" err="1"/>
              <a:t>Description</a:t>
            </a:r>
            <a:r>
              <a:rPr lang="es-ES" sz="2800" dirty="0"/>
              <a:t>/</a:t>
            </a:r>
            <a:r>
              <a:rPr lang="es-ES" sz="2800" dirty="0" err="1"/>
              <a:t>Narrative</a:t>
            </a:r>
            <a:endParaRPr lang="es-ES" sz="2800" dirty="0"/>
          </a:p>
          <a:p>
            <a:pPr lvl="1"/>
            <a:r>
              <a:rPr lang="es-ES" sz="2800" dirty="0" err="1"/>
              <a:t>Other</a:t>
            </a:r>
            <a:endParaRPr lang="es-ES" sz="2800" dirty="0"/>
          </a:p>
          <a:p>
            <a:r>
              <a:rPr lang="es-ES" sz="2800" b="1" dirty="0">
                <a:solidFill>
                  <a:schemeClr val="accent1"/>
                </a:solidFill>
              </a:rPr>
              <a:t>2. GENERAL TIPS FOR YOUR WRITINGS</a:t>
            </a:r>
          </a:p>
        </p:txBody>
      </p:sp>
    </p:spTree>
    <p:extLst>
      <p:ext uri="{BB962C8B-B14F-4D97-AF65-F5344CB8AC3E}">
        <p14:creationId xmlns:p14="http://schemas.microsoft.com/office/powerpoint/2010/main" val="234164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61E94D-F78E-4C16-965E-514F8E90486C}"/>
              </a:ext>
            </a:extLst>
          </p:cNvPr>
          <p:cNvSpPr>
            <a:spLocks noGrp="1"/>
          </p:cNvSpPr>
          <p:nvPr>
            <p:ph type="title"/>
          </p:nvPr>
        </p:nvSpPr>
        <p:spPr>
          <a:xfrm>
            <a:off x="889000" y="2339669"/>
            <a:ext cx="3459065" cy="2470065"/>
          </a:xfrm>
        </p:spPr>
        <p:txBody>
          <a:bodyPr/>
          <a:lstStyle/>
          <a:p>
            <a:pPr marL="180000" algn="l"/>
            <a:r>
              <a:rPr lang="es-ES" b="1" dirty="0"/>
              <a:t>ESSAYS:</a:t>
            </a:r>
            <a:br>
              <a:rPr lang="es-ES" b="1" dirty="0"/>
            </a:br>
            <a:r>
              <a:rPr lang="es-ES" sz="3200" b="1" dirty="0"/>
              <a:t>1. OPINION</a:t>
            </a:r>
            <a:br>
              <a:rPr lang="es-ES" sz="3200" b="1" dirty="0"/>
            </a:br>
            <a:r>
              <a:rPr lang="es-ES" sz="3200" b="1" dirty="0"/>
              <a:t>2. FOR AND AGAINST</a:t>
            </a:r>
            <a:br>
              <a:rPr lang="es-ES" sz="3200" b="1" dirty="0"/>
            </a:br>
            <a:endParaRPr lang="en-GB" sz="3200" b="1" dirty="0"/>
          </a:p>
        </p:txBody>
      </p:sp>
      <p:sp>
        <p:nvSpPr>
          <p:cNvPr id="3" name="Marcador de contenido 2">
            <a:extLst>
              <a:ext uri="{FF2B5EF4-FFF2-40B4-BE49-F238E27FC236}">
                <a16:creationId xmlns:a16="http://schemas.microsoft.com/office/drawing/2014/main" id="{1E8CF717-75D3-499A-B2FE-9E1E07AD9A95}"/>
              </a:ext>
            </a:extLst>
          </p:cNvPr>
          <p:cNvSpPr>
            <a:spLocks noGrp="1"/>
          </p:cNvSpPr>
          <p:nvPr>
            <p:ph sz="half" idx="1"/>
          </p:nvPr>
        </p:nvSpPr>
        <p:spPr>
          <a:xfrm>
            <a:off x="4786604" y="485193"/>
            <a:ext cx="6603865" cy="2700646"/>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normAutofit fontScale="85000" lnSpcReduction="20000"/>
          </a:bodyPr>
          <a:lstStyle/>
          <a:p>
            <a:pPr marL="288000" marR="0" lvl="0" indent="0" algn="l" defTabSz="457200" rtl="0" eaLnBrk="1" fontAlgn="auto" latinLnBrk="0" hangingPunct="1">
              <a:lnSpc>
                <a:spcPct val="100000"/>
              </a:lnSpc>
              <a:spcBef>
                <a:spcPts val="0"/>
              </a:spcBef>
              <a:spcAft>
                <a:spcPts val="0"/>
              </a:spcAft>
              <a:buClrTx/>
              <a:buSzTx/>
              <a:buFontTx/>
              <a:buNone/>
              <a:tabLst/>
              <a:defRPr/>
            </a:pPr>
            <a:r>
              <a:rPr kumimoji="0" lang="es-ES" sz="3100" b="1" i="0" u="none" strike="noStrike" kern="1200" cap="none" spc="0" normalizeH="0" baseline="0" noProof="0" dirty="0">
                <a:ln>
                  <a:noFill/>
                </a:ln>
                <a:solidFill>
                  <a:schemeClr val="accent1"/>
                </a:solidFill>
                <a:effectLst/>
                <a:uLnTx/>
                <a:uFillTx/>
                <a:latin typeface="Gill Sans MT" panose="020B0502020104020203"/>
                <a:ea typeface="+mn-ea"/>
                <a:cs typeface="+mn-cs"/>
              </a:rPr>
              <a:t>1. OPINION ESSAY</a:t>
            </a:r>
          </a:p>
          <a:p>
            <a:pPr marL="288000" marR="0" lvl="0" indent="0" algn="l" defTabSz="457200" rtl="0" eaLnBrk="1" fontAlgn="auto" latinLnBrk="0" hangingPunct="1">
              <a:lnSpc>
                <a:spcPct val="100000"/>
              </a:lnSpc>
              <a:spcBef>
                <a:spcPts val="0"/>
              </a:spcBef>
              <a:spcAft>
                <a:spcPts val="0"/>
              </a:spcAft>
              <a:buClrTx/>
              <a:buSzTx/>
              <a:buFontTx/>
              <a:buNone/>
              <a:tabLst/>
              <a:defRPr/>
            </a:pPr>
            <a:endParaRPr kumimoji="0" lang="es-ES" sz="2600" b="1" i="0" u="none" strike="noStrike" kern="1200" cap="none" spc="0" normalizeH="0" baseline="0" noProof="0" dirty="0">
              <a:ln>
                <a:noFill/>
              </a:ln>
              <a:effectLst/>
              <a:uLnTx/>
              <a:uFillTx/>
              <a:latin typeface="Gill Sans MT" panose="020B0502020104020203"/>
              <a:ea typeface="+mn-ea"/>
              <a:cs typeface="+mn-cs"/>
            </a:endParaRP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0.TITLE</a:t>
            </a:r>
          </a:p>
          <a:p>
            <a:pPr marL="10629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s-ES" sz="2600" i="0" u="none" strike="noStrike" kern="1200" cap="none" spc="0" normalizeH="0" baseline="0" noProof="0" dirty="0">
                <a:ln>
                  <a:noFill/>
                </a:ln>
                <a:effectLst/>
                <a:uLnTx/>
                <a:uFillTx/>
                <a:latin typeface="Gill Sans MT" panose="020B0502020104020203"/>
                <a:ea typeface="+mn-ea"/>
                <a:cs typeface="+mn-cs"/>
              </a:rPr>
              <a:t>INTRODUCTION + </a:t>
            </a:r>
            <a:r>
              <a:rPr kumimoji="0" lang="es-ES" sz="2600" i="0" u="sng" strike="noStrike" kern="1200" cap="none" spc="0" normalizeH="0" baseline="0" noProof="0" dirty="0">
                <a:ln>
                  <a:noFill/>
                </a:ln>
                <a:solidFill>
                  <a:schemeClr val="accent1"/>
                </a:solidFill>
                <a:effectLst/>
                <a:uLnTx/>
                <a:uFillTx/>
                <a:latin typeface="Gill Sans MT" panose="020B0502020104020203"/>
                <a:ea typeface="+mn-ea"/>
                <a:cs typeface="+mn-cs"/>
              </a:rPr>
              <a:t>OPINION</a:t>
            </a:r>
          </a:p>
          <a:p>
            <a:pPr marL="10629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s-ES" sz="2600" i="0" u="none" strike="noStrike" kern="1200" cap="none" spc="0" normalizeH="0" baseline="0" noProof="0" dirty="0">
                <a:ln>
                  <a:noFill/>
                </a:ln>
                <a:effectLst/>
                <a:uLnTx/>
                <a:uFillTx/>
                <a:latin typeface="Gill Sans MT" panose="020B0502020104020203"/>
                <a:ea typeface="+mn-ea"/>
                <a:cs typeface="+mn-cs"/>
              </a:rPr>
              <a:t>REASONS, IDEAS, EXAMPLES TO JUSTIFY YOUR OPINION</a:t>
            </a:r>
          </a:p>
          <a:p>
            <a:pPr marL="1062900" marR="0" lvl="0" indent="-342900" algn="l" defTabSz="457200" rtl="0" eaLnBrk="1" fontAlgn="auto" latinLnBrk="0" hangingPunct="1">
              <a:lnSpc>
                <a:spcPct val="100000"/>
              </a:lnSpc>
              <a:spcBef>
                <a:spcPts val="0"/>
              </a:spcBef>
              <a:spcAft>
                <a:spcPts val="600"/>
              </a:spcAft>
              <a:buClrTx/>
              <a:buSzTx/>
              <a:buFontTx/>
              <a:buAutoNum type="arabicPeriod"/>
              <a:tabLst/>
              <a:defRPr/>
            </a:pPr>
            <a:r>
              <a:rPr kumimoji="0" lang="es-ES" sz="2600" i="0" u="none" strike="noStrike" kern="1200" cap="none" spc="0" normalizeH="0" baseline="0" noProof="0" dirty="0">
                <a:ln>
                  <a:noFill/>
                </a:ln>
                <a:effectLst/>
                <a:uLnTx/>
                <a:uFillTx/>
                <a:latin typeface="Gill Sans MT" panose="020B0502020104020203"/>
                <a:ea typeface="+mn-ea"/>
                <a:cs typeface="+mn-cs"/>
              </a:rPr>
              <a:t>SUMMARISING IN OTHER WORDS + </a:t>
            </a: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RE-STATE THE SAME OPINON</a:t>
            </a:r>
            <a:endParaRPr kumimoji="0" lang="en-GB" sz="2600" i="0" u="none" strike="noStrike" kern="1200" cap="none" spc="0" normalizeH="0" baseline="0" noProof="0" dirty="0">
              <a:ln>
                <a:noFill/>
              </a:ln>
              <a:effectLst/>
              <a:uLnTx/>
              <a:uFillTx/>
              <a:latin typeface="Gill Sans MT" panose="020B0502020104020203"/>
              <a:ea typeface="+mn-ea"/>
              <a:cs typeface="+mn-cs"/>
            </a:endParaRPr>
          </a:p>
          <a:p>
            <a:endParaRPr lang="en-GB" dirty="0"/>
          </a:p>
        </p:txBody>
      </p:sp>
      <p:sp>
        <p:nvSpPr>
          <p:cNvPr id="4" name="Marcador de contenido 3">
            <a:extLst>
              <a:ext uri="{FF2B5EF4-FFF2-40B4-BE49-F238E27FC236}">
                <a16:creationId xmlns:a16="http://schemas.microsoft.com/office/drawing/2014/main" id="{897B9C60-806B-4244-B8B1-192C65A03747}"/>
              </a:ext>
            </a:extLst>
          </p:cNvPr>
          <p:cNvSpPr>
            <a:spLocks noGrp="1"/>
          </p:cNvSpPr>
          <p:nvPr>
            <p:ph sz="half" idx="2"/>
          </p:nvPr>
        </p:nvSpPr>
        <p:spPr>
          <a:xfrm>
            <a:off x="4786604" y="3355101"/>
            <a:ext cx="6603865" cy="3017705"/>
          </a:xfr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a:normAutofit fontScale="85000" lnSpcReduction="20000"/>
          </a:bodyPr>
          <a:lstStyle/>
          <a:p>
            <a:pPr marL="252000" marR="0" lvl="0" indent="0" algn="l" defTabSz="457200" rtl="0" eaLnBrk="1" fontAlgn="auto" latinLnBrk="0" hangingPunct="1">
              <a:lnSpc>
                <a:spcPct val="100000"/>
              </a:lnSpc>
              <a:spcBef>
                <a:spcPts val="0"/>
              </a:spcBef>
              <a:spcAft>
                <a:spcPts val="0"/>
              </a:spcAft>
              <a:buClrTx/>
              <a:buSzTx/>
              <a:buFontTx/>
              <a:buNone/>
              <a:tabLst/>
              <a:defRPr/>
            </a:pPr>
            <a:endParaRPr lang="es-ES" sz="1800" b="1" dirty="0">
              <a:latin typeface="Gill Sans MT" panose="020B0502020104020203"/>
            </a:endParaRPr>
          </a:p>
          <a:p>
            <a:pPr marL="288000" indent="0" defTabSz="457200">
              <a:lnSpc>
                <a:spcPct val="100000"/>
              </a:lnSpc>
              <a:spcBef>
                <a:spcPts val="0"/>
              </a:spcBef>
              <a:buClrTx/>
              <a:buSzTx/>
              <a:buNone/>
              <a:defRPr/>
            </a:pPr>
            <a:r>
              <a:rPr lang="es-ES" sz="3100" b="1" dirty="0">
                <a:solidFill>
                  <a:schemeClr val="accent1"/>
                </a:solidFill>
                <a:latin typeface="Gill Sans MT" panose="020B0502020104020203"/>
              </a:rPr>
              <a:t>2. FOR AND AGAINST ESSAY</a:t>
            </a:r>
          </a:p>
          <a:p>
            <a:pPr marL="252000" marR="0" lvl="0" indent="0" algn="l" defTabSz="457200" rtl="0" eaLnBrk="1" fontAlgn="auto" latinLnBrk="0" hangingPunct="1">
              <a:lnSpc>
                <a:spcPct val="100000"/>
              </a:lnSpc>
              <a:spcBef>
                <a:spcPts val="0"/>
              </a:spcBef>
              <a:spcAft>
                <a:spcPts val="0"/>
              </a:spcAft>
              <a:buClrTx/>
              <a:buSzTx/>
              <a:buFontTx/>
              <a:buNone/>
              <a:tabLst/>
              <a:defRPr/>
            </a:pPr>
            <a:endParaRPr lang="es-ES" sz="1800" b="1" dirty="0">
              <a:latin typeface="Gill Sans MT" panose="020B0502020104020203"/>
            </a:endParaRPr>
          </a:p>
          <a:p>
            <a:pPr marL="720000" marR="0" lvl="0" indent="0" algn="l" defTabSz="457200" rtl="0" eaLnBrk="1" fontAlgn="auto" latinLnBrk="0" hangingPunct="1">
              <a:lnSpc>
                <a:spcPct val="100000"/>
              </a:lnSpc>
              <a:spcBef>
                <a:spcPts val="0"/>
              </a:spcBef>
              <a:spcAft>
                <a:spcPts val="600"/>
              </a:spcAft>
              <a:buClrTx/>
              <a:buSzTx/>
              <a:buFontTx/>
              <a:buNone/>
              <a:tabLst/>
              <a:defRPr/>
            </a:pPr>
            <a:r>
              <a:rPr lang="es-ES" sz="2600" dirty="0">
                <a:latin typeface="Gill Sans MT" panose="020B0502020104020203"/>
              </a:rPr>
              <a:t>0.</a:t>
            </a:r>
            <a:r>
              <a:rPr kumimoji="0" lang="es-ES" sz="2600" i="0" u="none" strike="noStrike" kern="1200" cap="none" spc="0" normalizeH="0" baseline="0" noProof="0" dirty="0">
                <a:ln>
                  <a:noFill/>
                </a:ln>
                <a:effectLst/>
                <a:uLnTx/>
                <a:uFillTx/>
                <a:latin typeface="Gill Sans MT" panose="020B0502020104020203"/>
                <a:ea typeface="+mn-ea"/>
                <a:cs typeface="+mn-cs"/>
              </a:rPr>
              <a:t>TITLE</a:t>
            </a: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1. INTRODUCTION (PRESENT BOTH SIDES)</a:t>
            </a: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2. ADVANTAGES</a:t>
            </a: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3. DISADVANTAGES</a:t>
            </a:r>
          </a:p>
          <a:p>
            <a:pPr marL="720000" marR="0" lvl="0" indent="0" algn="l" defTabSz="457200" rtl="0" eaLnBrk="1" fontAlgn="auto" latinLnBrk="0" hangingPunct="1">
              <a:lnSpc>
                <a:spcPct val="100000"/>
              </a:lnSpc>
              <a:spcBef>
                <a:spcPts val="0"/>
              </a:spcBef>
              <a:spcAft>
                <a:spcPts val="600"/>
              </a:spcAft>
              <a:buClrTx/>
              <a:buSzTx/>
              <a:buFontTx/>
              <a:buNone/>
              <a:tabLst/>
              <a:defRPr/>
            </a:pPr>
            <a:r>
              <a:rPr kumimoji="0" lang="es-ES" sz="2600" i="0" u="none" strike="noStrike" kern="1200" cap="none" spc="0" normalizeH="0" baseline="0" noProof="0" dirty="0">
                <a:ln>
                  <a:noFill/>
                </a:ln>
                <a:effectLst/>
                <a:uLnTx/>
                <a:uFillTx/>
                <a:latin typeface="Gill Sans MT" panose="020B0502020104020203"/>
                <a:ea typeface="+mn-ea"/>
                <a:cs typeface="+mn-cs"/>
              </a:rPr>
              <a:t>4. SUMMARISE AND EXPRESS </a:t>
            </a:r>
            <a:r>
              <a:rPr kumimoji="0" lang="es-ES" sz="2600" i="0" u="sng" strike="noStrike" kern="1200" cap="none" spc="0" normalizeH="0" baseline="0" noProof="0" dirty="0">
                <a:ln>
                  <a:noFill/>
                </a:ln>
                <a:solidFill>
                  <a:schemeClr val="accent1"/>
                </a:solidFill>
                <a:effectLst/>
                <a:uLnTx/>
                <a:uFillTx/>
                <a:latin typeface="Gill Sans MT" panose="020B0502020104020203"/>
                <a:ea typeface="+mn-ea"/>
                <a:cs typeface="+mn-cs"/>
              </a:rPr>
              <a:t>YOUR OPINON</a:t>
            </a:r>
            <a:endParaRPr kumimoji="0" lang="en-GB" sz="2600" i="0" u="sng" strike="noStrike" kern="1200" cap="none" spc="0" normalizeH="0" baseline="0" noProof="0" dirty="0">
              <a:ln>
                <a:noFill/>
              </a:ln>
              <a:solidFill>
                <a:schemeClr val="accent1"/>
              </a:solidFill>
              <a:effectLst/>
              <a:uLnTx/>
              <a:uFillTx/>
              <a:latin typeface="Gill Sans MT" panose="020B0502020104020203"/>
              <a:ea typeface="+mn-ea"/>
              <a:cs typeface="+mn-cs"/>
            </a:endParaRPr>
          </a:p>
          <a:p>
            <a:endParaRPr lang="en-GB" dirty="0"/>
          </a:p>
        </p:txBody>
      </p:sp>
    </p:spTree>
    <p:extLst>
      <p:ext uri="{BB962C8B-B14F-4D97-AF65-F5344CB8AC3E}">
        <p14:creationId xmlns:p14="http://schemas.microsoft.com/office/powerpoint/2010/main" val="249328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08D40-5CE1-44B4-8BB1-7023C2175BD6}"/>
              </a:ext>
            </a:extLst>
          </p:cNvPr>
          <p:cNvSpPr>
            <a:spLocks noGrp="1"/>
          </p:cNvSpPr>
          <p:nvPr>
            <p:ph type="title"/>
          </p:nvPr>
        </p:nvSpPr>
        <p:spPr/>
        <p:txBody>
          <a:bodyPr>
            <a:normAutofit/>
          </a:bodyPr>
          <a:lstStyle/>
          <a:p>
            <a:r>
              <a:rPr lang="es-ES" sz="4400" b="1" dirty="0"/>
              <a:t>FORMAL LETTER</a:t>
            </a:r>
            <a:endParaRPr lang="en-GB" sz="4400" b="1" dirty="0"/>
          </a:p>
        </p:txBody>
      </p:sp>
      <p:sp>
        <p:nvSpPr>
          <p:cNvPr id="7" name="Marcador de contenido 6">
            <a:extLst>
              <a:ext uri="{FF2B5EF4-FFF2-40B4-BE49-F238E27FC236}">
                <a16:creationId xmlns:a16="http://schemas.microsoft.com/office/drawing/2014/main" id="{428F782B-4929-4C34-A84C-158C3B08C7C1}"/>
              </a:ext>
            </a:extLst>
          </p:cNvPr>
          <p:cNvSpPr>
            <a:spLocks noGrp="1"/>
          </p:cNvSpPr>
          <p:nvPr>
            <p:ph idx="1"/>
          </p:nvPr>
        </p:nvSpPr>
        <p:spPr>
          <a:xfrm>
            <a:off x="4572001" y="354563"/>
            <a:ext cx="7445828" cy="6260841"/>
          </a:xfrm>
        </p:spPr>
        <p:txBody>
          <a:bodyPr>
            <a:normAutofit fontScale="85000" lnSpcReduction="20000"/>
          </a:bodyPr>
          <a:lstStyle/>
          <a:p>
            <a:pPr marL="3600000" indent="0" algn="ctr">
              <a:spcBef>
                <a:spcPts val="0"/>
              </a:spcBef>
              <a:buNone/>
            </a:pPr>
            <a:r>
              <a:rPr lang="es-ES" dirty="0"/>
              <a:t> 1. </a:t>
            </a:r>
            <a:r>
              <a:rPr lang="en-US" dirty="0"/>
              <a:t>YOUR ADDRESS (optional)</a:t>
            </a:r>
          </a:p>
          <a:p>
            <a:pPr marL="3600000" indent="0" algn="ctr">
              <a:spcBef>
                <a:spcPts val="0"/>
              </a:spcBef>
              <a:buNone/>
            </a:pPr>
            <a:r>
              <a:rPr lang="en-US" sz="1900" b="1" dirty="0">
                <a:solidFill>
                  <a:schemeClr val="accent1">
                    <a:lumMod val="75000"/>
                  </a:schemeClr>
                </a:solidFill>
              </a:rPr>
              <a:t>  </a:t>
            </a:r>
            <a:r>
              <a:rPr lang="en-US" sz="1900" b="1" dirty="0">
                <a:solidFill>
                  <a:schemeClr val="accent1"/>
                </a:solidFill>
              </a:rPr>
              <a:t>2. DATE: </a:t>
            </a:r>
            <a:r>
              <a:rPr lang="en-US" dirty="0"/>
              <a:t>16th July 2020</a:t>
            </a:r>
          </a:p>
          <a:p>
            <a:pPr marL="0" indent="0">
              <a:spcBef>
                <a:spcPts val="0"/>
              </a:spcBef>
              <a:buNone/>
            </a:pPr>
            <a:r>
              <a:rPr lang="en-US" dirty="0"/>
              <a:t>  3. RECEIVER’S ADDRESS (optional)</a:t>
            </a:r>
          </a:p>
          <a:p>
            <a:pPr marL="0" indent="0">
              <a:spcBef>
                <a:spcPts val="0"/>
              </a:spcBef>
              <a:buNone/>
            </a:pPr>
            <a:r>
              <a:rPr lang="en-US" b="1" dirty="0">
                <a:solidFill>
                  <a:schemeClr val="accent1">
                    <a:lumMod val="75000"/>
                  </a:schemeClr>
                </a:solidFill>
              </a:rPr>
              <a:t>  </a:t>
            </a:r>
            <a:r>
              <a:rPr lang="en-US" sz="1900" b="1" dirty="0">
                <a:solidFill>
                  <a:schemeClr val="accent1"/>
                </a:solidFill>
              </a:rPr>
              <a:t>4. SUBJECT OF THE LETTER: </a:t>
            </a:r>
            <a:r>
              <a:rPr lang="en-US" dirty="0"/>
              <a:t>Applying for a job / Complaining about ….</a:t>
            </a:r>
          </a:p>
          <a:p>
            <a:pPr marL="0" indent="0">
              <a:spcBef>
                <a:spcPts val="0"/>
              </a:spcBef>
              <a:buNone/>
            </a:pPr>
            <a:r>
              <a:rPr lang="en-US" b="1" dirty="0">
                <a:solidFill>
                  <a:schemeClr val="accent1">
                    <a:lumMod val="75000"/>
                  </a:schemeClr>
                </a:solidFill>
              </a:rPr>
              <a:t>  </a:t>
            </a:r>
            <a:r>
              <a:rPr lang="en-US" sz="1900" b="1" dirty="0">
                <a:solidFill>
                  <a:schemeClr val="accent1"/>
                </a:solidFill>
              </a:rPr>
              <a:t>5. SALUTATION: </a:t>
            </a:r>
          </a:p>
          <a:p>
            <a:pPr marL="502920" lvl="1" indent="0">
              <a:spcBef>
                <a:spcPts val="0"/>
              </a:spcBef>
              <a:buNone/>
            </a:pPr>
            <a:r>
              <a:rPr lang="en-US" dirty="0"/>
              <a:t>4.1. Dear Sir/Madam,  or To whom it may concern,</a:t>
            </a:r>
          </a:p>
          <a:p>
            <a:pPr marL="502920" lvl="1" indent="0">
              <a:spcBef>
                <a:spcPts val="0"/>
              </a:spcBef>
              <a:buNone/>
            </a:pPr>
            <a:r>
              <a:rPr lang="en-US" dirty="0"/>
              <a:t>4.2 Dear Mr. Smith, Dear Mrs. Smith, Dear Miss Smith,</a:t>
            </a:r>
          </a:p>
          <a:p>
            <a:pPr marL="0" indent="0">
              <a:spcBef>
                <a:spcPts val="0"/>
              </a:spcBef>
              <a:buNone/>
            </a:pPr>
            <a:r>
              <a:rPr lang="en-US" b="1" dirty="0">
                <a:solidFill>
                  <a:schemeClr val="accent1">
                    <a:lumMod val="75000"/>
                  </a:schemeClr>
                </a:solidFill>
              </a:rPr>
              <a:t>  </a:t>
            </a:r>
            <a:r>
              <a:rPr lang="en-US" sz="1900" b="1" dirty="0">
                <a:solidFill>
                  <a:schemeClr val="accent1"/>
                </a:solidFill>
              </a:rPr>
              <a:t>6. BODY: </a:t>
            </a:r>
          </a:p>
          <a:p>
            <a:pPr marL="502920" lvl="1" indent="0">
              <a:spcBef>
                <a:spcPts val="0"/>
              </a:spcBef>
              <a:buNone/>
            </a:pPr>
            <a:r>
              <a:rPr lang="en-US" dirty="0"/>
              <a:t>5.1 Reason for writing: </a:t>
            </a:r>
          </a:p>
          <a:p>
            <a:pPr lvl="1">
              <a:spcBef>
                <a:spcPts val="0"/>
              </a:spcBef>
              <a:buFontTx/>
              <a:buChar char="-"/>
            </a:pPr>
            <a:r>
              <a:rPr lang="en-US" dirty="0"/>
              <a:t>The reason why I am writing this letter is to let you know….</a:t>
            </a:r>
          </a:p>
          <a:p>
            <a:pPr lvl="1">
              <a:spcBef>
                <a:spcPts val="0"/>
              </a:spcBef>
              <a:buFontTx/>
              <a:buChar char="-"/>
            </a:pPr>
            <a:r>
              <a:rPr lang="en-US" dirty="0"/>
              <a:t>I am writing this letter with regards to the advertisement posted in/on….</a:t>
            </a:r>
          </a:p>
          <a:p>
            <a:pPr marL="502920" lvl="1" indent="0">
              <a:spcBef>
                <a:spcPts val="0"/>
              </a:spcBef>
              <a:buNone/>
            </a:pPr>
            <a:r>
              <a:rPr lang="en-US" dirty="0"/>
              <a:t>5.2 Asking questions: </a:t>
            </a:r>
          </a:p>
          <a:p>
            <a:pPr lvl="1">
              <a:spcBef>
                <a:spcPts val="0"/>
              </a:spcBef>
              <a:buFontTx/>
              <a:buChar char="-"/>
            </a:pPr>
            <a:r>
              <a:rPr lang="en-US" dirty="0"/>
              <a:t>I would be grateful if you could tell me…</a:t>
            </a:r>
          </a:p>
          <a:p>
            <a:pPr lvl="1">
              <a:spcBef>
                <a:spcPts val="0"/>
              </a:spcBef>
              <a:buFontTx/>
              <a:buChar char="-"/>
            </a:pPr>
            <a:r>
              <a:rPr lang="en-US" dirty="0"/>
              <a:t>I would be interested in having more details about…</a:t>
            </a:r>
          </a:p>
          <a:p>
            <a:pPr lvl="1">
              <a:spcBef>
                <a:spcPts val="0"/>
              </a:spcBef>
              <a:buFontTx/>
              <a:buChar char="-"/>
            </a:pPr>
            <a:r>
              <a:rPr lang="en-US" dirty="0"/>
              <a:t>I would particularly like to know further details about…</a:t>
            </a:r>
          </a:p>
          <a:p>
            <a:pPr marL="502920" lvl="1" indent="0">
              <a:spcBef>
                <a:spcPts val="0"/>
              </a:spcBef>
              <a:buNone/>
            </a:pPr>
            <a:r>
              <a:rPr lang="en-US" dirty="0"/>
              <a:t>5.3 Referring to their letter/advertisement:</a:t>
            </a:r>
          </a:p>
          <a:p>
            <a:pPr lvl="1">
              <a:spcBef>
                <a:spcPts val="0"/>
              </a:spcBef>
              <a:buFontTx/>
              <a:buChar char="-"/>
            </a:pPr>
            <a:r>
              <a:rPr lang="en-US" dirty="0"/>
              <a:t>Concerning your letter / Regarding your advertisement / With regards to the post you offered</a:t>
            </a:r>
          </a:p>
          <a:p>
            <a:pPr marL="502920" lvl="1" indent="0">
              <a:spcBef>
                <a:spcPts val="0"/>
              </a:spcBef>
              <a:buNone/>
            </a:pPr>
            <a:r>
              <a:rPr lang="en-US" dirty="0"/>
              <a:t>5.4 Closing:</a:t>
            </a:r>
          </a:p>
          <a:p>
            <a:pPr lvl="1">
              <a:spcBef>
                <a:spcPts val="0"/>
              </a:spcBef>
              <a:buFontTx/>
              <a:buChar char="-"/>
            </a:pPr>
            <a:r>
              <a:rPr lang="en-US" dirty="0"/>
              <a:t>Thank you for taking your time to read my application/letter,</a:t>
            </a:r>
          </a:p>
          <a:p>
            <a:pPr lvl="1">
              <a:spcBef>
                <a:spcPts val="0"/>
              </a:spcBef>
              <a:buFontTx/>
              <a:buChar char="-"/>
            </a:pPr>
            <a:r>
              <a:rPr lang="en-US" dirty="0"/>
              <a:t>Please contact me if you have any further questions.</a:t>
            </a:r>
          </a:p>
          <a:p>
            <a:pPr lvl="1">
              <a:spcBef>
                <a:spcPts val="0"/>
              </a:spcBef>
              <a:buFontTx/>
              <a:buChar char="-"/>
            </a:pPr>
            <a:r>
              <a:rPr lang="en-US" dirty="0"/>
              <a:t>Looking forward to hearing from you as soon as possible,</a:t>
            </a:r>
          </a:p>
          <a:p>
            <a:pPr marL="0" indent="0">
              <a:spcBef>
                <a:spcPts val="0"/>
              </a:spcBef>
              <a:buNone/>
            </a:pPr>
            <a:r>
              <a:rPr lang="en-US" sz="1900" b="1" dirty="0"/>
              <a:t>  </a:t>
            </a:r>
            <a:r>
              <a:rPr lang="en-US" sz="1900" b="1" dirty="0">
                <a:solidFill>
                  <a:schemeClr val="accent1"/>
                </a:solidFill>
              </a:rPr>
              <a:t>7. COMPLIMENTARY CLOSING: </a:t>
            </a:r>
          </a:p>
          <a:p>
            <a:pPr marL="502920" lvl="1" indent="0">
              <a:spcBef>
                <a:spcPts val="0"/>
              </a:spcBef>
              <a:buNone/>
            </a:pPr>
            <a:r>
              <a:rPr lang="en-US" dirty="0"/>
              <a:t>6.1 Yours faithfully,</a:t>
            </a:r>
          </a:p>
          <a:p>
            <a:pPr marL="502920" lvl="1" indent="0">
              <a:spcBef>
                <a:spcPts val="0"/>
              </a:spcBef>
              <a:buNone/>
            </a:pPr>
            <a:r>
              <a:rPr lang="en-US" dirty="0"/>
              <a:t>6.2 Yours sincerely,</a:t>
            </a:r>
          </a:p>
          <a:p>
            <a:pPr marL="0" lvl="1" indent="0">
              <a:spcBef>
                <a:spcPts val="0"/>
              </a:spcBef>
              <a:buNone/>
            </a:pPr>
            <a:r>
              <a:rPr lang="en-US" dirty="0">
                <a:solidFill>
                  <a:schemeClr val="accent1">
                    <a:lumMod val="75000"/>
                  </a:schemeClr>
                </a:solidFill>
              </a:rPr>
              <a:t>  </a:t>
            </a:r>
            <a:r>
              <a:rPr lang="en-US" sz="1900" dirty="0">
                <a:solidFill>
                  <a:schemeClr val="accent1"/>
                </a:solidFill>
              </a:rPr>
              <a:t>8. </a:t>
            </a:r>
            <a:r>
              <a:rPr lang="en-US" sz="1900" b="1" dirty="0">
                <a:solidFill>
                  <a:schemeClr val="accent1"/>
                </a:solidFill>
              </a:rPr>
              <a:t>SIGNATURE</a:t>
            </a:r>
            <a:r>
              <a:rPr lang="en-US" sz="1900" dirty="0">
                <a:solidFill>
                  <a:schemeClr val="accent1"/>
                </a:solidFill>
              </a:rPr>
              <a:t>: </a:t>
            </a:r>
            <a:r>
              <a:rPr lang="en-US" dirty="0"/>
              <a:t>Name and Surname      John Doe / Angela Smith</a:t>
            </a:r>
          </a:p>
          <a:p>
            <a:endParaRPr lang="en-GB" dirty="0"/>
          </a:p>
        </p:txBody>
      </p:sp>
    </p:spTree>
    <p:extLst>
      <p:ext uri="{BB962C8B-B14F-4D97-AF65-F5344CB8AC3E}">
        <p14:creationId xmlns:p14="http://schemas.microsoft.com/office/powerpoint/2010/main" val="2196064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A08D40-5CE1-44B4-8BB1-7023C2175BD6}"/>
              </a:ext>
            </a:extLst>
          </p:cNvPr>
          <p:cNvSpPr>
            <a:spLocks noGrp="1"/>
          </p:cNvSpPr>
          <p:nvPr>
            <p:ph type="title"/>
          </p:nvPr>
        </p:nvSpPr>
        <p:spPr/>
        <p:txBody>
          <a:bodyPr>
            <a:normAutofit/>
          </a:bodyPr>
          <a:lstStyle/>
          <a:p>
            <a:r>
              <a:rPr lang="es-ES" sz="4400" b="1" dirty="0"/>
              <a:t>INFORMAL LETTER</a:t>
            </a:r>
            <a:endParaRPr lang="en-GB" sz="4400" b="1" dirty="0"/>
          </a:p>
        </p:txBody>
      </p:sp>
      <p:sp>
        <p:nvSpPr>
          <p:cNvPr id="4" name="Marcador de contenido 3">
            <a:extLst>
              <a:ext uri="{FF2B5EF4-FFF2-40B4-BE49-F238E27FC236}">
                <a16:creationId xmlns:a16="http://schemas.microsoft.com/office/drawing/2014/main" id="{EC372AF0-D447-4958-AA7E-E6516A178441}"/>
              </a:ext>
            </a:extLst>
          </p:cNvPr>
          <p:cNvSpPr>
            <a:spLocks noGrp="1"/>
          </p:cNvSpPr>
          <p:nvPr>
            <p:ph idx="1"/>
          </p:nvPr>
        </p:nvSpPr>
        <p:spPr>
          <a:xfrm>
            <a:off x="4599993" y="317241"/>
            <a:ext cx="7483150" cy="6326155"/>
          </a:xfrm>
        </p:spPr>
        <p:txBody>
          <a:bodyPr>
            <a:normAutofit fontScale="85000" lnSpcReduction="10000"/>
          </a:bodyPr>
          <a:lstStyle/>
          <a:p>
            <a:pPr marL="0" indent="0" algn="r">
              <a:spcBef>
                <a:spcPts val="0"/>
              </a:spcBef>
              <a:buNone/>
            </a:pPr>
            <a:r>
              <a:rPr lang="en-GB" dirty="0"/>
              <a:t>1. YOUR ADDRESS (optional)</a:t>
            </a:r>
          </a:p>
          <a:p>
            <a:pPr marL="0" indent="0" algn="r">
              <a:spcBef>
                <a:spcPts val="0"/>
              </a:spcBef>
              <a:buNone/>
            </a:pPr>
            <a:r>
              <a:rPr lang="en-GB" b="1" dirty="0">
                <a:solidFill>
                  <a:schemeClr val="accent1"/>
                </a:solidFill>
              </a:rPr>
              <a:t>  2. DATE: </a:t>
            </a:r>
            <a:r>
              <a:rPr lang="en-GB" dirty="0"/>
              <a:t>16th July 2020</a:t>
            </a:r>
          </a:p>
          <a:p>
            <a:pPr marL="0" indent="0">
              <a:spcBef>
                <a:spcPts val="0"/>
              </a:spcBef>
              <a:buNone/>
            </a:pPr>
            <a:r>
              <a:rPr lang="en-GB" b="1" dirty="0">
                <a:solidFill>
                  <a:schemeClr val="accent1"/>
                </a:solidFill>
              </a:rPr>
              <a:t>3. GREETING: </a:t>
            </a:r>
          </a:p>
          <a:p>
            <a:pPr marL="288000">
              <a:spcBef>
                <a:spcPts val="0"/>
              </a:spcBef>
            </a:pPr>
            <a:r>
              <a:rPr lang="en-GB" dirty="0"/>
              <a:t>Hi John, how are you doing?</a:t>
            </a:r>
          </a:p>
          <a:p>
            <a:pPr marL="288000">
              <a:spcBef>
                <a:spcPts val="0"/>
              </a:spcBef>
            </a:pPr>
            <a:r>
              <a:rPr lang="en-GB" dirty="0"/>
              <a:t>My endearing Lucy, you can’t imagine how happy I felt when I got your e-mail.</a:t>
            </a:r>
          </a:p>
          <a:p>
            <a:pPr marL="0" indent="0">
              <a:spcBef>
                <a:spcPts val="0"/>
              </a:spcBef>
              <a:buNone/>
            </a:pPr>
            <a:r>
              <a:rPr lang="en-GB" b="1" dirty="0">
                <a:solidFill>
                  <a:schemeClr val="accent1"/>
                </a:solidFill>
              </a:rPr>
              <a:t>4. INTRODUCTION PARAGRAPH: </a:t>
            </a:r>
            <a:r>
              <a:rPr lang="en-GB" dirty="0"/>
              <a:t>The opening of informal letters should be casual and comforting.</a:t>
            </a:r>
          </a:p>
          <a:p>
            <a:pPr marL="288000">
              <a:spcBef>
                <a:spcPts val="0"/>
              </a:spcBef>
            </a:pPr>
            <a:r>
              <a:rPr lang="en-GB" dirty="0"/>
              <a:t>I really hope you and yours feel fine. It’s been a long time since we last met.</a:t>
            </a:r>
          </a:p>
          <a:p>
            <a:pPr marL="288000">
              <a:spcBef>
                <a:spcPts val="0"/>
              </a:spcBef>
            </a:pPr>
            <a:r>
              <a:rPr lang="en-GB" dirty="0"/>
              <a:t>I’m so sorry I haven’t written before, but you know, I’ve been terribly busy with my exams.</a:t>
            </a:r>
          </a:p>
          <a:p>
            <a:pPr marL="0" indent="0">
              <a:spcBef>
                <a:spcPts val="0"/>
              </a:spcBef>
              <a:buNone/>
            </a:pPr>
            <a:r>
              <a:rPr lang="en-GB" b="1" dirty="0">
                <a:solidFill>
                  <a:schemeClr val="accent1"/>
                </a:solidFill>
              </a:rPr>
              <a:t>5. BODY OF THE LETTER: </a:t>
            </a:r>
            <a:r>
              <a:rPr lang="en-GB" dirty="0"/>
              <a:t>A way to determine the tonality of your letter is to remember how you talk to the person in a conversation. And then apply the same syntax and sentiments to the letter.</a:t>
            </a:r>
          </a:p>
          <a:p>
            <a:pPr marL="0" indent="0">
              <a:spcBef>
                <a:spcPts val="0"/>
              </a:spcBef>
              <a:buNone/>
            </a:pPr>
            <a:r>
              <a:rPr lang="en-GB" b="1" dirty="0">
                <a:solidFill>
                  <a:schemeClr val="accent1"/>
                </a:solidFill>
              </a:rPr>
              <a:t>6. CONCLUSION: </a:t>
            </a:r>
            <a:r>
              <a:rPr lang="en-GB" dirty="0"/>
              <a:t>Say a meaningful and affectionate goodbye to the reader. And do not forget to invite the reader to write back or reply to your letter. </a:t>
            </a:r>
          </a:p>
          <a:p>
            <a:pPr marL="288000">
              <a:spcBef>
                <a:spcPts val="0"/>
              </a:spcBef>
            </a:pPr>
            <a:r>
              <a:rPr lang="en-GB" dirty="0"/>
              <a:t>I wish we could see each other very soon; you have no idea how much I’ve been missing our weekly meetings.</a:t>
            </a:r>
          </a:p>
          <a:p>
            <a:pPr marL="288000">
              <a:spcBef>
                <a:spcPts val="0"/>
              </a:spcBef>
            </a:pPr>
            <a:r>
              <a:rPr lang="en-GB" dirty="0"/>
              <a:t>Hopefully, we’ll meet soon; meanwhile drop me a few lines from time to time, it’s always nice getting some news from you.</a:t>
            </a:r>
          </a:p>
          <a:p>
            <a:pPr marL="0" indent="0">
              <a:spcBef>
                <a:spcPts val="0"/>
              </a:spcBef>
              <a:buNone/>
            </a:pPr>
            <a:r>
              <a:rPr lang="en-GB" b="1" dirty="0">
                <a:solidFill>
                  <a:schemeClr val="accent1"/>
                </a:solidFill>
              </a:rPr>
              <a:t>7. SIGNATURE:</a:t>
            </a:r>
            <a:r>
              <a:rPr lang="en-GB" dirty="0"/>
              <a:t> Some commonly used phrases are: Lots of Love, Best Wishes, Kind Regards, My very best wishes,</a:t>
            </a:r>
          </a:p>
          <a:p>
            <a:pPr marL="0" indent="0">
              <a:spcBef>
                <a:spcPts val="0"/>
              </a:spcBef>
              <a:buNone/>
            </a:pPr>
            <a:r>
              <a:rPr lang="en-GB" dirty="0"/>
              <a:t> </a:t>
            </a:r>
            <a:r>
              <a:rPr lang="en-GB" b="1" dirty="0">
                <a:solidFill>
                  <a:schemeClr val="accent1"/>
                </a:solidFill>
              </a:rPr>
              <a:t>Name:   </a:t>
            </a:r>
            <a:r>
              <a:rPr lang="en-GB" dirty="0"/>
              <a:t>John / Angela</a:t>
            </a:r>
          </a:p>
        </p:txBody>
      </p:sp>
    </p:spTree>
    <p:extLst>
      <p:ext uri="{BB962C8B-B14F-4D97-AF65-F5344CB8AC3E}">
        <p14:creationId xmlns:p14="http://schemas.microsoft.com/office/powerpoint/2010/main" val="120614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60592B-CDAD-4924-9041-2643C524E86A}"/>
              </a:ext>
            </a:extLst>
          </p:cNvPr>
          <p:cNvSpPr>
            <a:spLocks noGrp="1"/>
          </p:cNvSpPr>
          <p:nvPr>
            <p:ph type="title"/>
          </p:nvPr>
        </p:nvSpPr>
        <p:spPr/>
        <p:txBody>
          <a:bodyPr/>
          <a:lstStyle/>
          <a:p>
            <a:r>
              <a:rPr lang="es-ES" sz="4800" b="1" dirty="0"/>
              <a:t>DIALOGUE: </a:t>
            </a:r>
            <a:endParaRPr lang="en-GB" sz="4800" b="1" dirty="0"/>
          </a:p>
        </p:txBody>
      </p:sp>
      <p:sp>
        <p:nvSpPr>
          <p:cNvPr id="3" name="Marcador de contenido 2">
            <a:extLst>
              <a:ext uri="{FF2B5EF4-FFF2-40B4-BE49-F238E27FC236}">
                <a16:creationId xmlns:a16="http://schemas.microsoft.com/office/drawing/2014/main" id="{30E38B09-8DD4-4719-B7D3-D46B066F20B0}"/>
              </a:ext>
            </a:extLst>
          </p:cNvPr>
          <p:cNvSpPr>
            <a:spLocks noGrp="1"/>
          </p:cNvSpPr>
          <p:nvPr>
            <p:ph idx="1"/>
          </p:nvPr>
        </p:nvSpPr>
        <p:spPr>
          <a:xfrm>
            <a:off x="5109983" y="494522"/>
            <a:ext cx="6581274" cy="6167535"/>
          </a:xfrm>
        </p:spPr>
        <p:txBody>
          <a:bodyPr>
            <a:normAutofit lnSpcReduction="10000"/>
          </a:bodyPr>
          <a:lstStyle/>
          <a:p>
            <a:r>
              <a:rPr lang="es-ES" b="1" dirty="0">
                <a:solidFill>
                  <a:schemeClr val="accent1"/>
                </a:solidFill>
              </a:rPr>
              <a:t>1. INTRODUCTION: </a:t>
            </a:r>
            <a:r>
              <a:rPr lang="en-US" dirty="0"/>
              <a:t>Set the scene: time, place and characters. Remember you can start your dialogue using   </a:t>
            </a:r>
            <a:r>
              <a:rPr lang="en-US" sz="1800" b="1" dirty="0"/>
              <a:t>[ …] </a:t>
            </a:r>
            <a:r>
              <a:rPr lang="en-US" sz="1800" dirty="0"/>
              <a:t>(and explain that after a while you had been talking)</a:t>
            </a:r>
            <a:endParaRPr lang="en-US" dirty="0"/>
          </a:p>
          <a:p>
            <a:r>
              <a:rPr lang="en-US" b="1" dirty="0">
                <a:solidFill>
                  <a:schemeClr val="accent1"/>
                </a:solidFill>
              </a:rPr>
              <a:t>2. BODY:</a:t>
            </a:r>
          </a:p>
          <a:p>
            <a:pPr marL="597150" marR="0" lvl="0" indent="-285750" algn="l" defTabSz="914400" rtl="0" eaLnBrk="1" fontAlgn="auto" latinLnBrk="0" hangingPunct="1">
              <a:lnSpc>
                <a:spcPct val="120000"/>
              </a:lnSpc>
              <a:spcBef>
                <a:spcPts val="0"/>
              </a:spcBef>
              <a:buClr>
                <a:srgbClr val="F3960F"/>
              </a:buClr>
              <a:buSzPct val="11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Use letters or words after dashes ( - ) to </a:t>
            </a:r>
            <a:r>
              <a:rPr kumimoji="0" lang="en-US" sz="1800" b="0" i="0" u="none" strike="noStrike" kern="1200" cap="none" spc="0" normalizeH="0" baseline="0" noProof="0" dirty="0" err="1">
                <a:ln>
                  <a:noFill/>
                </a:ln>
                <a:solidFill>
                  <a:prstClr val="black"/>
                </a:solidFill>
                <a:effectLst/>
                <a:uLnTx/>
                <a:uFillTx/>
                <a:latin typeface="Rockwell" panose="02060603020205020403"/>
                <a:ea typeface="+mn-ea"/>
                <a:cs typeface="+mn-cs"/>
              </a:rPr>
              <a:t>differenciate</a:t>
            </a: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 characters  - A: / - B:</a:t>
            </a:r>
          </a:p>
          <a:p>
            <a:pPr marL="597150" marR="0" lvl="0" indent="-285750" algn="l" defTabSz="914400" rtl="0" eaLnBrk="1" fontAlgn="auto" latinLnBrk="0" hangingPunct="1">
              <a:lnSpc>
                <a:spcPct val="120000"/>
              </a:lnSpc>
              <a:spcBef>
                <a:spcPts val="0"/>
              </a:spcBef>
              <a:buClr>
                <a:srgbClr val="F3960F"/>
              </a:buClr>
              <a:buSzPct val="110000"/>
              <a:buFont typeface="Arial" panose="020B0604020202020204" pitchFamily="34" charset="0"/>
              <a:buChar char="•"/>
              <a:tabLst/>
              <a:defRPr/>
            </a:pPr>
            <a:r>
              <a:rPr lang="en-US" dirty="0">
                <a:solidFill>
                  <a:prstClr val="black"/>
                </a:solidFill>
                <a:latin typeface="Rockwell" panose="02060603020205020403"/>
              </a:rPr>
              <a:t>Use quotations between brackets to help the reader understand characters actions:  </a:t>
            </a:r>
            <a:r>
              <a:rPr lang="en-US" dirty="0" err="1">
                <a:solidFill>
                  <a:prstClr val="black"/>
                </a:solidFill>
                <a:latin typeface="Rockwell" panose="02060603020205020403"/>
              </a:rPr>
              <a:t>e.g</a:t>
            </a:r>
            <a:r>
              <a:rPr lang="en-US" dirty="0">
                <a:solidFill>
                  <a:prstClr val="black"/>
                </a:solidFill>
                <a:latin typeface="Rockwell" panose="02060603020205020403"/>
              </a:rPr>
              <a:t>: (broadly smiling) (walking towards him) (fidgeting on his chair) (shaking hands and sitting down on their chairs)…</a:t>
            </a:r>
          </a:p>
          <a:p>
            <a:pPr marL="597150" marR="0" lvl="0" indent="-285750" algn="l" defTabSz="914400" rtl="0" eaLnBrk="1" fontAlgn="auto" latinLnBrk="0" hangingPunct="1">
              <a:lnSpc>
                <a:spcPct val="120000"/>
              </a:lnSpc>
              <a:spcBef>
                <a:spcPts val="0"/>
              </a:spcBef>
              <a:buClr>
                <a:srgbClr val="F3960F"/>
              </a:buClr>
              <a:buSzPct val="110000"/>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Rockwell" panose="02060603020205020403"/>
                <a:ea typeface="+mn-ea"/>
                <a:cs typeface="+mn-cs"/>
              </a:rPr>
              <a:t>Answer exactly what you were asked in the assignment: if it says questions about</a:t>
            </a:r>
            <a:r>
              <a:rPr lang="en-US" dirty="0">
                <a:solidFill>
                  <a:prstClr val="black"/>
                </a:solidFill>
                <a:latin typeface="Rockwell" panose="02060603020205020403"/>
              </a:rPr>
              <a:t>: means at least two, it’s plural</a:t>
            </a:r>
          </a:p>
          <a:p>
            <a:pPr marL="597150" marR="0" lvl="0" indent="-285750" algn="l" defTabSz="914400" rtl="0" eaLnBrk="1" fontAlgn="auto" latinLnBrk="0" hangingPunct="1">
              <a:lnSpc>
                <a:spcPct val="120000"/>
              </a:lnSpc>
              <a:spcBef>
                <a:spcPts val="0"/>
              </a:spcBef>
              <a:buClr>
                <a:srgbClr val="F3960F"/>
              </a:buClr>
              <a:buSzPct val="110000"/>
              <a:buFont typeface="Arial" panose="020B0604020202020204" pitchFamily="34" charset="0"/>
              <a:buChar char="•"/>
              <a:tabLst/>
              <a:defRPr/>
            </a:pPr>
            <a:r>
              <a:rPr lang="en-US" dirty="0">
                <a:solidFill>
                  <a:prstClr val="black"/>
                </a:solidFill>
                <a:latin typeface="Rockwell" panose="02060603020205020403"/>
              </a:rPr>
              <a:t>Be careful with questions order: (</a:t>
            </a:r>
            <a:r>
              <a:rPr lang="en-US" dirty="0" err="1">
                <a:solidFill>
                  <a:prstClr val="black"/>
                </a:solidFill>
                <a:latin typeface="Rockwell" panose="02060603020205020403"/>
              </a:rPr>
              <a:t>Wh</a:t>
            </a:r>
            <a:r>
              <a:rPr lang="en-US" dirty="0">
                <a:solidFill>
                  <a:prstClr val="black"/>
                </a:solidFill>
                <a:latin typeface="Rockwell" panose="02060603020205020403"/>
              </a:rPr>
              <a:t>-) + auxiliary + subject + verb?</a:t>
            </a:r>
            <a:endParaRPr lang="en-US" dirty="0"/>
          </a:p>
          <a:p>
            <a:r>
              <a:rPr lang="en-US" b="1" dirty="0">
                <a:solidFill>
                  <a:schemeClr val="accent1"/>
                </a:solidFill>
              </a:rPr>
              <a:t>3. CLOSING: </a:t>
            </a:r>
            <a:r>
              <a:rPr lang="en-US" dirty="0"/>
              <a:t>You can either make characters say goodbye or say something like:</a:t>
            </a:r>
          </a:p>
          <a:p>
            <a:pPr marL="540000" indent="0">
              <a:spcBef>
                <a:spcPts val="0"/>
              </a:spcBef>
              <a:buNone/>
            </a:pPr>
            <a:r>
              <a:rPr lang="en-US" sz="1600" dirty="0"/>
              <a:t>- The conversation kept on for a while more before they left</a:t>
            </a:r>
          </a:p>
          <a:p>
            <a:pPr marL="540000" indent="0">
              <a:spcBef>
                <a:spcPts val="0"/>
              </a:spcBef>
              <a:buNone/>
            </a:pPr>
            <a:r>
              <a:rPr lang="en-US" sz="1600" dirty="0"/>
              <a:t>- They continued talking a few minutes more before leaving the place.</a:t>
            </a:r>
          </a:p>
        </p:txBody>
      </p:sp>
      <p:sp>
        <p:nvSpPr>
          <p:cNvPr id="4" name="Marcador de texto 3">
            <a:extLst>
              <a:ext uri="{FF2B5EF4-FFF2-40B4-BE49-F238E27FC236}">
                <a16:creationId xmlns:a16="http://schemas.microsoft.com/office/drawing/2014/main" id="{F6F141AD-A77E-4E1F-BDBF-2EB25127C00D}"/>
              </a:ext>
            </a:extLst>
          </p:cNvPr>
          <p:cNvSpPr>
            <a:spLocks noGrp="1"/>
          </p:cNvSpPr>
          <p:nvPr>
            <p:ph type="body" sz="half" idx="2"/>
          </p:nvPr>
        </p:nvSpPr>
        <p:spPr/>
        <p:txBody>
          <a:bodyPr>
            <a:normAutofit/>
          </a:bodyPr>
          <a:lstStyle/>
          <a:p>
            <a:r>
              <a:rPr lang="en-GB" sz="3600" b="1" dirty="0"/>
              <a:t>[ …]</a:t>
            </a:r>
          </a:p>
        </p:txBody>
      </p:sp>
    </p:spTree>
    <p:extLst>
      <p:ext uri="{BB962C8B-B14F-4D97-AF65-F5344CB8AC3E}">
        <p14:creationId xmlns:p14="http://schemas.microsoft.com/office/powerpoint/2010/main" val="3702625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60592B-CDAD-4924-9041-2643C524E86A}"/>
              </a:ext>
            </a:extLst>
          </p:cNvPr>
          <p:cNvSpPr>
            <a:spLocks noGrp="1"/>
          </p:cNvSpPr>
          <p:nvPr>
            <p:ph type="title"/>
          </p:nvPr>
        </p:nvSpPr>
        <p:spPr/>
        <p:txBody>
          <a:bodyPr/>
          <a:lstStyle/>
          <a:p>
            <a:pPr>
              <a:lnSpc>
                <a:spcPct val="120000"/>
              </a:lnSpc>
              <a:spcBef>
                <a:spcPts val="1000"/>
              </a:spcBef>
              <a:buClr>
                <a:schemeClr val="accent1"/>
              </a:buClr>
              <a:buSzPct val="110000"/>
            </a:pPr>
            <a:r>
              <a:rPr lang="es-ES" sz="4000" b="1" dirty="0">
                <a:latin typeface="+mn-lt"/>
                <a:ea typeface="+mn-ea"/>
                <a:cs typeface="+mn-cs"/>
              </a:rPr>
              <a:t>NARRATIVE </a:t>
            </a:r>
            <a:endParaRPr lang="en-GB" sz="4000" b="1" dirty="0">
              <a:latin typeface="+mn-lt"/>
              <a:ea typeface="+mn-ea"/>
              <a:cs typeface="+mn-cs"/>
            </a:endParaRPr>
          </a:p>
        </p:txBody>
      </p:sp>
      <p:sp>
        <p:nvSpPr>
          <p:cNvPr id="3" name="Marcador de contenido 2">
            <a:extLst>
              <a:ext uri="{FF2B5EF4-FFF2-40B4-BE49-F238E27FC236}">
                <a16:creationId xmlns:a16="http://schemas.microsoft.com/office/drawing/2014/main" id="{30E38B09-8DD4-4719-B7D3-D46B066F20B0}"/>
              </a:ext>
            </a:extLst>
          </p:cNvPr>
          <p:cNvSpPr>
            <a:spLocks noGrp="1"/>
          </p:cNvSpPr>
          <p:nvPr>
            <p:ph idx="1"/>
          </p:nvPr>
        </p:nvSpPr>
        <p:spPr>
          <a:xfrm>
            <a:off x="4506686" y="167952"/>
            <a:ext cx="7529804" cy="6494106"/>
          </a:xfrm>
        </p:spPr>
        <p:txBody>
          <a:bodyPr>
            <a:normAutofit/>
          </a:bodyPr>
          <a:lstStyle/>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Relate it to personal experience: Use </a:t>
            </a:r>
            <a:r>
              <a:rPr lang="en-GB" sz="1600" b="1" dirty="0">
                <a:solidFill>
                  <a:schemeClr val="accent1"/>
                </a:solidFill>
                <a:latin typeface="Arial" panose="020B0604020202020204" pitchFamily="34" charset="0"/>
                <a:cs typeface="Arial" panose="020B0604020202020204" pitchFamily="34" charset="0"/>
              </a:rPr>
              <a:t>1st person</a:t>
            </a:r>
            <a:r>
              <a:rPr lang="en-GB" sz="1600" dirty="0">
                <a:solidFill>
                  <a:schemeClr val="accent1"/>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singular (I)</a:t>
            </a:r>
          </a:p>
          <a:p>
            <a:pPr marL="360000" indent="0">
              <a:spcBef>
                <a:spcPts val="0"/>
              </a:spcBef>
              <a:buNone/>
            </a:pPr>
            <a:r>
              <a:rPr lang="en-GB" sz="1400" dirty="0">
                <a:latin typeface="Arial" panose="020B0604020202020204" pitchFamily="34" charset="0"/>
                <a:cs typeface="Arial" panose="020B0604020202020204" pitchFamily="34" charset="0"/>
              </a:rPr>
              <a:t>- John looks good in his new clothes: I really like the way John looks in his brand new clothes.</a:t>
            </a:r>
          </a:p>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Give </a:t>
            </a:r>
            <a:r>
              <a:rPr lang="en-GB" sz="1600" b="1" dirty="0">
                <a:solidFill>
                  <a:schemeClr val="accent1"/>
                </a:solidFill>
                <a:latin typeface="Arial" panose="020B0604020202020204" pitchFamily="34" charset="0"/>
                <a:cs typeface="Arial" panose="020B0604020202020204" pitchFamily="34" charset="0"/>
              </a:rPr>
              <a:t>details </a:t>
            </a:r>
            <a:r>
              <a:rPr lang="en-GB" sz="1600" dirty="0">
                <a:solidFill>
                  <a:schemeClr val="accent1"/>
                </a:solidFill>
                <a:latin typeface="Arial" panose="020B0604020202020204" pitchFamily="34" charset="0"/>
                <a:cs typeface="Arial" panose="020B0604020202020204" pitchFamily="34" charset="0"/>
              </a:rPr>
              <a:t>and try to be </a:t>
            </a:r>
            <a:r>
              <a:rPr lang="en-GB" sz="1600" b="1" dirty="0">
                <a:solidFill>
                  <a:schemeClr val="accent1"/>
                </a:solidFill>
                <a:latin typeface="Arial" panose="020B0604020202020204" pitchFamily="34" charset="0"/>
                <a:cs typeface="Arial" panose="020B0604020202020204" pitchFamily="34" charset="0"/>
              </a:rPr>
              <a:t>precise </a:t>
            </a:r>
            <a:r>
              <a:rPr lang="en-GB" sz="1600" dirty="0">
                <a:latin typeface="Arial" panose="020B0604020202020204" pitchFamily="34" charset="0"/>
                <a:cs typeface="Arial" panose="020B0604020202020204" pitchFamily="34" charset="0"/>
              </a:rPr>
              <a:t>to help reader to imagine what you are depicting</a:t>
            </a:r>
          </a:p>
          <a:p>
            <a:pPr marL="360000" indent="0">
              <a:spcBef>
                <a:spcPts val="0"/>
              </a:spcBef>
              <a:buNone/>
            </a:pPr>
            <a:r>
              <a:rPr lang="en-GB" sz="16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There were white flowers in the field: The field was covered by tiny colourful daisies which stood out from the green grass.</a:t>
            </a:r>
          </a:p>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Remember to use </a:t>
            </a:r>
            <a:r>
              <a:rPr lang="en-GB" sz="1600" b="1" dirty="0">
                <a:solidFill>
                  <a:schemeClr val="accent1"/>
                </a:solidFill>
                <a:latin typeface="Arial" panose="020B0604020202020204" pitchFamily="34" charset="0"/>
                <a:cs typeface="Arial" panose="020B0604020202020204" pitchFamily="34" charset="0"/>
              </a:rPr>
              <a:t>different senses</a:t>
            </a:r>
            <a:r>
              <a:rPr lang="en-GB" sz="1600" dirty="0">
                <a:solidFill>
                  <a:schemeClr val="accent1"/>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not just sight, but also touch, hearing, smell and taste if possible</a:t>
            </a:r>
          </a:p>
          <a:p>
            <a:pPr marL="360000" indent="0">
              <a:spcBef>
                <a:spcPts val="0"/>
              </a:spcBef>
              <a:buNone/>
            </a:pPr>
            <a:r>
              <a:rPr lang="en-GB" sz="16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It was a hot summer day when we met : The heat was so intense that made us both sweat when we met.</a:t>
            </a:r>
          </a:p>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Use question marks </a:t>
            </a:r>
            <a:r>
              <a:rPr lang="en-GB" sz="1600" b="1" dirty="0">
                <a:solidFill>
                  <a:schemeClr val="accent1"/>
                </a:solidFill>
                <a:latin typeface="Arial" panose="020B0604020202020204" pitchFamily="34" charset="0"/>
                <a:cs typeface="Arial" panose="020B0604020202020204" pitchFamily="34" charset="0"/>
              </a:rPr>
              <a:t>(?</a:t>
            </a:r>
            <a:r>
              <a:rPr lang="en-GB" sz="1600" dirty="0">
                <a:solidFill>
                  <a:schemeClr val="accent1"/>
                </a:solidFill>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 or exclamations </a:t>
            </a:r>
            <a:r>
              <a:rPr lang="en-GB" sz="1600" b="1" dirty="0">
                <a:solidFill>
                  <a:schemeClr val="accent1"/>
                </a:solidFill>
                <a:latin typeface="Arial" panose="020B0604020202020204" pitchFamily="34" charset="0"/>
                <a:cs typeface="Arial" panose="020B0604020202020204" pitchFamily="34" charset="0"/>
              </a:rPr>
              <a:t>(!)</a:t>
            </a:r>
          </a:p>
          <a:p>
            <a:pPr marL="360000" indent="0">
              <a:spcBef>
                <a:spcPts val="0"/>
              </a:spcBef>
              <a:buNone/>
            </a:pPr>
            <a:r>
              <a:rPr lang="en-GB" sz="1400" dirty="0">
                <a:latin typeface="Arial" panose="020B0604020202020204" pitchFamily="34" charset="0"/>
                <a:cs typeface="Arial" panose="020B0604020202020204" pitchFamily="34" charset="0"/>
              </a:rPr>
              <a:t>It was a breath-taking landscape: How couldn’t anyone notice that breath-taking landscape? / How could that breath-taking landscape remained unnoticed by anyone?</a:t>
            </a:r>
          </a:p>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Make it more vivid by </a:t>
            </a:r>
            <a:r>
              <a:rPr lang="en-GB" sz="1600" b="1" dirty="0">
                <a:solidFill>
                  <a:schemeClr val="accent1"/>
                </a:solidFill>
                <a:latin typeface="Arial" panose="020B0604020202020204" pitchFamily="34" charset="0"/>
                <a:cs typeface="Arial" panose="020B0604020202020204" pitchFamily="34" charset="0"/>
              </a:rPr>
              <a:t>showing</a:t>
            </a:r>
            <a:r>
              <a:rPr lang="en-GB" sz="1600" dirty="0">
                <a:solidFill>
                  <a:schemeClr val="accent1"/>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and not just telling</a:t>
            </a:r>
          </a:p>
          <a:p>
            <a:pPr marL="645750" marR="0" lvl="0" indent="-285750" algn="l" defTabSz="914400" rtl="0" eaLnBrk="1" fontAlgn="auto" latinLnBrk="0" hangingPunct="1">
              <a:lnSpc>
                <a:spcPct val="120000"/>
              </a:lnSpc>
              <a:spcBef>
                <a:spcPts val="0"/>
              </a:spcBef>
              <a:spcAft>
                <a:spcPts val="0"/>
              </a:spcAft>
              <a:buClr>
                <a:srgbClr val="3494BA"/>
              </a:buClr>
              <a:buSzPct val="110000"/>
              <a:buFontTx/>
              <a:buChar char="-"/>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room was dark: I felt surprised to check the room was so dark / I found the room unexpectedly dark.</a:t>
            </a:r>
            <a:endParaRPr lang="en-GB" sz="1600" dirty="0">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en-GB" sz="1600" dirty="0">
                <a:latin typeface="Arial" panose="020B0604020202020204" pitchFamily="34" charset="0"/>
                <a:cs typeface="Arial" panose="020B0604020202020204" pitchFamily="34" charset="0"/>
              </a:rPr>
              <a:t>Use </a:t>
            </a:r>
            <a:r>
              <a:rPr lang="en-GB" sz="1600" b="1" dirty="0">
                <a:solidFill>
                  <a:schemeClr val="accent1"/>
                </a:solidFill>
                <a:latin typeface="Arial" panose="020B0604020202020204" pitchFamily="34" charset="0"/>
                <a:cs typeface="Arial" panose="020B0604020202020204" pitchFamily="34" charset="0"/>
              </a:rPr>
              <a:t>adjectives, adverbs and connectors </a:t>
            </a:r>
            <a:r>
              <a:rPr lang="en-GB" sz="1600" dirty="0">
                <a:latin typeface="Arial" panose="020B0604020202020204" pitchFamily="34" charset="0"/>
                <a:cs typeface="Arial" panose="020B0604020202020204" pitchFamily="34" charset="0"/>
              </a:rPr>
              <a:t>to help you to sequence your explanation</a:t>
            </a:r>
          </a:p>
        </p:txBody>
      </p:sp>
      <p:sp>
        <p:nvSpPr>
          <p:cNvPr id="4" name="Marcador de texto 3">
            <a:extLst>
              <a:ext uri="{FF2B5EF4-FFF2-40B4-BE49-F238E27FC236}">
                <a16:creationId xmlns:a16="http://schemas.microsoft.com/office/drawing/2014/main" id="{F6F141AD-A77E-4E1F-BDBF-2EB25127C00D}"/>
              </a:ext>
            </a:extLst>
          </p:cNvPr>
          <p:cNvSpPr>
            <a:spLocks noGrp="1"/>
          </p:cNvSpPr>
          <p:nvPr>
            <p:ph type="body" sz="half" idx="2"/>
          </p:nvPr>
        </p:nvSpPr>
        <p:spPr/>
        <p:txBody>
          <a:bodyPr>
            <a:normAutofit fontScale="92500"/>
          </a:bodyPr>
          <a:lstStyle/>
          <a:p>
            <a:r>
              <a:rPr lang="es-ES" sz="3600" b="1" dirty="0"/>
              <a:t>DESCRIPTION</a:t>
            </a:r>
            <a:endParaRPr lang="en-GB" sz="3600" b="1" dirty="0"/>
          </a:p>
        </p:txBody>
      </p:sp>
    </p:spTree>
    <p:extLst>
      <p:ext uri="{BB962C8B-B14F-4D97-AF65-F5344CB8AC3E}">
        <p14:creationId xmlns:p14="http://schemas.microsoft.com/office/powerpoint/2010/main" val="548841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3943CD-BAD2-4D2E-9D37-C0FD770A8451}"/>
              </a:ext>
            </a:extLst>
          </p:cNvPr>
          <p:cNvSpPr>
            <a:spLocks noGrp="1"/>
          </p:cNvSpPr>
          <p:nvPr>
            <p:ph type="title"/>
          </p:nvPr>
        </p:nvSpPr>
        <p:spPr>
          <a:xfrm>
            <a:off x="169333" y="598310"/>
            <a:ext cx="2144889" cy="5847645"/>
          </a:xfrm>
          <a:solidFill>
            <a:schemeClr val="accent1"/>
          </a:solidFill>
        </p:spPr>
        <p:txBody>
          <a:bodyPr/>
          <a:lstStyle/>
          <a:p>
            <a:r>
              <a:rPr lang="es-ES" b="1" dirty="0"/>
              <a:t>OTHER FORMATS:</a:t>
            </a:r>
            <a:br>
              <a:rPr lang="es-ES" b="1" dirty="0"/>
            </a:br>
            <a:r>
              <a:rPr lang="es-ES" sz="4800" b="1" dirty="0">
                <a:latin typeface="Arial Black" panose="020B0A04020102020204" pitchFamily="34" charset="0"/>
              </a:rPr>
              <a:t>BLOG</a:t>
            </a:r>
            <a:endParaRPr lang="en-GB" sz="4800" b="1"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8A9EA282-6E27-40D7-99E4-331EBB1594F4}"/>
              </a:ext>
            </a:extLst>
          </p:cNvPr>
          <p:cNvSpPr>
            <a:spLocks noGrp="1"/>
          </p:cNvSpPr>
          <p:nvPr>
            <p:ph sz="half" idx="1"/>
          </p:nvPr>
        </p:nvSpPr>
        <p:spPr>
          <a:xfrm>
            <a:off x="2687216" y="338668"/>
            <a:ext cx="8700823" cy="2483554"/>
          </a:xfrm>
        </p:spPr>
        <p:txBody>
          <a:bodyPr>
            <a:noAutofit/>
          </a:bodyPr>
          <a:lstStyle/>
          <a:p>
            <a:pPr marL="0" indent="0">
              <a:buNone/>
            </a:pPr>
            <a:r>
              <a:rPr lang="es-ES" sz="2000" b="1" dirty="0">
                <a:solidFill>
                  <a:schemeClr val="accent1"/>
                </a:solidFill>
              </a:rPr>
              <a:t>BLOG ENTRY</a:t>
            </a:r>
          </a:p>
          <a:p>
            <a:r>
              <a:rPr lang="en-GB" dirty="0"/>
              <a:t>It’s usually a narrative, so use </a:t>
            </a:r>
            <a:r>
              <a:rPr lang="en-GB" b="1" dirty="0">
                <a:solidFill>
                  <a:schemeClr val="accent1"/>
                </a:solidFill>
              </a:rPr>
              <a:t>1</a:t>
            </a:r>
            <a:r>
              <a:rPr lang="en-GB" b="1" baseline="30000" dirty="0">
                <a:solidFill>
                  <a:schemeClr val="accent1"/>
                </a:solidFill>
              </a:rPr>
              <a:t>st</a:t>
            </a:r>
            <a:r>
              <a:rPr lang="en-GB" b="1" dirty="0">
                <a:solidFill>
                  <a:schemeClr val="accent1"/>
                </a:solidFill>
              </a:rPr>
              <a:t> person singular</a:t>
            </a:r>
          </a:p>
          <a:p>
            <a:r>
              <a:rPr lang="en-GB" dirty="0"/>
              <a:t>Don’t forget to write the </a:t>
            </a:r>
            <a:r>
              <a:rPr lang="en-GB" b="1" dirty="0">
                <a:solidFill>
                  <a:schemeClr val="accent1"/>
                </a:solidFill>
              </a:rPr>
              <a:t>DATE and AUTHOR’S NAME</a:t>
            </a:r>
          </a:p>
          <a:p>
            <a:r>
              <a:rPr lang="en-GB" dirty="0"/>
              <a:t>Write a </a:t>
            </a:r>
            <a:r>
              <a:rPr lang="en-GB" dirty="0">
                <a:solidFill>
                  <a:schemeClr val="accent1"/>
                </a:solidFill>
              </a:rPr>
              <a:t>TITLE or a </a:t>
            </a:r>
            <a:r>
              <a:rPr lang="en-GB" b="1" dirty="0">
                <a:solidFill>
                  <a:schemeClr val="accent1"/>
                </a:solidFill>
              </a:rPr>
              <a:t>HEADLINE</a:t>
            </a:r>
          </a:p>
          <a:p>
            <a:r>
              <a:rPr lang="en-GB" dirty="0"/>
              <a:t>Use at least three </a:t>
            </a:r>
            <a:r>
              <a:rPr lang="en-GB" b="1" dirty="0">
                <a:solidFill>
                  <a:schemeClr val="accent1"/>
                </a:solidFill>
              </a:rPr>
              <a:t>different paragraphs</a:t>
            </a:r>
          </a:p>
        </p:txBody>
      </p:sp>
      <p:pic>
        <p:nvPicPr>
          <p:cNvPr id="1026" name="Picture 2" descr="APA citation guide: How to cite a blog APA">
            <a:extLst>
              <a:ext uri="{FF2B5EF4-FFF2-40B4-BE49-F238E27FC236}">
                <a16:creationId xmlns:a16="http://schemas.microsoft.com/office/drawing/2014/main" id="{C8A63E6A-4E1B-4C83-A7AE-59BE9787E0E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32041" y="2724539"/>
            <a:ext cx="6994047" cy="3881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081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3943CD-BAD2-4D2E-9D37-C0FD770A8451}"/>
              </a:ext>
            </a:extLst>
          </p:cNvPr>
          <p:cNvSpPr>
            <a:spLocks noGrp="1"/>
          </p:cNvSpPr>
          <p:nvPr>
            <p:ph type="title"/>
          </p:nvPr>
        </p:nvSpPr>
        <p:spPr>
          <a:xfrm>
            <a:off x="169333" y="598310"/>
            <a:ext cx="2144889" cy="5847645"/>
          </a:xfrm>
          <a:solidFill>
            <a:schemeClr val="accent1"/>
          </a:solidFill>
        </p:spPr>
        <p:txBody>
          <a:bodyPr/>
          <a:lstStyle/>
          <a:p>
            <a:r>
              <a:rPr lang="es-ES" b="1" dirty="0"/>
              <a:t>OTHER FORMATS:</a:t>
            </a:r>
            <a:br>
              <a:rPr lang="es-ES" b="1" dirty="0"/>
            </a:br>
            <a:r>
              <a:rPr lang="es-ES" sz="2400" b="1" dirty="0">
                <a:latin typeface="Arial Black" panose="020B0A04020102020204" pitchFamily="34" charset="0"/>
              </a:rPr>
              <a:t>NEWSPAPER ARTICLE</a:t>
            </a:r>
            <a:endParaRPr lang="en-GB" sz="2400" b="1"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8A9EA282-6E27-40D7-99E4-331EBB1594F4}"/>
              </a:ext>
            </a:extLst>
          </p:cNvPr>
          <p:cNvSpPr>
            <a:spLocks noGrp="1"/>
          </p:cNvSpPr>
          <p:nvPr>
            <p:ph sz="half" idx="1"/>
          </p:nvPr>
        </p:nvSpPr>
        <p:spPr>
          <a:xfrm>
            <a:off x="2590964" y="138141"/>
            <a:ext cx="8700823" cy="2483554"/>
          </a:xfrm>
        </p:spPr>
        <p:txBody>
          <a:bodyPr>
            <a:noAutofit/>
          </a:bodyPr>
          <a:lstStyle/>
          <a:p>
            <a:pPr marL="0" marR="0" lvl="0" indent="0" algn="l" defTabSz="914400" rtl="0" eaLnBrk="1" fontAlgn="auto" latinLnBrk="0" hangingPunct="1">
              <a:lnSpc>
                <a:spcPct val="120000"/>
              </a:lnSpc>
              <a:spcBef>
                <a:spcPts val="1000"/>
              </a:spcBef>
              <a:spcAft>
                <a:spcPts val="0"/>
              </a:spcAft>
              <a:buClr>
                <a:srgbClr val="3494BA"/>
              </a:buClr>
              <a:buSzPct val="110000"/>
              <a:buFont typeface="Wingdings" panose="05000000000000000000" pitchFamily="2" charset="2"/>
              <a:buNone/>
              <a:tabLst/>
              <a:defRPr/>
            </a:pPr>
            <a:r>
              <a:rPr kumimoji="0" lang="es-ES" sz="2000" b="1" i="0" u="none" strike="noStrike" kern="1200" cap="none" spc="0" normalizeH="0" baseline="0" noProof="0" dirty="0">
                <a:ln>
                  <a:noFill/>
                </a:ln>
                <a:solidFill>
                  <a:srgbClr val="3494BA"/>
                </a:solidFill>
                <a:effectLst/>
                <a:uLnTx/>
                <a:uFillTx/>
                <a:latin typeface="Rockwell" panose="02060603020205020403"/>
                <a:ea typeface="+mn-ea"/>
                <a:cs typeface="+mn-cs"/>
              </a:rPr>
              <a:t>NEWSPAPER ARTICLE</a:t>
            </a:r>
          </a:p>
          <a:p>
            <a:pPr marL="0" marR="0" lvl="0" indent="0" algn="l" defTabSz="914400" rtl="0" eaLnBrk="1" fontAlgn="auto" latinLnBrk="0" hangingPunct="1">
              <a:lnSpc>
                <a:spcPct val="120000"/>
              </a:lnSpc>
              <a:spcBef>
                <a:spcPts val="0"/>
              </a:spcBef>
              <a:spcAft>
                <a:spcPts val="0"/>
              </a:spcAft>
              <a:buClr>
                <a:srgbClr val="3494BA"/>
              </a:buClr>
              <a:buSzPct val="110000"/>
              <a:buFont typeface="Wingdings" panose="05000000000000000000" pitchFamily="2" charset="2"/>
              <a:buNone/>
              <a:tabLst/>
              <a:defRPr/>
            </a:pP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1. Headline: </a:t>
            </a:r>
            <a:r>
              <a:rPr kumimoji="0" lang="en-GB" sz="1500" b="0" i="0" u="none" strike="noStrike" kern="1200" cap="none" spc="0" normalizeH="0" baseline="0" noProof="0" dirty="0">
                <a:ln>
                  <a:noFill/>
                </a:ln>
                <a:solidFill>
                  <a:prstClr val="black"/>
                </a:solidFill>
                <a:effectLst/>
                <a:uLnTx/>
                <a:uFillTx/>
                <a:latin typeface="Rockwell" panose="02060603020205020403"/>
                <a:ea typeface="+mn-ea"/>
                <a:cs typeface="+mn-cs"/>
              </a:rPr>
              <a:t>This is a short, attention-getting statement about the event. </a:t>
            </a:r>
          </a:p>
          <a:p>
            <a:pPr marL="0" marR="0" lvl="0" indent="0" algn="l" defTabSz="914400" rtl="0" eaLnBrk="1" fontAlgn="auto" latinLnBrk="0" hangingPunct="1">
              <a:lnSpc>
                <a:spcPct val="120000"/>
              </a:lnSpc>
              <a:spcBef>
                <a:spcPts val="0"/>
              </a:spcBef>
              <a:spcAft>
                <a:spcPts val="0"/>
              </a:spcAft>
              <a:buClr>
                <a:srgbClr val="3494BA"/>
              </a:buClr>
              <a:buSzPct val="110000"/>
              <a:buFont typeface="Wingdings" panose="05000000000000000000" pitchFamily="2" charset="2"/>
              <a:buNone/>
              <a:tabLst/>
              <a:defRPr/>
            </a:pP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2. </a:t>
            </a:r>
            <a:r>
              <a:rPr kumimoji="0" lang="en-GB" sz="1500" b="1" i="0" u="none" strike="noStrike" kern="1200" cap="none" spc="0" normalizeH="0" baseline="0" noProof="0" dirty="0" err="1">
                <a:ln>
                  <a:noFill/>
                </a:ln>
                <a:solidFill>
                  <a:srgbClr val="3494BA"/>
                </a:solidFill>
                <a:effectLst/>
                <a:uLnTx/>
                <a:uFillTx/>
                <a:latin typeface="Rockwell" panose="02060603020205020403"/>
                <a:ea typeface="+mn-ea"/>
                <a:cs typeface="+mn-cs"/>
              </a:rPr>
              <a:t>Byline</a:t>
            </a: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 </a:t>
            </a:r>
            <a:r>
              <a:rPr kumimoji="0" lang="en-GB" sz="1500" b="0" i="0" u="none" strike="noStrike" kern="1200" cap="none" spc="0" normalizeH="0" baseline="0" noProof="0" dirty="0">
                <a:ln>
                  <a:noFill/>
                </a:ln>
                <a:solidFill>
                  <a:prstClr val="black"/>
                </a:solidFill>
                <a:effectLst/>
                <a:uLnTx/>
                <a:uFillTx/>
                <a:latin typeface="Rockwell" panose="02060603020205020403"/>
                <a:ea typeface="+mn-ea"/>
                <a:cs typeface="+mn-cs"/>
              </a:rPr>
              <a:t>This tells who wrote the story, </a:t>
            </a:r>
            <a:r>
              <a:rPr kumimoji="0" lang="en-GB" sz="1500" b="1" i="0" u="none" strike="noStrike" kern="1200" cap="none" spc="0" normalizeH="0" baseline="0" noProof="0" dirty="0">
                <a:ln>
                  <a:noFill/>
                </a:ln>
                <a:solidFill>
                  <a:schemeClr val="accent1"/>
                </a:solidFill>
                <a:effectLst/>
                <a:uLnTx/>
                <a:uFillTx/>
                <a:latin typeface="Rockwell" panose="02060603020205020403"/>
                <a:ea typeface="+mn-ea"/>
                <a:cs typeface="+mn-cs"/>
              </a:rPr>
              <a:t>AUTHOR’S NAME</a:t>
            </a:r>
          </a:p>
          <a:p>
            <a:pPr marL="0" marR="0" lvl="0" indent="0" algn="l" defTabSz="914400" rtl="0" eaLnBrk="1" fontAlgn="auto" latinLnBrk="0" hangingPunct="1">
              <a:lnSpc>
                <a:spcPct val="120000"/>
              </a:lnSpc>
              <a:spcBef>
                <a:spcPts val="0"/>
              </a:spcBef>
              <a:spcAft>
                <a:spcPts val="0"/>
              </a:spcAft>
              <a:buClr>
                <a:srgbClr val="3494BA"/>
              </a:buClr>
              <a:buSzPct val="110000"/>
              <a:buFont typeface="Wingdings" panose="05000000000000000000" pitchFamily="2" charset="2"/>
              <a:buNone/>
              <a:tabLst/>
              <a:defRPr/>
            </a:pP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3. Lead paragraph: </a:t>
            </a:r>
            <a:r>
              <a:rPr kumimoji="0" lang="en-GB" sz="1500" b="0" i="0" u="none" strike="noStrike" kern="1200" cap="none" spc="0" normalizeH="0" baseline="0" noProof="0" dirty="0">
                <a:ln>
                  <a:noFill/>
                </a:ln>
                <a:solidFill>
                  <a:prstClr val="black"/>
                </a:solidFill>
                <a:effectLst/>
                <a:uLnTx/>
                <a:uFillTx/>
                <a:latin typeface="Rockwell" panose="02060603020205020403"/>
                <a:ea typeface="+mn-ea"/>
                <a:cs typeface="+mn-cs"/>
              </a:rPr>
              <a:t>This has ALL of the who, what, when, where, why and how in it. A writer must find the answers to these questions and write them into the opening sentence(s) of the article.</a:t>
            </a:r>
          </a:p>
          <a:p>
            <a:pPr marL="0" marR="0" lvl="0" indent="0" algn="l" defTabSz="914400" rtl="0" eaLnBrk="1" fontAlgn="auto" latinLnBrk="0" hangingPunct="1">
              <a:lnSpc>
                <a:spcPct val="120000"/>
              </a:lnSpc>
              <a:spcBef>
                <a:spcPts val="0"/>
              </a:spcBef>
              <a:spcAft>
                <a:spcPts val="0"/>
              </a:spcAft>
              <a:buClr>
                <a:srgbClr val="3494BA"/>
              </a:buClr>
              <a:buSzPct val="110000"/>
              <a:buFont typeface="Wingdings" panose="05000000000000000000" pitchFamily="2" charset="2"/>
              <a:buNone/>
              <a:tabLst/>
              <a:defRPr/>
            </a:pP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4. Explanation: </a:t>
            </a:r>
            <a:r>
              <a:rPr kumimoji="0" lang="en-GB" sz="1500" b="0" i="0" u="none" strike="noStrike" kern="1200" cap="none" spc="0" normalizeH="0" baseline="0" noProof="0" dirty="0">
                <a:ln>
                  <a:noFill/>
                </a:ln>
                <a:solidFill>
                  <a:prstClr val="black"/>
                </a:solidFill>
                <a:effectLst/>
                <a:uLnTx/>
                <a:uFillTx/>
                <a:latin typeface="Rockwell" panose="02060603020205020403"/>
                <a:ea typeface="+mn-ea"/>
                <a:cs typeface="+mn-cs"/>
              </a:rPr>
              <a:t>After the lead paragraph has been written, the writer must decide what other facts or details the reader might want to know. The writer must make sure that he/she has enough information to answer any important questions a reader might have after reading the headline and the lead paragraph. This section can also include direct quotes from witnesses or bystanders. </a:t>
            </a:r>
          </a:p>
          <a:p>
            <a:pPr marL="0" marR="0" lvl="0" indent="0" algn="l" defTabSz="914400" rtl="0" eaLnBrk="1" fontAlgn="auto" latinLnBrk="0" hangingPunct="1">
              <a:lnSpc>
                <a:spcPct val="120000"/>
              </a:lnSpc>
              <a:spcBef>
                <a:spcPts val="0"/>
              </a:spcBef>
              <a:spcAft>
                <a:spcPts val="0"/>
              </a:spcAft>
              <a:buClr>
                <a:srgbClr val="3494BA"/>
              </a:buClr>
              <a:buSzPct val="110000"/>
              <a:buFont typeface="Wingdings" panose="05000000000000000000" pitchFamily="2" charset="2"/>
              <a:buNone/>
              <a:tabLst/>
              <a:defRPr/>
            </a:pPr>
            <a:r>
              <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rPr>
              <a:t>5. Additional Information: </a:t>
            </a:r>
            <a:r>
              <a:rPr kumimoji="0" lang="en-GB" sz="1500" b="0" i="0" u="none" strike="noStrike" kern="1200" cap="none" spc="0" normalizeH="0" baseline="0" noProof="0" dirty="0">
                <a:ln>
                  <a:noFill/>
                </a:ln>
                <a:solidFill>
                  <a:prstClr val="black"/>
                </a:solidFill>
                <a:effectLst/>
                <a:uLnTx/>
                <a:uFillTx/>
                <a:latin typeface="Rockwell" panose="02060603020205020403"/>
                <a:ea typeface="+mn-ea"/>
                <a:cs typeface="+mn-cs"/>
              </a:rPr>
              <a:t>This information is the least important. Thus, if the news article is too long for the space it needs to fill, it can be shortened without rewriting any other part. This part can include information about a similar event. </a:t>
            </a:r>
            <a:endParaRPr kumimoji="0" lang="en-GB" sz="1500" b="1" i="0" u="none" strike="noStrike" kern="1200" cap="none" spc="0" normalizeH="0" baseline="0" noProof="0" dirty="0">
              <a:ln>
                <a:noFill/>
              </a:ln>
              <a:solidFill>
                <a:srgbClr val="3494BA"/>
              </a:solidFill>
              <a:effectLst/>
              <a:uLnTx/>
              <a:uFillTx/>
              <a:latin typeface="Rockwell" panose="02060603020205020403"/>
              <a:ea typeface="+mn-ea"/>
              <a:cs typeface="+mn-cs"/>
            </a:endParaRPr>
          </a:p>
        </p:txBody>
      </p:sp>
      <p:pic>
        <p:nvPicPr>
          <p:cNvPr id="2056" name="Picture 8" descr="Example of format to write an article – Attractive Learning">
            <a:extLst>
              <a:ext uri="{FF2B5EF4-FFF2-40B4-BE49-F238E27FC236}">
                <a16:creationId xmlns:a16="http://schemas.microsoft.com/office/drawing/2014/main" id="{48880835-C527-40C7-8E01-6763A303F52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04178" y="3671888"/>
            <a:ext cx="6558844" cy="3047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6282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B67387-7A1C-4257-BFAE-A69E33C64FB6}"/>
              </a:ext>
            </a:extLst>
          </p:cNvPr>
          <p:cNvSpPr>
            <a:spLocks noGrp="1"/>
          </p:cNvSpPr>
          <p:nvPr>
            <p:ph type="title"/>
          </p:nvPr>
        </p:nvSpPr>
        <p:spPr/>
        <p:txBody>
          <a:bodyPr/>
          <a:lstStyle/>
          <a:p>
            <a:r>
              <a:rPr lang="es-ES" b="1" dirty="0"/>
              <a:t>GENERAL</a:t>
            </a:r>
            <a:br>
              <a:rPr lang="es-ES" b="1" dirty="0"/>
            </a:br>
            <a:r>
              <a:rPr lang="es-ES" b="1" dirty="0"/>
              <a:t>TIPS</a:t>
            </a:r>
            <a:endParaRPr lang="en-GB" b="1" dirty="0"/>
          </a:p>
        </p:txBody>
      </p:sp>
      <p:sp>
        <p:nvSpPr>
          <p:cNvPr id="3" name="Marcador de contenido 2">
            <a:extLst>
              <a:ext uri="{FF2B5EF4-FFF2-40B4-BE49-F238E27FC236}">
                <a16:creationId xmlns:a16="http://schemas.microsoft.com/office/drawing/2014/main" id="{624C0C0E-9A3F-425E-9DC4-549DDC37A611}"/>
              </a:ext>
            </a:extLst>
          </p:cNvPr>
          <p:cNvSpPr>
            <a:spLocks noGrp="1"/>
          </p:cNvSpPr>
          <p:nvPr>
            <p:ph idx="1"/>
          </p:nvPr>
        </p:nvSpPr>
        <p:spPr>
          <a:xfrm>
            <a:off x="4739951" y="803186"/>
            <a:ext cx="6997959" cy="5248622"/>
          </a:xfrm>
        </p:spPr>
        <p:txBody>
          <a:bodyPr>
            <a:normAutofit fontScale="92500"/>
          </a:bodyPr>
          <a:lstStyle/>
          <a:p>
            <a:r>
              <a:rPr lang="en-US" dirty="0"/>
              <a:t>Minimum length is 150 words. No </a:t>
            </a:r>
            <a:r>
              <a:rPr lang="en-US" dirty="0" err="1"/>
              <a:t>penalisation</a:t>
            </a:r>
            <a:r>
              <a:rPr lang="en-US" dirty="0"/>
              <a:t> for writing more. A good writing must contain 200-250 words.</a:t>
            </a:r>
          </a:p>
          <a:p>
            <a:r>
              <a:rPr lang="en-US" dirty="0"/>
              <a:t>Write a draft and then write it again. When you have finished your draft, you should check content: </a:t>
            </a:r>
          </a:p>
          <a:p>
            <a:pPr marL="360000" indent="0">
              <a:spcBef>
                <a:spcPts val="600"/>
              </a:spcBef>
              <a:buNone/>
            </a:pPr>
            <a:r>
              <a:rPr lang="en-US" b="1" dirty="0">
                <a:solidFill>
                  <a:schemeClr val="accent1"/>
                </a:solidFill>
              </a:rPr>
              <a:t>1. GRAMMAR: </a:t>
            </a:r>
            <a:r>
              <a:rPr lang="en-US" dirty="0"/>
              <a:t>Connectors (6 and up), passive voice (1), modal verbs (3 or 4), conditional sentences and/or wish clauses (1), relative pronouns (2) and if you can a reporting verb  like admit + </a:t>
            </a:r>
            <a:r>
              <a:rPr lang="en-US" dirty="0" err="1"/>
              <a:t>verb+ing</a:t>
            </a:r>
            <a:r>
              <a:rPr lang="en-US" dirty="0"/>
              <a:t>, suggest + </a:t>
            </a:r>
            <a:r>
              <a:rPr lang="en-US" dirty="0" err="1"/>
              <a:t>verb+ing</a:t>
            </a:r>
            <a:r>
              <a:rPr lang="en-US" dirty="0"/>
              <a:t> or refuse to….</a:t>
            </a:r>
          </a:p>
          <a:p>
            <a:pPr marL="360000" indent="0">
              <a:spcBef>
                <a:spcPts val="600"/>
              </a:spcBef>
              <a:buNone/>
            </a:pPr>
            <a:r>
              <a:rPr lang="en-US" b="1" dirty="0">
                <a:solidFill>
                  <a:schemeClr val="accent1"/>
                </a:solidFill>
              </a:rPr>
              <a:t>2. VOCABULARY: </a:t>
            </a:r>
            <a:r>
              <a:rPr lang="en-US" dirty="0"/>
              <a:t>Avoid repetition, use synonyms and paraphrasing if necessary. Increase your marks by using connectors. Be careful with spelling.</a:t>
            </a:r>
          </a:p>
          <a:p>
            <a:pPr marL="360000" indent="0">
              <a:spcBef>
                <a:spcPts val="600"/>
              </a:spcBef>
              <a:buNone/>
            </a:pPr>
            <a:r>
              <a:rPr lang="en-US" b="1" dirty="0">
                <a:solidFill>
                  <a:schemeClr val="accent1"/>
                </a:solidFill>
              </a:rPr>
              <a:t>3. PARAGRAPHING: </a:t>
            </a:r>
            <a:r>
              <a:rPr lang="en-US" dirty="0"/>
              <a:t>Use the correct format, identify clearly different paragraphs. Use punctuation marks (full stop, commas, semi colons, exclamation and question marks, dashes in dialogues, etc.)</a:t>
            </a:r>
          </a:p>
        </p:txBody>
      </p:sp>
    </p:spTree>
    <p:extLst>
      <p:ext uri="{BB962C8B-B14F-4D97-AF65-F5344CB8AC3E}">
        <p14:creationId xmlns:p14="http://schemas.microsoft.com/office/powerpoint/2010/main" val="93883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481F2-719C-4F2C-9DC7-CB0D9C52C05C}"/>
              </a:ext>
            </a:extLst>
          </p:cNvPr>
          <p:cNvSpPr>
            <a:spLocks noGrp="1"/>
          </p:cNvSpPr>
          <p:nvPr>
            <p:ph type="title"/>
          </p:nvPr>
        </p:nvSpPr>
        <p:spPr>
          <a:xfrm>
            <a:off x="888631" y="886409"/>
            <a:ext cx="3011565" cy="5038530"/>
          </a:xfrm>
          <a:solidFill>
            <a:schemeClr val="accent1"/>
          </a:solidFill>
        </p:spPr>
        <p:txBody>
          <a:bodyPr>
            <a:normAutofit/>
          </a:bodyPr>
          <a:lstStyle/>
          <a:p>
            <a:r>
              <a:rPr lang="en-GB" sz="2200" b="1" dirty="0"/>
              <a:t>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a:t>
            </a:r>
          </a:p>
        </p:txBody>
      </p:sp>
      <p:sp>
        <p:nvSpPr>
          <p:cNvPr id="3" name="Marcador de contenido 2">
            <a:extLst>
              <a:ext uri="{FF2B5EF4-FFF2-40B4-BE49-F238E27FC236}">
                <a16:creationId xmlns:a16="http://schemas.microsoft.com/office/drawing/2014/main" id="{74664883-6FB3-428E-B2F0-DA65C1E09799}"/>
              </a:ext>
            </a:extLst>
          </p:cNvPr>
          <p:cNvSpPr>
            <a:spLocks noGrp="1"/>
          </p:cNvSpPr>
          <p:nvPr>
            <p:ph idx="1"/>
          </p:nvPr>
        </p:nvSpPr>
        <p:spPr>
          <a:xfrm>
            <a:off x="4133461" y="466531"/>
            <a:ext cx="7641772" cy="6018245"/>
          </a:xfrm>
        </p:spPr>
        <p:txBody>
          <a:bodyPr>
            <a:normAutofit fontScale="85000" lnSpcReduction="10000"/>
          </a:bodyPr>
          <a:lstStyle/>
          <a:p>
            <a:r>
              <a:rPr lang="en-US" dirty="0"/>
              <a:t>Black Friday has nearly become a tradition in many Western countries, that’s a fact. In this day, large discounts are offered by most shops and even though, some people may think is completely unnecessary and fosters consumerism among the population; in my view, both, consumers and shop’ owners could take advantage of it.</a:t>
            </a:r>
          </a:p>
          <a:p>
            <a:r>
              <a:rPr lang="en-US" dirty="0"/>
              <a:t>On one hand, retailers can offer stocked products at a lower price, since they really need to make more room for the new items. Thus, more people visit the shop in order to find a bargain to buy. More visitors often mean more sales which increases businesses’ owners’ income, despite they obtain less earnings with a single sale.  If they sell a larger amount of products, they will balance the discount offered and even improve their profits.</a:t>
            </a:r>
          </a:p>
          <a:p>
            <a:r>
              <a:rPr lang="en-US" dirty="0"/>
              <a:t>On the other hand, shoppers might be lucky and find that item they already wanted to buy at a lower price or even, coming across the perfect gift with a reduced price by chance. Christmas time is close, and most people buys presents for those who they care. Purchasing an item, that you have already planned buying,  paying less money is all an advantage.</a:t>
            </a:r>
          </a:p>
          <a:p>
            <a:r>
              <a:rPr lang="en-US" dirty="0"/>
              <a:t>Taking everything into consideration, it may be concluded that Black Friday has a positive effect on many people. Not only does the retailers’ revenue grows, but also consumers take advantage of shopping discounted products. As far as I’m concerned, the appearance of this day in the calendar was a great idea and will probably remain with us for years to come.  </a:t>
            </a:r>
          </a:p>
          <a:p>
            <a:endParaRPr lang="en-US" dirty="0"/>
          </a:p>
        </p:txBody>
      </p:sp>
    </p:spTree>
    <p:extLst>
      <p:ext uri="{BB962C8B-B14F-4D97-AF65-F5344CB8AC3E}">
        <p14:creationId xmlns:p14="http://schemas.microsoft.com/office/powerpoint/2010/main" val="422717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481F2-719C-4F2C-9DC7-CB0D9C52C05C}"/>
              </a:ext>
            </a:extLst>
          </p:cNvPr>
          <p:cNvSpPr>
            <a:spLocks noGrp="1"/>
          </p:cNvSpPr>
          <p:nvPr>
            <p:ph type="title"/>
          </p:nvPr>
        </p:nvSpPr>
        <p:spPr>
          <a:xfrm>
            <a:off x="888631" y="877078"/>
            <a:ext cx="2824953" cy="5038530"/>
          </a:xfrm>
          <a:solidFill>
            <a:schemeClr val="accent1"/>
          </a:solidFill>
        </p:spPr>
        <p:txBody>
          <a:bodyPr>
            <a:normAutofit/>
          </a:bodyPr>
          <a:lstStyle/>
          <a:p>
            <a:r>
              <a:rPr lang="en-GB" sz="2200" b="1" dirty="0"/>
              <a:t>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a:t>
            </a:r>
          </a:p>
        </p:txBody>
      </p:sp>
      <p:sp>
        <p:nvSpPr>
          <p:cNvPr id="3" name="Marcador de contenido 2">
            <a:extLst>
              <a:ext uri="{FF2B5EF4-FFF2-40B4-BE49-F238E27FC236}">
                <a16:creationId xmlns:a16="http://schemas.microsoft.com/office/drawing/2014/main" id="{74664883-6FB3-428E-B2F0-DA65C1E09799}"/>
              </a:ext>
            </a:extLst>
          </p:cNvPr>
          <p:cNvSpPr>
            <a:spLocks noGrp="1"/>
          </p:cNvSpPr>
          <p:nvPr>
            <p:ph idx="1"/>
          </p:nvPr>
        </p:nvSpPr>
        <p:spPr>
          <a:xfrm>
            <a:off x="3872204" y="410547"/>
            <a:ext cx="7781731" cy="5924939"/>
          </a:xfrm>
        </p:spPr>
        <p:txBody>
          <a:bodyPr>
            <a:normAutofit fontScale="85000" lnSpcReduction="10000"/>
          </a:bodyPr>
          <a:lstStyle/>
          <a:p>
            <a:r>
              <a:rPr lang="en-US" dirty="0"/>
              <a:t>Black Friday has nearly become a tradition in many Western countries, that’s a fact. </a:t>
            </a:r>
            <a:r>
              <a:rPr lang="en-US" dirty="0">
                <a:highlight>
                  <a:srgbClr val="FFFF00"/>
                </a:highlight>
              </a:rPr>
              <a:t>In</a:t>
            </a:r>
            <a:r>
              <a:rPr lang="en-US" dirty="0"/>
              <a:t> this day, large discounts are offered by most shops and even though, some people may think </a:t>
            </a:r>
            <a:r>
              <a:rPr lang="en-US" dirty="0">
                <a:highlight>
                  <a:srgbClr val="FFFF00"/>
                </a:highlight>
              </a:rPr>
              <a:t>is </a:t>
            </a:r>
            <a:r>
              <a:rPr lang="en-US" dirty="0"/>
              <a:t>completely unnecessary and fosters consumerism among the population; in my view, both, consumers and shop’ owners could take advantage of it.</a:t>
            </a:r>
          </a:p>
          <a:p>
            <a:r>
              <a:rPr lang="en-US" dirty="0">
                <a:highlight>
                  <a:srgbClr val="FFFF00"/>
                </a:highlight>
              </a:rPr>
              <a:t>On one hand, </a:t>
            </a:r>
            <a:r>
              <a:rPr lang="en-US" dirty="0"/>
              <a:t>retailers can offer stocked products at a lower price, since they really need to make more room for </a:t>
            </a:r>
            <a:r>
              <a:rPr lang="en-US" dirty="0">
                <a:highlight>
                  <a:srgbClr val="FFFF00"/>
                </a:highlight>
              </a:rPr>
              <a:t>the new items</a:t>
            </a:r>
            <a:r>
              <a:rPr lang="en-US" dirty="0"/>
              <a:t>. Thus, more people visit the shop in order to find a bargain to buy. More visitors often </a:t>
            </a:r>
            <a:r>
              <a:rPr lang="en-US" dirty="0">
                <a:highlight>
                  <a:srgbClr val="FFFF00"/>
                </a:highlight>
              </a:rPr>
              <a:t>mean</a:t>
            </a:r>
            <a:r>
              <a:rPr lang="en-US" dirty="0"/>
              <a:t> more sales which increases businesses’ owners’ income, despite </a:t>
            </a:r>
            <a:r>
              <a:rPr lang="en-US" dirty="0">
                <a:highlight>
                  <a:srgbClr val="FFFF00"/>
                </a:highlight>
              </a:rPr>
              <a:t>they obtain</a:t>
            </a:r>
            <a:r>
              <a:rPr lang="en-US" dirty="0"/>
              <a:t> less earnings with a single sale.  If they sell a larger amount of products, they will balance the discount offered and even improve their profits.</a:t>
            </a:r>
          </a:p>
          <a:p>
            <a:r>
              <a:rPr lang="en-US" dirty="0"/>
              <a:t>On the other hand, shoppers might be lucky and find that item they already wanted to buy at a lower price or even, </a:t>
            </a:r>
            <a:r>
              <a:rPr lang="en-US" dirty="0">
                <a:highlight>
                  <a:srgbClr val="FFFF00"/>
                </a:highlight>
              </a:rPr>
              <a:t>coming </a:t>
            </a:r>
            <a:r>
              <a:rPr lang="en-US" dirty="0"/>
              <a:t>across the perfect gift with a reduced price by chance. Christmas time is close, and most people </a:t>
            </a:r>
            <a:r>
              <a:rPr lang="en-US" dirty="0">
                <a:highlight>
                  <a:srgbClr val="FFFF00"/>
                </a:highlight>
              </a:rPr>
              <a:t>buys presents </a:t>
            </a:r>
            <a:r>
              <a:rPr lang="en-US" dirty="0"/>
              <a:t>for those who they care. Purchasing an item, that you </a:t>
            </a:r>
            <a:r>
              <a:rPr lang="en-US" dirty="0">
                <a:highlight>
                  <a:srgbClr val="FFFF00"/>
                </a:highlight>
              </a:rPr>
              <a:t>have</a:t>
            </a:r>
            <a:r>
              <a:rPr lang="en-US" dirty="0"/>
              <a:t> already planned buying,  paying less money is all an advantage.</a:t>
            </a:r>
          </a:p>
          <a:p>
            <a:r>
              <a:rPr lang="en-US" dirty="0"/>
              <a:t>Taking everything into consideration, it may be concluded that Black Friday has a positive effect on many people. Not only does the retailers’ revenue </a:t>
            </a:r>
            <a:r>
              <a:rPr lang="en-US" dirty="0">
                <a:highlight>
                  <a:srgbClr val="FFFF00"/>
                </a:highlight>
              </a:rPr>
              <a:t>grows, </a:t>
            </a:r>
            <a:r>
              <a:rPr lang="en-US" dirty="0"/>
              <a:t>but also consumers take advantage of shopping discounted products. As far as I’m concerned, the appearance of this day in the calendar was a great idea and will probably remain with us for years to come.  </a:t>
            </a:r>
          </a:p>
          <a:p>
            <a:endParaRPr lang="en-US" dirty="0"/>
          </a:p>
        </p:txBody>
      </p:sp>
    </p:spTree>
    <p:extLst>
      <p:ext uri="{BB962C8B-B14F-4D97-AF65-F5344CB8AC3E}">
        <p14:creationId xmlns:p14="http://schemas.microsoft.com/office/powerpoint/2010/main" val="3592426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481F2-719C-4F2C-9DC7-CB0D9C52C05C}"/>
              </a:ext>
            </a:extLst>
          </p:cNvPr>
          <p:cNvSpPr>
            <a:spLocks noGrp="1"/>
          </p:cNvSpPr>
          <p:nvPr>
            <p:ph type="title"/>
          </p:nvPr>
        </p:nvSpPr>
        <p:spPr>
          <a:xfrm>
            <a:off x="888631" y="877078"/>
            <a:ext cx="2712985" cy="5038530"/>
          </a:xfrm>
          <a:solidFill>
            <a:schemeClr val="accent1"/>
          </a:solidFill>
        </p:spPr>
        <p:txBody>
          <a:bodyPr>
            <a:normAutofit/>
          </a:bodyPr>
          <a:lstStyle/>
          <a:p>
            <a:r>
              <a:rPr lang="en-GB" sz="2200" b="1" dirty="0"/>
              <a:t>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a:t>
            </a:r>
          </a:p>
        </p:txBody>
      </p:sp>
      <p:sp>
        <p:nvSpPr>
          <p:cNvPr id="3" name="Marcador de contenido 2">
            <a:extLst>
              <a:ext uri="{FF2B5EF4-FFF2-40B4-BE49-F238E27FC236}">
                <a16:creationId xmlns:a16="http://schemas.microsoft.com/office/drawing/2014/main" id="{74664883-6FB3-428E-B2F0-DA65C1E09799}"/>
              </a:ext>
            </a:extLst>
          </p:cNvPr>
          <p:cNvSpPr>
            <a:spLocks noGrp="1"/>
          </p:cNvSpPr>
          <p:nvPr>
            <p:ph idx="1"/>
          </p:nvPr>
        </p:nvSpPr>
        <p:spPr>
          <a:xfrm>
            <a:off x="3853542" y="569167"/>
            <a:ext cx="8033657" cy="5812971"/>
          </a:xfrm>
        </p:spPr>
        <p:txBody>
          <a:bodyPr>
            <a:normAutofit fontScale="85000" lnSpcReduction="10000"/>
          </a:bodyPr>
          <a:lstStyle/>
          <a:p>
            <a:r>
              <a:rPr lang="en-US" dirty="0"/>
              <a:t>Black Friday has nearly become a tradition in many Western countries, that’s a fact. </a:t>
            </a:r>
            <a:r>
              <a:rPr lang="en-US" dirty="0">
                <a:solidFill>
                  <a:srgbClr val="FF0000"/>
                </a:solidFill>
              </a:rPr>
              <a:t>On this day, </a:t>
            </a:r>
            <a:r>
              <a:rPr lang="en-US" dirty="0"/>
              <a:t>large discounts are offered by most shops and even though, some people may think </a:t>
            </a:r>
            <a:r>
              <a:rPr lang="en-US" dirty="0">
                <a:solidFill>
                  <a:srgbClr val="FF0000"/>
                </a:solidFill>
              </a:rPr>
              <a:t>it’s</a:t>
            </a:r>
            <a:r>
              <a:rPr lang="en-US" dirty="0"/>
              <a:t> completely unnecessary and fosters consumerism among the population; in my view, both, consumers and shop’ owners could take advantage of it.</a:t>
            </a:r>
          </a:p>
          <a:p>
            <a:r>
              <a:rPr lang="en-US" dirty="0">
                <a:solidFill>
                  <a:srgbClr val="FF0000"/>
                </a:solidFill>
              </a:rPr>
              <a:t> On the one hand</a:t>
            </a:r>
            <a:r>
              <a:rPr lang="en-US" dirty="0"/>
              <a:t>, retailers can offer stocked products at a lower price, since they really need to make more room for </a:t>
            </a:r>
            <a:r>
              <a:rPr lang="en-US" dirty="0">
                <a:solidFill>
                  <a:srgbClr val="FF0000"/>
                </a:solidFill>
              </a:rPr>
              <a:t>the newest items</a:t>
            </a:r>
            <a:r>
              <a:rPr lang="en-US" dirty="0"/>
              <a:t>. Thus, more people visit the shop in order to find a bargain to buy. More visitors often </a:t>
            </a:r>
            <a:r>
              <a:rPr lang="en-US" dirty="0">
                <a:solidFill>
                  <a:srgbClr val="FF0000"/>
                </a:solidFill>
              </a:rPr>
              <a:t>means</a:t>
            </a:r>
            <a:r>
              <a:rPr lang="en-US" dirty="0"/>
              <a:t> more sales which increases businesses’ owners’ income, despite </a:t>
            </a:r>
            <a:r>
              <a:rPr lang="en-US" dirty="0">
                <a:solidFill>
                  <a:srgbClr val="FF0000"/>
                </a:solidFill>
              </a:rPr>
              <a:t>obtaining</a:t>
            </a:r>
            <a:r>
              <a:rPr lang="en-US" dirty="0"/>
              <a:t> less earnings with a single sale.  If they sell a larger amount of products, they will balance the discount offered and even improve their profits.</a:t>
            </a:r>
          </a:p>
          <a:p>
            <a:r>
              <a:rPr lang="en-US" dirty="0"/>
              <a:t>On the other hand, shoppers might be lucky and find that item they already wanted to buy at a lower price or even, </a:t>
            </a:r>
            <a:r>
              <a:rPr lang="en-US" dirty="0">
                <a:solidFill>
                  <a:srgbClr val="FF0000"/>
                </a:solidFill>
              </a:rPr>
              <a:t>come</a:t>
            </a:r>
            <a:r>
              <a:rPr lang="en-US" dirty="0"/>
              <a:t> across the perfect gift with a reduced price by chance. Christmas time is close, and </a:t>
            </a:r>
            <a:r>
              <a:rPr lang="en-US" dirty="0">
                <a:solidFill>
                  <a:srgbClr val="FF0000"/>
                </a:solidFill>
              </a:rPr>
              <a:t>most people buy presents </a:t>
            </a:r>
            <a:r>
              <a:rPr lang="en-US" dirty="0"/>
              <a:t>for those who they care. Purchasing an item, that you </a:t>
            </a:r>
            <a:r>
              <a:rPr lang="en-US" dirty="0">
                <a:solidFill>
                  <a:srgbClr val="FF0000"/>
                </a:solidFill>
              </a:rPr>
              <a:t>had already planned </a:t>
            </a:r>
            <a:r>
              <a:rPr lang="en-US" dirty="0"/>
              <a:t>buying,  paying less money is all an advantage.</a:t>
            </a:r>
          </a:p>
          <a:p>
            <a:r>
              <a:rPr lang="en-US" dirty="0"/>
              <a:t>Taking everything into con</a:t>
            </a:r>
          </a:p>
          <a:p>
            <a:r>
              <a:rPr lang="en-US" dirty="0"/>
              <a:t>sideration, it may be concluded that Black Friday has a positive effect on many people. Not only </a:t>
            </a:r>
            <a:r>
              <a:rPr lang="en-US" dirty="0">
                <a:solidFill>
                  <a:srgbClr val="FF0000"/>
                </a:solidFill>
              </a:rPr>
              <a:t>does </a:t>
            </a:r>
            <a:r>
              <a:rPr lang="en-US" dirty="0"/>
              <a:t>the retailers’ revenue </a:t>
            </a:r>
            <a:r>
              <a:rPr lang="en-US" dirty="0">
                <a:solidFill>
                  <a:srgbClr val="FF0000"/>
                </a:solidFill>
              </a:rPr>
              <a:t>grow, </a:t>
            </a:r>
            <a:r>
              <a:rPr lang="en-US" dirty="0"/>
              <a:t>but also consumers take advantage of shopping discounted products. As far as I’m concerned, the appearance of this day in the calendar was a great idea and will probably remain with us for years to come.  </a:t>
            </a:r>
          </a:p>
          <a:p>
            <a:endParaRPr lang="en-US" dirty="0"/>
          </a:p>
        </p:txBody>
      </p:sp>
    </p:spTree>
    <p:extLst>
      <p:ext uri="{BB962C8B-B14F-4D97-AF65-F5344CB8AC3E}">
        <p14:creationId xmlns:p14="http://schemas.microsoft.com/office/powerpoint/2010/main" val="2599039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5481F2-719C-4F2C-9DC7-CB0D9C52C05C}"/>
              </a:ext>
            </a:extLst>
          </p:cNvPr>
          <p:cNvSpPr>
            <a:spLocks noGrp="1"/>
          </p:cNvSpPr>
          <p:nvPr>
            <p:ph type="title"/>
          </p:nvPr>
        </p:nvSpPr>
        <p:spPr>
          <a:xfrm>
            <a:off x="888632" y="877078"/>
            <a:ext cx="2638340" cy="5038530"/>
          </a:xfrm>
          <a:solidFill>
            <a:schemeClr val="accent1"/>
          </a:solidFill>
        </p:spPr>
        <p:txBody>
          <a:bodyPr>
            <a:normAutofit/>
          </a:bodyPr>
          <a:lstStyle/>
          <a:p>
            <a:r>
              <a:rPr lang="en-GB" sz="2200" b="1" dirty="0"/>
              <a:t>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a:t>
            </a:r>
          </a:p>
        </p:txBody>
      </p:sp>
      <p:sp>
        <p:nvSpPr>
          <p:cNvPr id="3" name="Marcador de contenido 2">
            <a:extLst>
              <a:ext uri="{FF2B5EF4-FFF2-40B4-BE49-F238E27FC236}">
                <a16:creationId xmlns:a16="http://schemas.microsoft.com/office/drawing/2014/main" id="{74664883-6FB3-428E-B2F0-DA65C1E09799}"/>
              </a:ext>
            </a:extLst>
          </p:cNvPr>
          <p:cNvSpPr>
            <a:spLocks noGrp="1"/>
          </p:cNvSpPr>
          <p:nvPr>
            <p:ph idx="1"/>
          </p:nvPr>
        </p:nvSpPr>
        <p:spPr>
          <a:xfrm>
            <a:off x="3788229" y="531845"/>
            <a:ext cx="7959012" cy="5990253"/>
          </a:xfrm>
        </p:spPr>
        <p:txBody>
          <a:bodyPr>
            <a:normAutofit fontScale="85000" lnSpcReduction="10000"/>
          </a:bodyPr>
          <a:lstStyle/>
          <a:p>
            <a:r>
              <a:rPr lang="en-US" dirty="0"/>
              <a:t>Black Friday </a:t>
            </a:r>
            <a:r>
              <a:rPr lang="en-US" dirty="0">
                <a:highlight>
                  <a:srgbClr val="00FFFF"/>
                </a:highlight>
              </a:rPr>
              <a:t>has nearly become </a:t>
            </a:r>
            <a:r>
              <a:rPr lang="en-US" dirty="0"/>
              <a:t>a tradition in many Western countries, </a:t>
            </a:r>
            <a:r>
              <a:rPr lang="en-US" dirty="0">
                <a:highlight>
                  <a:srgbClr val="00FF00"/>
                </a:highlight>
              </a:rPr>
              <a:t>that’s a fact</a:t>
            </a:r>
            <a:r>
              <a:rPr lang="en-US" dirty="0"/>
              <a:t>. On this day, </a:t>
            </a:r>
            <a:r>
              <a:rPr lang="en-US" dirty="0">
                <a:solidFill>
                  <a:srgbClr val="FF0000"/>
                </a:solidFill>
              </a:rPr>
              <a:t>large discounts </a:t>
            </a:r>
            <a:r>
              <a:rPr lang="en-US" dirty="0">
                <a:solidFill>
                  <a:srgbClr val="FF0000"/>
                </a:solidFill>
                <a:highlight>
                  <a:srgbClr val="00FFFF"/>
                </a:highlight>
              </a:rPr>
              <a:t>are offered </a:t>
            </a:r>
            <a:r>
              <a:rPr lang="en-US" dirty="0">
                <a:solidFill>
                  <a:srgbClr val="FF0000"/>
                </a:solidFill>
              </a:rPr>
              <a:t>by most shops </a:t>
            </a:r>
            <a:r>
              <a:rPr lang="en-US" dirty="0"/>
              <a:t>and </a:t>
            </a:r>
            <a:r>
              <a:rPr lang="en-US" dirty="0">
                <a:highlight>
                  <a:srgbClr val="00FF00"/>
                </a:highlight>
              </a:rPr>
              <a:t>even though</a:t>
            </a:r>
            <a:r>
              <a:rPr lang="en-US" dirty="0"/>
              <a:t>, some people </a:t>
            </a:r>
            <a:r>
              <a:rPr lang="en-US" dirty="0">
                <a:solidFill>
                  <a:srgbClr val="0070C0"/>
                </a:solidFill>
              </a:rPr>
              <a:t>may</a:t>
            </a:r>
            <a:r>
              <a:rPr lang="en-US" dirty="0"/>
              <a:t> think it’s completely unnecessary and f</a:t>
            </a:r>
            <a:r>
              <a:rPr lang="en-US" dirty="0">
                <a:highlight>
                  <a:srgbClr val="00FFFF"/>
                </a:highlight>
              </a:rPr>
              <a:t>osters</a:t>
            </a:r>
            <a:r>
              <a:rPr lang="en-US" dirty="0"/>
              <a:t> consumerism among the population; </a:t>
            </a:r>
            <a:r>
              <a:rPr lang="en-US" dirty="0">
                <a:highlight>
                  <a:srgbClr val="00FF00"/>
                </a:highlight>
              </a:rPr>
              <a:t>in my view, both,</a:t>
            </a:r>
            <a:r>
              <a:rPr lang="en-US" dirty="0"/>
              <a:t> consumers and shop’ owners </a:t>
            </a:r>
            <a:r>
              <a:rPr lang="en-US" dirty="0">
                <a:solidFill>
                  <a:srgbClr val="0070C0"/>
                </a:solidFill>
              </a:rPr>
              <a:t>could</a:t>
            </a:r>
            <a:r>
              <a:rPr lang="en-US" dirty="0"/>
              <a:t> take advantage of it.</a:t>
            </a:r>
          </a:p>
          <a:p>
            <a:r>
              <a:rPr lang="en-US" dirty="0"/>
              <a:t> </a:t>
            </a:r>
            <a:r>
              <a:rPr lang="en-US" dirty="0">
                <a:highlight>
                  <a:srgbClr val="00FF00"/>
                </a:highlight>
              </a:rPr>
              <a:t>On the one hand</a:t>
            </a:r>
            <a:r>
              <a:rPr lang="en-US" dirty="0"/>
              <a:t>, retailers </a:t>
            </a:r>
            <a:r>
              <a:rPr lang="en-US" dirty="0">
                <a:solidFill>
                  <a:srgbClr val="0070C0"/>
                </a:solidFill>
              </a:rPr>
              <a:t>can</a:t>
            </a:r>
            <a:r>
              <a:rPr lang="en-US" dirty="0"/>
              <a:t> offer stocked products at a lower price, </a:t>
            </a:r>
            <a:r>
              <a:rPr lang="en-US" dirty="0">
                <a:highlight>
                  <a:srgbClr val="00FF00"/>
                </a:highlight>
              </a:rPr>
              <a:t>since </a:t>
            </a:r>
            <a:r>
              <a:rPr lang="en-US" dirty="0"/>
              <a:t>they really need </a:t>
            </a:r>
            <a:r>
              <a:rPr lang="en-US" dirty="0">
                <a:highlight>
                  <a:srgbClr val="00FFFF"/>
                </a:highlight>
              </a:rPr>
              <a:t>to make </a:t>
            </a:r>
            <a:r>
              <a:rPr lang="en-US" dirty="0"/>
              <a:t>more room for the newest items. </a:t>
            </a:r>
            <a:r>
              <a:rPr lang="en-US" dirty="0">
                <a:highlight>
                  <a:srgbClr val="00FF00"/>
                </a:highlight>
              </a:rPr>
              <a:t>Thus</a:t>
            </a:r>
            <a:r>
              <a:rPr lang="en-US" dirty="0"/>
              <a:t>, more people visit the shop i</a:t>
            </a:r>
            <a:r>
              <a:rPr lang="en-US" dirty="0">
                <a:highlight>
                  <a:srgbClr val="00FF00"/>
                </a:highlight>
              </a:rPr>
              <a:t>n order to</a:t>
            </a:r>
            <a:r>
              <a:rPr lang="en-US" dirty="0"/>
              <a:t> find a bargain to buy. More visitors often means more sales </a:t>
            </a:r>
            <a:r>
              <a:rPr lang="en-US" dirty="0">
                <a:solidFill>
                  <a:srgbClr val="7030A0"/>
                </a:solidFill>
              </a:rPr>
              <a:t>which </a:t>
            </a:r>
            <a:r>
              <a:rPr lang="en-US" dirty="0"/>
              <a:t>increases businesses’ owners’ income, </a:t>
            </a:r>
            <a:r>
              <a:rPr lang="en-US" dirty="0">
                <a:highlight>
                  <a:srgbClr val="00FF00"/>
                </a:highlight>
              </a:rPr>
              <a:t>despite</a:t>
            </a:r>
            <a:r>
              <a:rPr lang="en-US" dirty="0"/>
              <a:t> </a:t>
            </a:r>
            <a:r>
              <a:rPr lang="en-US" dirty="0">
                <a:highlight>
                  <a:srgbClr val="00FFFF"/>
                </a:highlight>
              </a:rPr>
              <a:t>obtaining </a:t>
            </a:r>
            <a:r>
              <a:rPr lang="en-US" dirty="0"/>
              <a:t>less earnings with a single sale</a:t>
            </a:r>
            <a:r>
              <a:rPr lang="en-US" dirty="0">
                <a:solidFill>
                  <a:srgbClr val="FF0000"/>
                </a:solidFill>
              </a:rPr>
              <a:t>.  If they sell a larger amount of products, they will balance </a:t>
            </a:r>
            <a:r>
              <a:rPr lang="en-US" dirty="0"/>
              <a:t>the discount offered and </a:t>
            </a:r>
            <a:r>
              <a:rPr lang="en-US" dirty="0">
                <a:highlight>
                  <a:srgbClr val="00FF00"/>
                </a:highlight>
              </a:rPr>
              <a:t>even</a:t>
            </a:r>
            <a:r>
              <a:rPr lang="en-US" dirty="0"/>
              <a:t> improve their profits.</a:t>
            </a:r>
          </a:p>
          <a:p>
            <a:r>
              <a:rPr lang="en-US" dirty="0">
                <a:highlight>
                  <a:srgbClr val="00FF00"/>
                </a:highlight>
              </a:rPr>
              <a:t>On the other hand</a:t>
            </a:r>
            <a:r>
              <a:rPr lang="en-US" dirty="0"/>
              <a:t>, shoppers </a:t>
            </a:r>
            <a:r>
              <a:rPr lang="en-US" dirty="0">
                <a:solidFill>
                  <a:srgbClr val="0070C0"/>
                </a:solidFill>
              </a:rPr>
              <a:t>might</a:t>
            </a:r>
            <a:r>
              <a:rPr lang="en-US" dirty="0"/>
              <a:t> be lucky and find that item they already </a:t>
            </a:r>
            <a:r>
              <a:rPr lang="en-US" dirty="0">
                <a:highlight>
                  <a:srgbClr val="00FFFF"/>
                </a:highlight>
              </a:rPr>
              <a:t>wanted</a:t>
            </a:r>
            <a:r>
              <a:rPr lang="en-US" dirty="0"/>
              <a:t> to buy at a lower price or even, come across the perfect gift with a reduced price by chance. Christmas time is close, and most people buy presents for those </a:t>
            </a:r>
            <a:r>
              <a:rPr lang="en-US" dirty="0">
                <a:solidFill>
                  <a:srgbClr val="7030A0"/>
                </a:solidFill>
              </a:rPr>
              <a:t>who </a:t>
            </a:r>
            <a:r>
              <a:rPr lang="en-US" dirty="0"/>
              <a:t>they care. Purchasing an item, that you </a:t>
            </a:r>
            <a:r>
              <a:rPr lang="en-US" dirty="0">
                <a:highlight>
                  <a:srgbClr val="00FFFF"/>
                </a:highlight>
              </a:rPr>
              <a:t>had already planned buying</a:t>
            </a:r>
            <a:r>
              <a:rPr lang="en-US" dirty="0"/>
              <a:t>,  paying less money is all an advantage.</a:t>
            </a:r>
          </a:p>
          <a:p>
            <a:r>
              <a:rPr lang="en-US" dirty="0">
                <a:highlight>
                  <a:srgbClr val="00FF00"/>
                </a:highlight>
              </a:rPr>
              <a:t>Taking everything into consideration, it may be concluded that </a:t>
            </a:r>
            <a:r>
              <a:rPr lang="en-US" dirty="0"/>
              <a:t>Black Friday </a:t>
            </a:r>
            <a:r>
              <a:rPr lang="en-US" dirty="0">
                <a:highlight>
                  <a:srgbClr val="00FFFF"/>
                </a:highlight>
              </a:rPr>
              <a:t>has</a:t>
            </a:r>
            <a:r>
              <a:rPr lang="en-US" dirty="0"/>
              <a:t> a positive effect on many people. </a:t>
            </a:r>
            <a:r>
              <a:rPr lang="en-US" dirty="0">
                <a:highlight>
                  <a:srgbClr val="00FF00"/>
                </a:highlight>
              </a:rPr>
              <a:t>Not only </a:t>
            </a:r>
            <a:r>
              <a:rPr lang="en-US" dirty="0">
                <a:highlight>
                  <a:srgbClr val="00FFFF"/>
                </a:highlight>
              </a:rPr>
              <a:t>does the retailers’ revenue grow</a:t>
            </a:r>
            <a:r>
              <a:rPr lang="en-US" dirty="0"/>
              <a:t>, </a:t>
            </a:r>
            <a:r>
              <a:rPr lang="en-US" dirty="0">
                <a:highlight>
                  <a:srgbClr val="00FF00"/>
                </a:highlight>
              </a:rPr>
              <a:t>but also </a:t>
            </a:r>
            <a:r>
              <a:rPr lang="en-US" dirty="0"/>
              <a:t>consumers take advantage of shopping discounted products. </a:t>
            </a:r>
            <a:r>
              <a:rPr lang="en-US" dirty="0">
                <a:highlight>
                  <a:srgbClr val="00FF00"/>
                </a:highlight>
              </a:rPr>
              <a:t>As far as I’m concerned</a:t>
            </a:r>
            <a:r>
              <a:rPr lang="en-US" dirty="0"/>
              <a:t>, the appearance of this day in the calendar was a great idea and </a:t>
            </a:r>
            <a:r>
              <a:rPr lang="en-US" dirty="0">
                <a:highlight>
                  <a:srgbClr val="00FFFF"/>
                </a:highlight>
              </a:rPr>
              <a:t>will probably remain </a:t>
            </a:r>
            <a:r>
              <a:rPr lang="en-US" dirty="0"/>
              <a:t>with us for years to come.  </a:t>
            </a:r>
          </a:p>
          <a:p>
            <a:endParaRPr lang="en-US" dirty="0"/>
          </a:p>
        </p:txBody>
      </p:sp>
    </p:spTree>
    <p:extLst>
      <p:ext uri="{BB962C8B-B14F-4D97-AF65-F5344CB8AC3E}">
        <p14:creationId xmlns:p14="http://schemas.microsoft.com/office/powerpoint/2010/main" val="125584191"/>
      </p:ext>
    </p:extLst>
  </p:cSld>
  <p:clrMapOvr>
    <a:masterClrMapping/>
  </p:clrMapOvr>
</p:sld>
</file>

<file path=ppt/theme/theme1.xml><?xml version="1.0" encoding="utf-8"?>
<a:theme xmlns:a="http://schemas.openxmlformats.org/drawingml/2006/main" name="Atlas">
  <a:themeElements>
    <a:clrScheme name="Verde azulado">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EF0781-FB17-4F1F-B3B1-699933968CEA}"/>
    </a:ext>
  </a:extLst>
</a:theme>
</file>

<file path=docProps/app.xml><?xml version="1.0" encoding="utf-8"?>
<Properties xmlns="http://schemas.openxmlformats.org/officeDocument/2006/extended-properties" xmlns:vt="http://schemas.openxmlformats.org/officeDocument/2006/docPropsVTypes">
  <Template>Wisp</Template>
  <TotalTime>1782</TotalTime>
  <Words>2824</Words>
  <Application>Microsoft Office PowerPoint</Application>
  <PresentationFormat>Panorámica</PresentationFormat>
  <Paragraphs>130</Paragraphs>
  <Slides>14</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14</vt:i4>
      </vt:variant>
    </vt:vector>
  </HeadingPairs>
  <TitlesOfParts>
    <vt:vector size="21" baseType="lpstr">
      <vt:lpstr>Arial</vt:lpstr>
      <vt:lpstr>Arial Black</vt:lpstr>
      <vt:lpstr>Calibri Light</vt:lpstr>
      <vt:lpstr>Gill Sans MT</vt:lpstr>
      <vt:lpstr>Rockwell</vt:lpstr>
      <vt:lpstr>Wingdings</vt:lpstr>
      <vt:lpstr>Atlas</vt:lpstr>
      <vt:lpstr>LAST REVIEW </vt:lpstr>
      <vt:lpstr>INDEX</vt:lpstr>
      <vt:lpstr>ESSAYS: 1. OPINION 2. FOR AND AGAINST </vt:lpstr>
      <vt:lpstr>FORMAL LETTER</vt:lpstr>
      <vt:lpstr>INFORMAL LETTER</vt:lpstr>
      <vt:lpstr>DIALOGUE: </vt:lpstr>
      <vt:lpstr>NARRATIVE </vt:lpstr>
      <vt:lpstr>OTHER FORMATS: BLOG</vt:lpstr>
      <vt:lpstr>OTHER FORMATS: NEWSPAPER ARTICLE</vt:lpstr>
      <vt:lpstr>GENERAL TIPS</vt:lpstr>
      <vt:lpstr>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vt:lpstr>
      <vt:lpstr>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vt:lpstr>
      <vt:lpstr>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vt:lpstr>
      <vt:lpstr>Black Friday in November has quickly become the biggest shopping day in many countries and not just in the United States, where it originated. Is it a good idea for shop owners to offer large discounts before the Christmas holidays? Do you think it is necessary to have such a day, or is it only a new form of consumerism? Write an opinion essay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LAST REVIEW</dc:title>
  <dc:creator>usuari</dc:creator>
  <cp:lastModifiedBy>usuari</cp:lastModifiedBy>
  <cp:revision>42</cp:revision>
  <dcterms:created xsi:type="dcterms:W3CDTF">2020-06-28T14:15:14Z</dcterms:created>
  <dcterms:modified xsi:type="dcterms:W3CDTF">2020-07-01T22:59:03Z</dcterms:modified>
</cp:coreProperties>
</file>