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6" r:id="rId5"/>
    <p:sldId id="261" r:id="rId6"/>
    <p:sldId id="259" r:id="rId7"/>
    <p:sldId id="260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ca-ES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E7DDE4-D170-4FC9-89B3-61416A392F48}" type="datetimeFigureOut">
              <a:rPr lang="ca-ES" smtClean="0"/>
              <a:pPr/>
              <a:t>21/04/2020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ca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E9AF1B0-D6FC-47AB-8561-F5AAB0EF8ED5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Unit 6 </a:t>
            </a:r>
            <a:r>
              <a:rPr lang="ca-ES" dirty="0" err="1" smtClean="0"/>
              <a:t>Grammar</a:t>
            </a:r>
            <a:endParaRPr lang="ca-ES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err="1" smtClean="0"/>
              <a:t>Relative</a:t>
            </a:r>
            <a:r>
              <a:rPr lang="ca-ES" dirty="0" smtClean="0"/>
              <a:t> </a:t>
            </a:r>
            <a:r>
              <a:rPr lang="ca-ES" dirty="0" err="1" smtClean="0"/>
              <a:t>pronouns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smtClean="0"/>
              <a:t>What’s a </a:t>
            </a:r>
            <a:r>
              <a:rPr lang="ca-ES" dirty="0" err="1" smtClean="0"/>
              <a:t>pronoun</a:t>
            </a:r>
            <a:r>
              <a:rPr lang="ca-ES" dirty="0" smtClean="0"/>
              <a:t>?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A pronoun is a word that </a:t>
            </a:r>
            <a:r>
              <a:rPr lang="en-GB" dirty="0" smtClean="0">
                <a:solidFill>
                  <a:srgbClr val="FF0000"/>
                </a:solidFill>
              </a:rPr>
              <a:t>replaces</a:t>
            </a:r>
            <a:r>
              <a:rPr lang="en-GB" dirty="0" smtClean="0"/>
              <a:t> another word or phrase already mentioned. It helps to avoid repetition and also to join sentences.</a:t>
            </a:r>
          </a:p>
          <a:p>
            <a:pPr>
              <a:buNone/>
            </a:pPr>
            <a:r>
              <a:rPr lang="en-GB" dirty="0" err="1" smtClean="0"/>
              <a:t>E.g</a:t>
            </a:r>
            <a:r>
              <a:rPr lang="en-GB" dirty="0" smtClean="0"/>
              <a:t>: Sarah is a good friend. She works as a nurse.</a:t>
            </a:r>
          </a:p>
          <a:p>
            <a:pPr>
              <a:buNone/>
            </a:pPr>
            <a:r>
              <a:rPr lang="en-GB" dirty="0" smtClean="0"/>
              <a:t>- Sarah, </a:t>
            </a:r>
            <a:r>
              <a:rPr lang="en-GB" dirty="0" smtClean="0">
                <a:solidFill>
                  <a:srgbClr val="FF0000"/>
                </a:solidFill>
              </a:rPr>
              <a:t>who</a:t>
            </a:r>
            <a:r>
              <a:rPr lang="en-GB" dirty="0" smtClean="0"/>
              <a:t> works as a nurse, is a good friend.</a:t>
            </a:r>
          </a:p>
          <a:p>
            <a:pPr>
              <a:buNone/>
            </a:pPr>
            <a:r>
              <a:rPr lang="en-GB" dirty="0" smtClean="0"/>
              <a:t>- Sarah,</a:t>
            </a:r>
            <a:r>
              <a:rPr lang="en-GB" dirty="0" smtClean="0">
                <a:solidFill>
                  <a:srgbClr val="FF0000"/>
                </a:solidFill>
              </a:rPr>
              <a:t> who </a:t>
            </a:r>
            <a:r>
              <a:rPr lang="en-GB" dirty="0" smtClean="0"/>
              <a:t>is a good friend, works as a nurse.</a:t>
            </a:r>
          </a:p>
          <a:p>
            <a:pPr>
              <a:buNone/>
            </a:pPr>
            <a:r>
              <a:rPr lang="en-GB" dirty="0" smtClean="0"/>
              <a:t>What are we replacing using who?</a:t>
            </a:r>
          </a:p>
          <a:p>
            <a:pPr>
              <a:buNone/>
            </a:pPr>
            <a:r>
              <a:rPr lang="en-GB" dirty="0" smtClean="0"/>
              <a:t>The subject: Sarah/she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dirty="0" err="1" smtClean="0"/>
              <a:t>Relative</a:t>
            </a:r>
            <a:r>
              <a:rPr lang="ca-ES" dirty="0" smtClean="0"/>
              <a:t> </a:t>
            </a:r>
            <a:r>
              <a:rPr lang="ca-ES" dirty="0" err="1" smtClean="0"/>
              <a:t>pronouns</a:t>
            </a:r>
            <a:r>
              <a:rPr lang="ca-ES" dirty="0" smtClean="0"/>
              <a:t> in </a:t>
            </a:r>
            <a:r>
              <a:rPr lang="ca-ES" dirty="0" err="1" smtClean="0"/>
              <a:t>English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ca-ES" dirty="0" smtClean="0"/>
          </a:p>
          <a:p>
            <a:r>
              <a:rPr lang="ca-ES" dirty="0" smtClean="0"/>
              <a:t>For </a:t>
            </a:r>
            <a:r>
              <a:rPr lang="ca-ES" dirty="0" err="1" smtClean="0"/>
              <a:t>people</a:t>
            </a:r>
            <a:r>
              <a:rPr lang="ca-ES" dirty="0" smtClean="0"/>
              <a:t>			</a:t>
            </a:r>
            <a:endParaRPr lang="ca-ES" dirty="0" smtClean="0">
              <a:solidFill>
                <a:srgbClr val="FF0000"/>
              </a:solidFill>
            </a:endParaRPr>
          </a:p>
          <a:p>
            <a:r>
              <a:rPr lang="ca-ES" dirty="0" smtClean="0"/>
              <a:t>For </a:t>
            </a:r>
            <a:r>
              <a:rPr lang="ca-ES" dirty="0" err="1" smtClean="0"/>
              <a:t>things</a:t>
            </a:r>
            <a:r>
              <a:rPr lang="ca-ES" dirty="0" smtClean="0"/>
              <a:t>				</a:t>
            </a:r>
            <a:endParaRPr lang="ca-ES" dirty="0" smtClean="0">
              <a:solidFill>
                <a:srgbClr val="FF0000"/>
              </a:solidFill>
            </a:endParaRPr>
          </a:p>
          <a:p>
            <a:r>
              <a:rPr lang="ca-ES" dirty="0" smtClean="0"/>
              <a:t>For places	 			</a:t>
            </a:r>
            <a:endParaRPr lang="ca-ES" dirty="0" smtClean="0">
              <a:solidFill>
                <a:srgbClr val="FF0000"/>
              </a:solidFill>
            </a:endParaRPr>
          </a:p>
          <a:p>
            <a:r>
              <a:rPr lang="ca-ES" dirty="0" smtClean="0"/>
              <a:t>For time</a:t>
            </a:r>
            <a:r>
              <a:rPr lang="ca-ES" dirty="0" smtClean="0">
                <a:solidFill>
                  <a:srgbClr val="FF0000"/>
                </a:solidFill>
              </a:rPr>
              <a:t> 				</a:t>
            </a:r>
          </a:p>
          <a:p>
            <a:r>
              <a:rPr lang="ca-ES" dirty="0" smtClean="0"/>
              <a:t>For </a:t>
            </a:r>
            <a:r>
              <a:rPr lang="ca-ES" dirty="0" err="1" smtClean="0"/>
              <a:t>possessive</a:t>
            </a:r>
            <a:r>
              <a:rPr lang="ca-ES" dirty="0" smtClean="0"/>
              <a:t> adjectives 	</a:t>
            </a:r>
            <a:endParaRPr lang="ca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GB" dirty="0" smtClean="0"/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ca-ES" dirty="0" smtClean="0">
                <a:solidFill>
                  <a:srgbClr val="FF0000"/>
                </a:solidFill>
              </a:rPr>
              <a:t>WHO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ca-ES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ca-ES" dirty="0" smtClean="0">
                <a:solidFill>
                  <a:srgbClr val="FF0000"/>
                </a:solidFill>
              </a:rPr>
              <a:t>WHICH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ca-ES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ca-ES" dirty="0" smtClean="0">
                <a:solidFill>
                  <a:srgbClr val="FF0000"/>
                </a:solidFill>
              </a:rPr>
              <a:t>WHERE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ca-ES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ca-ES" dirty="0" smtClean="0">
                <a:solidFill>
                  <a:srgbClr val="FF0000"/>
                </a:solidFill>
              </a:rPr>
              <a:t>WHEN</a:t>
            </a: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endParaRPr lang="ca-ES" dirty="0" smtClean="0">
              <a:solidFill>
                <a:srgbClr val="FF0000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  <a:buNone/>
            </a:pPr>
            <a:r>
              <a:rPr lang="ca-ES" dirty="0" smtClean="0">
                <a:solidFill>
                  <a:srgbClr val="FF0000"/>
                </a:solidFill>
              </a:rPr>
              <a:t>WHOSE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ca-ES" dirty="0" err="1" smtClean="0"/>
              <a:t>Let’s</a:t>
            </a:r>
            <a:r>
              <a:rPr lang="ca-ES" dirty="0" smtClean="0"/>
              <a:t> </a:t>
            </a:r>
            <a:r>
              <a:rPr lang="ca-ES" dirty="0" err="1" smtClean="0"/>
              <a:t>practise</a:t>
            </a:r>
            <a:r>
              <a:rPr lang="ca-ES" dirty="0" smtClean="0"/>
              <a:t>: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4967064"/>
          </a:xfrm>
        </p:spPr>
        <p:txBody>
          <a:bodyPr/>
          <a:lstStyle/>
          <a:p>
            <a:r>
              <a:rPr lang="en-US" dirty="0" smtClean="0"/>
              <a:t>The man  _______came first in the 100-metre race broke the world record.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Do you know the woman _______ son is a famous actor?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 really like the suit  _______ you bought for the wedding! </a:t>
            </a:r>
          </a:p>
          <a:p>
            <a:r>
              <a:rPr lang="en-US" dirty="0" smtClean="0"/>
              <a:t>My brother finishes working at 6 am _______ the sun is just starting to rise.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Do you know a restaurant _________ we can get good Italian food?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ca-ES" dirty="0" err="1" smtClean="0"/>
              <a:t>Let’s</a:t>
            </a:r>
            <a:r>
              <a:rPr lang="ca-ES" dirty="0" smtClean="0"/>
              <a:t> </a:t>
            </a:r>
            <a:r>
              <a:rPr lang="ca-ES" dirty="0" err="1" smtClean="0"/>
              <a:t>practise</a:t>
            </a:r>
            <a:r>
              <a:rPr lang="ca-ES" dirty="0" smtClean="0"/>
              <a:t>: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4967064"/>
          </a:xfrm>
        </p:spPr>
        <p:txBody>
          <a:bodyPr/>
          <a:lstStyle/>
          <a:p>
            <a:r>
              <a:rPr lang="en-US" dirty="0" smtClean="0"/>
              <a:t>The man  _______came first in the 100-metre race broke the world record. </a:t>
            </a:r>
            <a:r>
              <a:rPr lang="en-US" dirty="0" smtClean="0">
                <a:solidFill>
                  <a:srgbClr val="FF0000"/>
                </a:solidFill>
              </a:rPr>
              <a:t>who / that</a:t>
            </a:r>
          </a:p>
          <a:p>
            <a:r>
              <a:rPr lang="en-US" dirty="0" smtClean="0"/>
              <a:t>Do you know the woman _______ son is a famous actor? </a:t>
            </a:r>
            <a:r>
              <a:rPr lang="en-US" dirty="0" smtClean="0">
                <a:solidFill>
                  <a:srgbClr val="FF0000"/>
                </a:solidFill>
              </a:rPr>
              <a:t>whose</a:t>
            </a:r>
          </a:p>
          <a:p>
            <a:r>
              <a:rPr lang="en-US" dirty="0" smtClean="0"/>
              <a:t>I really like the suit  _______ you bought for the wedding! </a:t>
            </a:r>
            <a:r>
              <a:rPr lang="en-US" dirty="0" smtClean="0">
                <a:solidFill>
                  <a:srgbClr val="FF0000"/>
                </a:solidFill>
              </a:rPr>
              <a:t>which / that</a:t>
            </a:r>
            <a:endParaRPr lang="en-US" dirty="0" smtClean="0"/>
          </a:p>
          <a:p>
            <a:r>
              <a:rPr lang="en-US" dirty="0" smtClean="0"/>
              <a:t>My brother finishes working at 6 am _______ the sun is just starting to rise. </a:t>
            </a:r>
            <a:r>
              <a:rPr lang="en-US" dirty="0" smtClean="0">
                <a:solidFill>
                  <a:srgbClr val="FF0000"/>
                </a:solidFill>
              </a:rPr>
              <a:t>when</a:t>
            </a:r>
          </a:p>
          <a:p>
            <a:r>
              <a:rPr lang="en-US" dirty="0" smtClean="0"/>
              <a:t>Do you know a restaurant _________ we can get good Italian food? </a:t>
            </a:r>
            <a:r>
              <a:rPr lang="en-US" dirty="0" smtClean="0">
                <a:solidFill>
                  <a:srgbClr val="FF0000"/>
                </a:solidFill>
              </a:rPr>
              <a:t>where</a:t>
            </a: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a-ES" dirty="0" smtClean="0"/>
              <a:t>RELATIVE CLAUSES</a:t>
            </a:r>
            <a:endParaRPr lang="ca-ES" dirty="0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ca-ES" sz="2000" b="1" dirty="0" err="1" smtClean="0">
                <a:solidFill>
                  <a:srgbClr val="FF0000"/>
                </a:solidFill>
              </a:rPr>
              <a:t>Defining</a:t>
            </a:r>
            <a:r>
              <a:rPr lang="ca-ES" sz="2000" b="1" dirty="0" smtClean="0">
                <a:solidFill>
                  <a:srgbClr val="FF0000"/>
                </a:solidFill>
              </a:rPr>
              <a:t> </a:t>
            </a:r>
            <a:r>
              <a:rPr lang="ca-ES" sz="2000" b="1" dirty="0" err="1" smtClean="0">
                <a:solidFill>
                  <a:srgbClr val="FF0000"/>
                </a:solidFill>
              </a:rPr>
              <a:t>relative</a:t>
            </a:r>
            <a:r>
              <a:rPr lang="ca-ES" sz="2000" b="1" dirty="0" smtClean="0">
                <a:solidFill>
                  <a:srgbClr val="FF0000"/>
                </a:solidFill>
              </a:rPr>
              <a:t> </a:t>
            </a:r>
            <a:r>
              <a:rPr lang="ca-ES" sz="2000" b="1" dirty="0" err="1" smtClean="0">
                <a:solidFill>
                  <a:srgbClr val="FF0000"/>
                </a:solidFill>
              </a:rPr>
              <a:t>clauses</a:t>
            </a:r>
            <a:r>
              <a:rPr lang="ca-ES" sz="2000" b="1" dirty="0" smtClean="0">
                <a:solidFill>
                  <a:srgbClr val="FF0000"/>
                </a:solidFill>
              </a:rPr>
              <a:t>: </a:t>
            </a:r>
            <a:r>
              <a:rPr lang="ca-ES" sz="2000" dirty="0" err="1" smtClean="0"/>
              <a:t>information</a:t>
            </a:r>
            <a:r>
              <a:rPr lang="ca-ES" sz="2000" dirty="0" smtClean="0"/>
              <a:t> </a:t>
            </a:r>
            <a:r>
              <a:rPr lang="ca-ES" sz="2000" dirty="0" err="1" smtClean="0"/>
              <a:t>provided</a:t>
            </a:r>
            <a:r>
              <a:rPr lang="ca-ES" sz="2000" dirty="0" smtClean="0"/>
              <a:t> is </a:t>
            </a:r>
            <a:r>
              <a:rPr lang="ca-ES" sz="2000" dirty="0" err="1" smtClean="0"/>
              <a:t>essential</a:t>
            </a:r>
            <a:r>
              <a:rPr lang="ca-ES" sz="2000" dirty="0" smtClean="0"/>
              <a:t> to </a:t>
            </a:r>
            <a:r>
              <a:rPr lang="ca-ES" sz="2000" dirty="0" err="1" smtClean="0"/>
              <a:t>understand</a:t>
            </a:r>
            <a:r>
              <a:rPr lang="ca-ES" sz="2000" dirty="0" smtClean="0"/>
              <a:t> </a:t>
            </a:r>
            <a:r>
              <a:rPr lang="ca-ES" sz="2000" dirty="0" err="1" smtClean="0"/>
              <a:t>the</a:t>
            </a:r>
            <a:r>
              <a:rPr lang="ca-ES" sz="2000" dirty="0" smtClean="0"/>
              <a:t> </a:t>
            </a:r>
            <a:r>
              <a:rPr lang="ca-ES" sz="2000" dirty="0" err="1" smtClean="0"/>
              <a:t>sentence</a:t>
            </a:r>
            <a:r>
              <a:rPr lang="ca-ES" sz="2000" dirty="0" smtClean="0"/>
              <a:t>.</a:t>
            </a:r>
          </a:p>
          <a:p>
            <a:pPr>
              <a:buNone/>
            </a:pPr>
            <a:r>
              <a:rPr lang="ca-ES" sz="2000" dirty="0" err="1" smtClean="0"/>
              <a:t>E.g</a:t>
            </a:r>
            <a:r>
              <a:rPr lang="ca-ES" sz="2000" dirty="0" smtClean="0"/>
              <a:t>: </a:t>
            </a:r>
            <a:r>
              <a:rPr lang="ca-ES" sz="2000" dirty="0" err="1" smtClean="0"/>
              <a:t>This</a:t>
            </a:r>
            <a:r>
              <a:rPr lang="ca-ES" sz="2000" dirty="0" smtClean="0"/>
              <a:t> is </a:t>
            </a:r>
            <a:r>
              <a:rPr lang="ca-ES" sz="2000" dirty="0" err="1" smtClean="0"/>
              <a:t>the</a:t>
            </a:r>
            <a:r>
              <a:rPr lang="ca-ES" sz="2000" dirty="0" smtClean="0"/>
              <a:t> </a:t>
            </a:r>
            <a:r>
              <a:rPr lang="ca-ES" sz="2000" dirty="0" err="1" smtClean="0"/>
              <a:t>house</a:t>
            </a:r>
            <a:r>
              <a:rPr lang="ca-ES" sz="2000" dirty="0" smtClean="0"/>
              <a:t>. Jack </a:t>
            </a:r>
            <a:r>
              <a:rPr lang="ca-ES" sz="2000" dirty="0" err="1" smtClean="0"/>
              <a:t>built</a:t>
            </a:r>
            <a:r>
              <a:rPr lang="ca-ES" sz="2000" dirty="0" smtClean="0"/>
              <a:t> it.</a:t>
            </a:r>
          </a:p>
          <a:p>
            <a:pPr>
              <a:buNone/>
            </a:pPr>
            <a:r>
              <a:rPr lang="ca-ES" sz="2000" dirty="0" err="1" smtClean="0"/>
              <a:t>This</a:t>
            </a:r>
            <a:r>
              <a:rPr lang="ca-ES" sz="2000" dirty="0" smtClean="0"/>
              <a:t> is </a:t>
            </a:r>
            <a:r>
              <a:rPr lang="ca-ES" sz="2000" dirty="0" err="1" smtClean="0"/>
              <a:t>the</a:t>
            </a:r>
            <a:r>
              <a:rPr lang="ca-ES" sz="2000" dirty="0" smtClean="0"/>
              <a:t> </a:t>
            </a:r>
            <a:r>
              <a:rPr lang="ca-ES" sz="2000" dirty="0" err="1" smtClean="0"/>
              <a:t>house</a:t>
            </a:r>
            <a:r>
              <a:rPr lang="ca-ES" sz="2000" dirty="0" smtClean="0"/>
              <a:t> </a:t>
            </a:r>
            <a:r>
              <a:rPr lang="ca-ES" sz="2000" dirty="0" err="1" smtClean="0">
                <a:solidFill>
                  <a:srgbClr val="FF0000"/>
                </a:solidFill>
              </a:rPr>
              <a:t>which</a:t>
            </a:r>
            <a:r>
              <a:rPr lang="ca-ES" sz="2000" dirty="0" smtClean="0"/>
              <a:t> Jack </a:t>
            </a:r>
            <a:r>
              <a:rPr lang="ca-ES" sz="2000" dirty="0" err="1" smtClean="0"/>
              <a:t>built</a:t>
            </a:r>
            <a:r>
              <a:rPr lang="ca-ES" sz="2000" dirty="0" smtClean="0"/>
              <a:t>.</a:t>
            </a:r>
            <a:endParaRPr lang="ca-ES" sz="2000" dirty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ca-ES" sz="2000" b="1" dirty="0" smtClean="0">
                <a:solidFill>
                  <a:srgbClr val="FF0000"/>
                </a:solidFill>
              </a:rPr>
              <a:t>Non </a:t>
            </a:r>
            <a:r>
              <a:rPr lang="ca-ES" sz="2000" b="1" dirty="0" err="1" smtClean="0">
                <a:solidFill>
                  <a:srgbClr val="FF0000"/>
                </a:solidFill>
              </a:rPr>
              <a:t>Defining</a:t>
            </a:r>
            <a:r>
              <a:rPr lang="ca-ES" sz="2000" b="1" dirty="0" smtClean="0">
                <a:solidFill>
                  <a:srgbClr val="FF0000"/>
                </a:solidFill>
              </a:rPr>
              <a:t> </a:t>
            </a:r>
            <a:r>
              <a:rPr lang="ca-ES" sz="2000" b="1" dirty="0" err="1" smtClean="0">
                <a:solidFill>
                  <a:srgbClr val="FF0000"/>
                </a:solidFill>
              </a:rPr>
              <a:t>relative</a:t>
            </a:r>
            <a:r>
              <a:rPr lang="ca-ES" sz="2000" b="1" dirty="0" smtClean="0">
                <a:solidFill>
                  <a:srgbClr val="FF0000"/>
                </a:solidFill>
              </a:rPr>
              <a:t> </a:t>
            </a:r>
            <a:r>
              <a:rPr lang="ca-ES" sz="2000" b="1" dirty="0" err="1" smtClean="0">
                <a:solidFill>
                  <a:srgbClr val="FF0000"/>
                </a:solidFill>
              </a:rPr>
              <a:t>clauses</a:t>
            </a:r>
            <a:r>
              <a:rPr lang="ca-ES" sz="2000" b="1" dirty="0" smtClean="0">
                <a:solidFill>
                  <a:srgbClr val="FF0000"/>
                </a:solidFill>
              </a:rPr>
              <a:t>: </a:t>
            </a:r>
            <a:r>
              <a:rPr lang="ca-ES" sz="2000" dirty="0" err="1" smtClean="0"/>
              <a:t>they</a:t>
            </a:r>
            <a:r>
              <a:rPr lang="ca-ES" sz="2000" dirty="0" smtClean="0"/>
              <a:t> </a:t>
            </a:r>
            <a:r>
              <a:rPr lang="ca-ES" sz="2000" dirty="0" err="1" smtClean="0"/>
              <a:t>provide</a:t>
            </a:r>
            <a:r>
              <a:rPr lang="ca-ES" sz="2000" dirty="0" smtClean="0"/>
              <a:t> extra </a:t>
            </a:r>
            <a:r>
              <a:rPr lang="ca-ES" sz="2000" dirty="0" err="1" smtClean="0"/>
              <a:t>information</a:t>
            </a:r>
            <a:r>
              <a:rPr lang="ca-ES" sz="2000" dirty="0" smtClean="0"/>
              <a:t>, </a:t>
            </a:r>
            <a:r>
              <a:rPr lang="ca-ES" sz="2000" dirty="0" err="1" smtClean="0"/>
              <a:t>not</a:t>
            </a:r>
            <a:r>
              <a:rPr lang="ca-ES" sz="2000" dirty="0" smtClean="0"/>
              <a:t> </a:t>
            </a:r>
            <a:r>
              <a:rPr lang="ca-ES" sz="2000" dirty="0" err="1" smtClean="0"/>
              <a:t>essential</a:t>
            </a:r>
            <a:r>
              <a:rPr lang="ca-ES" sz="2000" dirty="0" smtClean="0"/>
              <a:t> to </a:t>
            </a:r>
            <a:r>
              <a:rPr lang="ca-ES" sz="2000" dirty="0" err="1" smtClean="0"/>
              <a:t>understand</a:t>
            </a:r>
            <a:r>
              <a:rPr lang="ca-ES" sz="2000" dirty="0" smtClean="0"/>
              <a:t> </a:t>
            </a:r>
            <a:r>
              <a:rPr lang="ca-ES" sz="2000" dirty="0" err="1" smtClean="0"/>
              <a:t>the</a:t>
            </a:r>
            <a:r>
              <a:rPr lang="ca-ES" sz="2000" dirty="0" smtClean="0"/>
              <a:t> </a:t>
            </a:r>
            <a:r>
              <a:rPr lang="ca-ES" sz="2000" dirty="0" err="1" smtClean="0"/>
              <a:t>sentence</a:t>
            </a:r>
            <a:endParaRPr lang="ca-ES" sz="2000" dirty="0" smtClean="0"/>
          </a:p>
          <a:p>
            <a:pPr>
              <a:buNone/>
            </a:pPr>
            <a:r>
              <a:rPr lang="ca-ES" sz="2000" dirty="0" err="1" smtClean="0"/>
              <a:t>E.g</a:t>
            </a:r>
            <a:r>
              <a:rPr lang="ca-ES" sz="2000" dirty="0" smtClean="0"/>
              <a:t>: </a:t>
            </a:r>
            <a:r>
              <a:rPr lang="ca-ES" sz="2000" dirty="0" err="1" smtClean="0"/>
              <a:t>My</a:t>
            </a:r>
            <a:r>
              <a:rPr lang="ca-ES" sz="2000" dirty="0" smtClean="0"/>
              <a:t> </a:t>
            </a:r>
            <a:r>
              <a:rPr lang="ca-ES" sz="2000" dirty="0" err="1" smtClean="0"/>
              <a:t>sister</a:t>
            </a:r>
            <a:r>
              <a:rPr lang="ca-ES" sz="2000" dirty="0" smtClean="0"/>
              <a:t> is 16. </a:t>
            </a:r>
            <a:r>
              <a:rPr lang="ca-ES" sz="2000" dirty="0" err="1" smtClean="0"/>
              <a:t>She</a:t>
            </a:r>
            <a:r>
              <a:rPr lang="ca-ES" sz="2000" dirty="0" smtClean="0"/>
              <a:t> </a:t>
            </a:r>
            <a:r>
              <a:rPr lang="ca-ES" sz="2000" dirty="0" err="1" smtClean="0"/>
              <a:t>wants</a:t>
            </a:r>
            <a:r>
              <a:rPr lang="ca-ES" sz="2000" dirty="0" smtClean="0"/>
              <a:t>      to be a </a:t>
            </a:r>
            <a:r>
              <a:rPr lang="ca-ES" sz="2000" dirty="0" err="1" smtClean="0"/>
              <a:t>lawyer</a:t>
            </a:r>
            <a:r>
              <a:rPr lang="ca-ES" sz="2000" dirty="0" smtClean="0"/>
              <a:t>.</a:t>
            </a:r>
          </a:p>
          <a:p>
            <a:pPr>
              <a:buNone/>
            </a:pPr>
            <a:r>
              <a:rPr lang="ca-ES" sz="2000" dirty="0" err="1" smtClean="0"/>
              <a:t>My</a:t>
            </a:r>
            <a:r>
              <a:rPr lang="ca-ES" sz="2000" dirty="0" smtClean="0"/>
              <a:t> </a:t>
            </a:r>
            <a:r>
              <a:rPr lang="ca-ES" sz="2000" dirty="0" err="1" smtClean="0"/>
              <a:t>sister</a:t>
            </a:r>
            <a:r>
              <a:rPr lang="ca-ES" sz="2000" dirty="0" smtClean="0">
                <a:solidFill>
                  <a:srgbClr val="FF0000"/>
                </a:solidFill>
              </a:rPr>
              <a:t>,  </a:t>
            </a:r>
            <a:r>
              <a:rPr lang="ca-ES" sz="2000" dirty="0" err="1" smtClean="0">
                <a:solidFill>
                  <a:srgbClr val="FF0000"/>
                </a:solidFill>
              </a:rPr>
              <a:t>who</a:t>
            </a:r>
            <a:r>
              <a:rPr lang="ca-ES" sz="2000" dirty="0" smtClean="0">
                <a:solidFill>
                  <a:srgbClr val="FF0000"/>
                </a:solidFill>
              </a:rPr>
              <a:t> is 16, </a:t>
            </a:r>
            <a:r>
              <a:rPr lang="ca-ES" sz="2000" dirty="0" err="1" smtClean="0"/>
              <a:t>wants</a:t>
            </a:r>
            <a:r>
              <a:rPr lang="ca-ES" sz="2000" dirty="0" smtClean="0"/>
              <a:t> to be a </a:t>
            </a:r>
            <a:r>
              <a:rPr lang="ca-ES" sz="2000" dirty="0" err="1" smtClean="0"/>
              <a:t>lawyer</a:t>
            </a:r>
            <a:endParaRPr lang="ca-ES" sz="2000" dirty="0" smtClean="0"/>
          </a:p>
          <a:p>
            <a:pPr>
              <a:buNone/>
            </a:pPr>
            <a:endParaRPr lang="ca-E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8018"/>
          </a:xfrm>
        </p:spPr>
        <p:txBody>
          <a:bodyPr>
            <a:normAutofit fontScale="90000"/>
          </a:bodyPr>
          <a:lstStyle/>
          <a:p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611560" y="476672"/>
            <a:ext cx="3888432" cy="5543128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rgbClr val="FF0000"/>
                </a:solidFill>
              </a:rPr>
              <a:t>DEFINING:</a:t>
            </a:r>
          </a:p>
          <a:p>
            <a:pPr>
              <a:buNone/>
            </a:pPr>
            <a:r>
              <a:rPr lang="en-US" sz="2000" dirty="0" smtClean="0"/>
              <a:t>We use </a:t>
            </a:r>
            <a:r>
              <a:rPr lang="en-US" sz="2000" dirty="0" smtClean="0">
                <a:solidFill>
                  <a:srgbClr val="FF0000"/>
                </a:solidFill>
              </a:rPr>
              <a:t>defining </a:t>
            </a:r>
            <a:r>
              <a:rPr lang="en-US" sz="2000" dirty="0" smtClean="0"/>
              <a:t>relative clauses to </a:t>
            </a:r>
            <a:r>
              <a:rPr lang="en-US" sz="2000" b="1" dirty="0" smtClean="0"/>
              <a:t>make clear which</a:t>
            </a:r>
            <a:r>
              <a:rPr lang="en-US" sz="2000" dirty="0" smtClean="0"/>
              <a:t> person or thing we are talking about:</a:t>
            </a:r>
          </a:p>
          <a:p>
            <a:pPr>
              <a:buNone/>
            </a:pPr>
            <a:r>
              <a:rPr lang="en-US" sz="2000" i="1" dirty="0" smtClean="0"/>
              <a:t>- Marie Curie is the woman </a:t>
            </a:r>
            <a:r>
              <a:rPr lang="en-US" sz="2000" b="1" i="1" dirty="0" smtClean="0"/>
              <a:t>who discovered radium</a:t>
            </a:r>
            <a:r>
              <a:rPr lang="en-US" sz="2000" i="1" dirty="0" smtClean="0"/>
              <a:t>.</a:t>
            </a:r>
          </a:p>
          <a:p>
            <a:pPr>
              <a:buNone/>
            </a:pPr>
            <a:r>
              <a:rPr lang="en-US" sz="2000" i="1" dirty="0" smtClean="0"/>
              <a:t>- This is the house </a:t>
            </a:r>
            <a:r>
              <a:rPr lang="en-US" sz="2000" b="1" i="1" dirty="0" smtClean="0"/>
              <a:t>which Jack built</a:t>
            </a:r>
            <a:r>
              <a:rPr lang="en-US" sz="2000" i="1" dirty="0" smtClean="0"/>
              <a:t>.</a:t>
            </a:r>
          </a:p>
          <a:p>
            <a:pPr>
              <a:buNone/>
            </a:pPr>
            <a:r>
              <a:rPr lang="en-US" sz="2000" dirty="0" smtClean="0"/>
              <a:t>In this kind of relative clause, </a:t>
            </a:r>
            <a:r>
              <a:rPr lang="en-US" sz="2000" b="1" dirty="0" smtClean="0"/>
              <a:t>we can use</a:t>
            </a:r>
            <a:r>
              <a:rPr lang="en-US" sz="2000" b="1" dirty="0" smtClean="0">
                <a:solidFill>
                  <a:srgbClr val="FF0000"/>
                </a:solidFill>
              </a:rPr>
              <a:t> </a:t>
            </a:r>
            <a:r>
              <a:rPr lang="en-US" sz="2000" b="1" i="1" dirty="0" smtClean="0">
                <a:solidFill>
                  <a:srgbClr val="FF0000"/>
                </a:solidFill>
              </a:rPr>
              <a:t>that</a:t>
            </a:r>
            <a:r>
              <a:rPr lang="en-US" sz="2000" dirty="0" smtClean="0"/>
              <a:t> instead of</a:t>
            </a:r>
            <a:r>
              <a:rPr lang="en-US" sz="2000" i="1" dirty="0" smtClean="0"/>
              <a:t> who</a:t>
            </a:r>
            <a:r>
              <a:rPr lang="en-US" sz="2000" dirty="0" smtClean="0"/>
              <a:t> or </a:t>
            </a:r>
            <a:r>
              <a:rPr lang="en-US" sz="2000" i="1" dirty="0" smtClean="0"/>
              <a:t>which</a:t>
            </a:r>
            <a:r>
              <a:rPr lang="en-US" sz="2000" dirty="0" smtClean="0"/>
              <a:t>:</a:t>
            </a:r>
          </a:p>
          <a:p>
            <a:pPr>
              <a:buNone/>
            </a:pPr>
            <a:r>
              <a:rPr lang="en-US" sz="2000" i="1" dirty="0" smtClean="0"/>
              <a:t>- Marie Curie is the woman </a:t>
            </a:r>
            <a:r>
              <a:rPr lang="en-US" sz="2000" b="1" i="1" dirty="0" smtClean="0"/>
              <a:t>that discovered radium</a:t>
            </a:r>
            <a:r>
              <a:rPr lang="en-US" sz="2000" i="1" dirty="0" smtClean="0"/>
              <a:t>.</a:t>
            </a:r>
          </a:p>
          <a:p>
            <a:pPr>
              <a:buNone/>
            </a:pPr>
            <a:r>
              <a:rPr lang="en-US" sz="2000" i="1" dirty="0" smtClean="0"/>
              <a:t>- This is the house </a:t>
            </a:r>
            <a:r>
              <a:rPr lang="en-US" sz="2000" b="1" i="1" dirty="0" smtClean="0"/>
              <a:t>that Jack built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>
              <a:buNone/>
            </a:pPr>
            <a:endParaRPr lang="ca-ES" sz="2000" dirty="0">
              <a:solidFill>
                <a:srgbClr val="FF0000"/>
              </a:solidFill>
            </a:endParaRP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4644008" y="476672"/>
            <a:ext cx="4038982" cy="5543128"/>
          </a:xfrm>
        </p:spPr>
        <p:txBody>
          <a:bodyPr>
            <a:normAutofit/>
          </a:bodyPr>
          <a:lstStyle/>
          <a:p>
            <a:r>
              <a:rPr lang="ca-ES" dirty="0" smtClean="0">
                <a:solidFill>
                  <a:srgbClr val="FF0000"/>
                </a:solidFill>
              </a:rPr>
              <a:t>NON DEFINING</a:t>
            </a:r>
          </a:p>
          <a:p>
            <a:pPr>
              <a:buNone/>
            </a:pPr>
            <a:r>
              <a:rPr lang="en-US" sz="2000" dirty="0" smtClean="0"/>
              <a:t>We use </a:t>
            </a:r>
            <a:r>
              <a:rPr lang="en-US" sz="2000" dirty="0" smtClean="0">
                <a:solidFill>
                  <a:srgbClr val="FF0000"/>
                </a:solidFill>
              </a:rPr>
              <a:t>non defining </a:t>
            </a:r>
            <a:r>
              <a:rPr lang="en-US" sz="2000" dirty="0" smtClean="0"/>
              <a:t>relative clauses to </a:t>
            </a:r>
            <a:r>
              <a:rPr lang="en-US" sz="2000" b="1" dirty="0" smtClean="0"/>
              <a:t>give more information</a:t>
            </a:r>
            <a:r>
              <a:rPr lang="en-US" sz="2000" dirty="0" smtClean="0"/>
              <a:t> about a person, thing or situation:</a:t>
            </a:r>
          </a:p>
          <a:p>
            <a:pPr>
              <a:buFontTx/>
              <a:buChar char="-"/>
            </a:pPr>
            <a:r>
              <a:rPr lang="en-US" sz="2000" i="1" dirty="0" smtClean="0"/>
              <a:t>Dr. Smith</a:t>
            </a:r>
            <a:r>
              <a:rPr lang="en-US" sz="2000" i="1" dirty="0" smtClean="0">
                <a:solidFill>
                  <a:srgbClr val="FF0000"/>
                </a:solidFill>
              </a:rPr>
              <a:t>, </a:t>
            </a:r>
            <a:r>
              <a:rPr lang="en-US" sz="2000" b="1" i="1" dirty="0" smtClean="0"/>
              <a:t>who is 66</a:t>
            </a:r>
            <a:r>
              <a:rPr lang="en-US" sz="2000" i="1" dirty="0" smtClean="0">
                <a:solidFill>
                  <a:srgbClr val="FF0000"/>
                </a:solidFill>
              </a:rPr>
              <a:t>, </a:t>
            </a:r>
            <a:r>
              <a:rPr lang="en-US" sz="2000" i="1" dirty="0" smtClean="0"/>
              <a:t>has just retired.</a:t>
            </a:r>
          </a:p>
          <a:p>
            <a:pPr>
              <a:buFontTx/>
              <a:buChar char="-"/>
            </a:pPr>
            <a:r>
              <a:rPr lang="en-US" sz="2000" i="1" dirty="0" smtClean="0"/>
              <a:t>We had fish and chips</a:t>
            </a:r>
            <a:r>
              <a:rPr lang="en-US" sz="2000" i="1" dirty="0" smtClean="0">
                <a:solidFill>
                  <a:srgbClr val="FF0000"/>
                </a:solidFill>
              </a:rPr>
              <a:t>, </a:t>
            </a:r>
            <a:r>
              <a:rPr lang="en-US" sz="2000" b="1" i="1" dirty="0" smtClean="0"/>
              <a:t>which I always enjoy</a:t>
            </a:r>
            <a:r>
              <a:rPr lang="en-US" sz="2000" i="1" dirty="0" smtClean="0"/>
              <a:t>.</a:t>
            </a:r>
            <a:endParaRPr lang="en-US" sz="2000" dirty="0" smtClean="0"/>
          </a:p>
          <a:p>
            <a:pPr>
              <a:buNone/>
            </a:pPr>
            <a:r>
              <a:rPr lang="en-US" sz="2000" dirty="0" smtClean="0"/>
              <a:t>With this kind of relative clause, we use </a:t>
            </a:r>
            <a:r>
              <a:rPr lang="en-US" sz="2000" dirty="0" smtClean="0">
                <a:solidFill>
                  <a:srgbClr val="FF0000"/>
                </a:solidFill>
              </a:rPr>
              <a:t>commas (,) </a:t>
            </a:r>
            <a:r>
              <a:rPr lang="en-US" sz="2000" dirty="0" smtClean="0"/>
              <a:t>to separate it from the rest of the sentence.</a:t>
            </a:r>
          </a:p>
          <a:p>
            <a:pPr>
              <a:buNone/>
            </a:pPr>
            <a:r>
              <a:rPr lang="ca-ES" sz="2000" dirty="0" err="1" smtClean="0"/>
              <a:t>We</a:t>
            </a:r>
            <a:r>
              <a:rPr lang="ca-ES" sz="2000" dirty="0" smtClean="0"/>
              <a:t> </a:t>
            </a:r>
            <a:r>
              <a:rPr lang="ca-ES" sz="2000" dirty="0" err="1" smtClean="0">
                <a:solidFill>
                  <a:srgbClr val="FF0000"/>
                </a:solidFill>
              </a:rPr>
              <a:t>cannot</a:t>
            </a:r>
            <a:r>
              <a:rPr lang="ca-ES" sz="2000" dirty="0" smtClean="0">
                <a:solidFill>
                  <a:srgbClr val="FF0000"/>
                </a:solidFill>
              </a:rPr>
              <a:t> </a:t>
            </a:r>
            <a:r>
              <a:rPr lang="ca-ES" sz="2000" dirty="0" err="1" smtClean="0">
                <a:solidFill>
                  <a:srgbClr val="FF0000"/>
                </a:solidFill>
              </a:rPr>
              <a:t>use</a:t>
            </a:r>
            <a:r>
              <a:rPr lang="ca-ES" sz="2000" dirty="0" smtClean="0">
                <a:solidFill>
                  <a:srgbClr val="FF0000"/>
                </a:solidFill>
              </a:rPr>
              <a:t> THAT </a:t>
            </a:r>
            <a:r>
              <a:rPr lang="ca-ES" sz="2000" dirty="0" smtClean="0"/>
              <a:t>in </a:t>
            </a:r>
            <a:r>
              <a:rPr lang="ca-ES" sz="2000" dirty="0" err="1" smtClean="0"/>
              <a:t>this</a:t>
            </a:r>
            <a:r>
              <a:rPr lang="ca-ES" sz="2000" dirty="0" smtClean="0"/>
              <a:t> </a:t>
            </a:r>
            <a:r>
              <a:rPr lang="ca-ES" sz="2000" dirty="0" err="1" smtClean="0"/>
              <a:t>type</a:t>
            </a:r>
            <a:r>
              <a:rPr lang="ca-ES" sz="2000" dirty="0" smtClean="0"/>
              <a:t> of </a:t>
            </a:r>
            <a:r>
              <a:rPr lang="ca-ES" sz="2000" dirty="0" err="1" smtClean="0"/>
              <a:t>sentences</a:t>
            </a:r>
            <a:r>
              <a:rPr lang="ca-ES" sz="2000" dirty="0" smtClean="0"/>
              <a:t>.</a:t>
            </a:r>
            <a:endParaRPr lang="ca-E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r>
              <a:rPr lang="ca-ES" dirty="0" err="1" smtClean="0"/>
              <a:t>Joining</a:t>
            </a:r>
            <a:r>
              <a:rPr lang="ca-ES" dirty="0" smtClean="0"/>
              <a:t> </a:t>
            </a:r>
            <a:r>
              <a:rPr lang="ca-ES" dirty="0" err="1" smtClean="0"/>
              <a:t>sentences</a:t>
            </a:r>
            <a:r>
              <a:rPr lang="ca-ES" dirty="0" smtClean="0"/>
              <a:t>: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052736"/>
            <a:ext cx="7772400" cy="5472608"/>
          </a:xfrm>
        </p:spPr>
        <p:txBody>
          <a:bodyPr>
            <a:normAutofit/>
          </a:bodyPr>
          <a:lstStyle/>
          <a:p>
            <a:r>
              <a:rPr lang="en-GB" dirty="0" smtClean="0"/>
              <a:t>I work in a restaurant. It encourages customers to pay it forward.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I work in a restaurant </a:t>
            </a:r>
            <a:r>
              <a:rPr lang="en-GB" u="sng" dirty="0" smtClean="0">
                <a:solidFill>
                  <a:srgbClr val="FF0000"/>
                </a:solidFill>
              </a:rPr>
              <a:t>which</a:t>
            </a:r>
            <a:r>
              <a:rPr lang="en-GB" dirty="0" smtClean="0">
                <a:solidFill>
                  <a:srgbClr val="FF0000"/>
                </a:solidFill>
              </a:rPr>
              <a:t> encourages customers to pay it forward.</a:t>
            </a:r>
          </a:p>
          <a:p>
            <a:r>
              <a:rPr lang="en-GB" dirty="0" smtClean="0"/>
              <a:t>My friend can afford expensive clothes. Her salary is very good.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My friend, </a:t>
            </a:r>
            <a:r>
              <a:rPr lang="en-GB" u="sng" dirty="0" smtClean="0">
                <a:solidFill>
                  <a:srgbClr val="FF0000"/>
                </a:solidFill>
              </a:rPr>
              <a:t>whose</a:t>
            </a:r>
            <a:r>
              <a:rPr lang="en-GB" dirty="0" smtClean="0">
                <a:solidFill>
                  <a:srgbClr val="FF0000"/>
                </a:solidFill>
              </a:rPr>
              <a:t> salary is very good, can afford expensive clothes.</a:t>
            </a:r>
          </a:p>
          <a:p>
            <a:r>
              <a:rPr lang="en-GB" dirty="0" smtClean="0"/>
              <a:t>We go on holidays during the Christmas break. Our shop is closed then.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We go on holidays during the Christmas break </a:t>
            </a:r>
            <a:r>
              <a:rPr lang="en-GB" u="sng" dirty="0" smtClean="0">
                <a:solidFill>
                  <a:srgbClr val="FF0000"/>
                </a:solidFill>
              </a:rPr>
              <a:t>when</a:t>
            </a:r>
            <a:r>
              <a:rPr lang="en-GB" dirty="0" smtClean="0">
                <a:solidFill>
                  <a:srgbClr val="FF0000"/>
                </a:solidFill>
              </a:rPr>
              <a:t> our shop is closed.</a:t>
            </a:r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ca-E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02034"/>
          </a:xfrm>
        </p:spPr>
        <p:txBody>
          <a:bodyPr>
            <a:normAutofit fontScale="90000"/>
          </a:bodyPr>
          <a:lstStyle/>
          <a:p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620688"/>
            <a:ext cx="7772400" cy="5399112"/>
          </a:xfrm>
        </p:spPr>
        <p:txBody>
          <a:bodyPr/>
          <a:lstStyle/>
          <a:p>
            <a:r>
              <a:rPr lang="en-GB" dirty="0" smtClean="0"/>
              <a:t>The cakes were delicious. My sister baked them last night.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The cakes, </a:t>
            </a:r>
            <a:r>
              <a:rPr lang="en-GB" u="sng" dirty="0" smtClean="0">
                <a:solidFill>
                  <a:srgbClr val="FF0000"/>
                </a:solidFill>
              </a:rPr>
              <a:t>which</a:t>
            </a:r>
            <a:r>
              <a:rPr lang="en-GB" dirty="0" smtClean="0">
                <a:solidFill>
                  <a:srgbClr val="FF0000"/>
                </a:solidFill>
              </a:rPr>
              <a:t> my sister baked last night, were delicious.</a:t>
            </a:r>
          </a:p>
          <a:p>
            <a:r>
              <a:rPr lang="en-GB" dirty="0" smtClean="0"/>
              <a:t>A lot of young artists lived once in this area. It’s now very expensive to live there.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A lot of young artists lived once in this area, </a:t>
            </a:r>
            <a:r>
              <a:rPr lang="en-GB" u="sng" dirty="0" smtClean="0">
                <a:solidFill>
                  <a:srgbClr val="FF0000"/>
                </a:solidFill>
              </a:rPr>
              <a:t>where </a:t>
            </a:r>
            <a:r>
              <a:rPr lang="en-GB" dirty="0" smtClean="0">
                <a:solidFill>
                  <a:srgbClr val="FF0000"/>
                </a:solidFill>
              </a:rPr>
              <a:t>now it’s very expensive to live.</a:t>
            </a:r>
          </a:p>
          <a:p>
            <a:r>
              <a:rPr lang="en-GB" dirty="0" smtClean="0"/>
              <a:t>This centre is for needy people. They can’t pay for medicine.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This centre is for needy people </a:t>
            </a:r>
            <a:r>
              <a:rPr lang="en-GB" u="sng" dirty="0" smtClean="0">
                <a:solidFill>
                  <a:srgbClr val="FF0000"/>
                </a:solidFill>
              </a:rPr>
              <a:t>who</a:t>
            </a:r>
            <a:r>
              <a:rPr lang="en-GB" dirty="0" smtClean="0">
                <a:solidFill>
                  <a:srgbClr val="FF0000"/>
                </a:solidFill>
              </a:rPr>
              <a:t> can’t pay for medicine.</a:t>
            </a:r>
          </a:p>
          <a:p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ca-ES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ca-E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r>
              <a:rPr lang="ca-ES" sz="2800" dirty="0" smtClean="0"/>
              <a:t>FORMAL AND LESS FORMAL STRUCTURES</a:t>
            </a:r>
            <a:endParaRPr lang="ca-ES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268760"/>
            <a:ext cx="7772400" cy="4751040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Sentences in which we have </a:t>
            </a:r>
            <a:r>
              <a:rPr lang="en-GB" u="sng" dirty="0" smtClean="0"/>
              <a:t>a verb followed by a preposition: </a:t>
            </a:r>
            <a:r>
              <a:rPr lang="en-GB" dirty="0" smtClean="0"/>
              <a:t> work with, talk about, rely on….</a:t>
            </a:r>
            <a:endParaRPr lang="en-GB" u="sng" dirty="0" smtClean="0"/>
          </a:p>
          <a:p>
            <a:pPr>
              <a:buNone/>
            </a:pPr>
            <a:r>
              <a:rPr lang="en-GB" dirty="0" err="1" smtClean="0"/>
              <a:t>E.g</a:t>
            </a:r>
            <a:r>
              <a:rPr lang="en-GB" dirty="0" smtClean="0"/>
              <a:t>: That’s the girl I told you. I work with her.</a:t>
            </a:r>
          </a:p>
          <a:p>
            <a:pPr>
              <a:buNone/>
            </a:pPr>
            <a:r>
              <a:rPr lang="en-GB" dirty="0" smtClean="0"/>
              <a:t>- Less formal: </a:t>
            </a:r>
            <a:r>
              <a:rPr lang="en-GB" dirty="0" smtClean="0">
                <a:solidFill>
                  <a:srgbClr val="FF0000"/>
                </a:solidFill>
              </a:rPr>
              <a:t>Preposition after the verb</a:t>
            </a:r>
          </a:p>
          <a:p>
            <a:pPr>
              <a:buNone/>
            </a:pPr>
            <a:r>
              <a:rPr lang="en-GB" dirty="0" smtClean="0"/>
              <a:t>		That’s the girl I told you </a:t>
            </a:r>
            <a:r>
              <a:rPr lang="en-GB" u="sng" dirty="0" smtClean="0"/>
              <a:t>who</a:t>
            </a:r>
            <a:r>
              <a:rPr lang="en-GB" dirty="0" smtClean="0"/>
              <a:t> I work </a:t>
            </a:r>
            <a:r>
              <a:rPr lang="en-GB" dirty="0" smtClean="0">
                <a:solidFill>
                  <a:srgbClr val="FF0000"/>
                </a:solidFill>
              </a:rPr>
              <a:t>with.</a:t>
            </a:r>
          </a:p>
          <a:p>
            <a:pPr>
              <a:buNone/>
            </a:pPr>
            <a:r>
              <a:rPr lang="en-GB" dirty="0" smtClean="0"/>
              <a:t>- More formal: </a:t>
            </a:r>
            <a:r>
              <a:rPr lang="en-GB" dirty="0" smtClean="0">
                <a:solidFill>
                  <a:srgbClr val="FF0000"/>
                </a:solidFill>
              </a:rPr>
              <a:t>Preposition + Relative pronoun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		</a:t>
            </a:r>
            <a:r>
              <a:rPr lang="en-GB" dirty="0" smtClean="0"/>
              <a:t> That’s the girl I told you </a:t>
            </a:r>
            <a:r>
              <a:rPr lang="en-GB" dirty="0" smtClean="0">
                <a:solidFill>
                  <a:srgbClr val="FF0000"/>
                </a:solidFill>
              </a:rPr>
              <a:t>with</a:t>
            </a:r>
            <a:r>
              <a:rPr lang="en-GB" dirty="0" smtClean="0"/>
              <a:t> </a:t>
            </a:r>
            <a:r>
              <a:rPr lang="en-GB" u="sng" dirty="0" smtClean="0"/>
              <a:t>whom</a:t>
            </a:r>
            <a:r>
              <a:rPr lang="en-GB" dirty="0" smtClean="0"/>
              <a:t> I work.</a:t>
            </a:r>
          </a:p>
          <a:p>
            <a:pPr>
              <a:buNone/>
            </a:pPr>
            <a:endParaRPr lang="en-GB" dirty="0" smtClean="0"/>
          </a:p>
          <a:p>
            <a:pPr algn="ctr">
              <a:buNone/>
            </a:pPr>
            <a:r>
              <a:rPr lang="en-GB" dirty="0" smtClean="0"/>
              <a:t>Preposition + who = </a:t>
            </a:r>
            <a:r>
              <a:rPr lang="en-GB" dirty="0" smtClean="0">
                <a:solidFill>
                  <a:srgbClr val="FF0000"/>
                </a:solidFill>
              </a:rPr>
              <a:t>WHOM</a:t>
            </a:r>
            <a:endParaRPr lang="en-GB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02034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908720"/>
            <a:ext cx="7772400" cy="5111080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Have you seen that film? Everyone is talking about it.</a:t>
            </a:r>
          </a:p>
          <a:p>
            <a:pPr>
              <a:buNone/>
            </a:pPr>
            <a:r>
              <a:rPr lang="en-GB" dirty="0" smtClean="0"/>
              <a:t>	1. Less formal: verb + preposition</a:t>
            </a:r>
          </a:p>
          <a:p>
            <a:pPr>
              <a:buNone/>
            </a:pPr>
            <a:r>
              <a:rPr lang="en-GB" dirty="0" smtClean="0"/>
              <a:t>	Have you seen that film </a:t>
            </a:r>
            <a:r>
              <a:rPr lang="en-GB" u="sng" dirty="0" smtClean="0"/>
              <a:t>which</a:t>
            </a:r>
            <a:r>
              <a:rPr lang="en-GB" dirty="0" smtClean="0"/>
              <a:t> everyone is talking </a:t>
            </a:r>
            <a:r>
              <a:rPr lang="en-GB" dirty="0" smtClean="0">
                <a:solidFill>
                  <a:srgbClr val="FF0000"/>
                </a:solidFill>
              </a:rPr>
              <a:t>about</a:t>
            </a:r>
            <a:r>
              <a:rPr lang="en-GB" dirty="0" smtClean="0"/>
              <a:t>?</a:t>
            </a:r>
          </a:p>
          <a:p>
            <a:pPr>
              <a:buNone/>
            </a:pPr>
            <a:r>
              <a:rPr lang="en-GB" dirty="0" smtClean="0"/>
              <a:t>	2. More formal: preposition + relative pronoun</a:t>
            </a:r>
          </a:p>
          <a:p>
            <a:pPr>
              <a:buNone/>
            </a:pPr>
            <a:r>
              <a:rPr lang="en-GB" dirty="0" smtClean="0"/>
              <a:t>	Have you seen that film </a:t>
            </a:r>
            <a:r>
              <a:rPr lang="en-GB" dirty="0" smtClean="0">
                <a:solidFill>
                  <a:srgbClr val="FF0000"/>
                </a:solidFill>
              </a:rPr>
              <a:t>about </a:t>
            </a:r>
            <a:r>
              <a:rPr lang="en-GB" u="sng" dirty="0" smtClean="0"/>
              <a:t>which</a:t>
            </a:r>
            <a:r>
              <a:rPr lang="en-GB" dirty="0" smtClean="0"/>
              <a:t> everyone is </a:t>
            </a:r>
            <a:r>
              <a:rPr lang="en-GB" dirty="0" smtClean="0"/>
              <a:t>talking?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You </a:t>
            </a:r>
            <a:r>
              <a:rPr lang="en-GB" dirty="0" smtClean="0">
                <a:solidFill>
                  <a:srgbClr val="FF0000"/>
                </a:solidFill>
              </a:rPr>
              <a:t>cannot use THAT </a:t>
            </a:r>
            <a:r>
              <a:rPr lang="en-GB" dirty="0" smtClean="0"/>
              <a:t>in formal structure = </a:t>
            </a:r>
            <a:r>
              <a:rPr lang="en-GB" dirty="0" smtClean="0"/>
              <a:t>“about </a:t>
            </a:r>
            <a:r>
              <a:rPr lang="en-GB" dirty="0" smtClean="0"/>
              <a:t>that” is not </a:t>
            </a:r>
            <a:r>
              <a:rPr lang="en-GB" dirty="0" err="1" smtClean="0"/>
              <a:t>possiblle</a:t>
            </a:r>
            <a:r>
              <a:rPr lang="en-GB" dirty="0" smtClean="0"/>
              <a:t>; about WHOM or about WHICH is correct.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Let’s practise formal and informal structures:</a:t>
            </a:r>
            <a:endParaRPr lang="en-GB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1196752"/>
            <a:ext cx="7772400" cy="4823048"/>
          </a:xfrm>
        </p:spPr>
        <p:txBody>
          <a:bodyPr/>
          <a:lstStyle/>
          <a:p>
            <a:r>
              <a:rPr lang="en-GB" dirty="0" smtClean="0"/>
              <a:t>I applied </a:t>
            </a:r>
            <a:r>
              <a:rPr lang="en-GB" u="sng" dirty="0" smtClean="0"/>
              <a:t>for</a:t>
            </a:r>
            <a:r>
              <a:rPr lang="en-GB" dirty="0" smtClean="0"/>
              <a:t> a job. I didn’t get it.</a:t>
            </a:r>
          </a:p>
          <a:p>
            <a:pPr>
              <a:buNone/>
            </a:pPr>
            <a:r>
              <a:rPr lang="en-GB" dirty="0" smtClean="0"/>
              <a:t>1.Less formal: 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I didn’t get the job which I applied </a:t>
            </a:r>
            <a:r>
              <a:rPr lang="en-GB" u="sng" dirty="0" smtClean="0">
                <a:solidFill>
                  <a:srgbClr val="FF0000"/>
                </a:solidFill>
              </a:rPr>
              <a:t>for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en-GB" dirty="0" smtClean="0"/>
              <a:t>2. More formal: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I didn’t get the job </a:t>
            </a:r>
            <a:r>
              <a:rPr lang="en-GB" u="sng" dirty="0" smtClean="0">
                <a:solidFill>
                  <a:srgbClr val="FF0000"/>
                </a:solidFill>
              </a:rPr>
              <a:t>for</a:t>
            </a:r>
            <a:r>
              <a:rPr lang="en-GB" dirty="0" smtClean="0">
                <a:solidFill>
                  <a:srgbClr val="FF0000"/>
                </a:solidFill>
              </a:rPr>
              <a:t> which I applied.</a:t>
            </a:r>
            <a:endParaRPr lang="en-GB" dirty="0" smtClean="0"/>
          </a:p>
          <a:p>
            <a:r>
              <a:rPr lang="en-GB" dirty="0" smtClean="0"/>
              <a:t>This is the information. You’ll be tested </a:t>
            </a:r>
            <a:r>
              <a:rPr lang="en-GB" u="sng" dirty="0" smtClean="0"/>
              <a:t>on</a:t>
            </a:r>
            <a:r>
              <a:rPr lang="en-GB" dirty="0" smtClean="0"/>
              <a:t> it.</a:t>
            </a:r>
          </a:p>
          <a:p>
            <a:pPr>
              <a:buNone/>
            </a:pPr>
            <a:r>
              <a:rPr lang="en-GB" dirty="0" smtClean="0"/>
              <a:t>1. Less formal: 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This is the information which you’ll be tested </a:t>
            </a:r>
            <a:r>
              <a:rPr lang="en-GB" u="sng" dirty="0" smtClean="0">
                <a:solidFill>
                  <a:srgbClr val="FF0000"/>
                </a:solidFill>
              </a:rPr>
              <a:t>on</a:t>
            </a:r>
            <a:r>
              <a:rPr lang="en-GB" dirty="0" smtClean="0">
                <a:solidFill>
                  <a:srgbClr val="FF0000"/>
                </a:solidFill>
              </a:rPr>
              <a:t>.</a:t>
            </a:r>
          </a:p>
          <a:p>
            <a:pPr>
              <a:buNone/>
            </a:pPr>
            <a:r>
              <a:rPr lang="en-GB" dirty="0" smtClean="0"/>
              <a:t>2. More formal: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This is the information </a:t>
            </a:r>
            <a:r>
              <a:rPr lang="en-GB" u="sng" dirty="0" smtClean="0">
                <a:solidFill>
                  <a:srgbClr val="FF0000"/>
                </a:solidFill>
              </a:rPr>
              <a:t>on</a:t>
            </a:r>
            <a:r>
              <a:rPr lang="en-GB" dirty="0" smtClean="0">
                <a:solidFill>
                  <a:srgbClr val="FF0000"/>
                </a:solidFill>
              </a:rPr>
              <a:t> which you will be tested.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274042"/>
          </a:xfrm>
        </p:spPr>
        <p:txBody>
          <a:bodyPr>
            <a:normAutofit fontScale="90000"/>
          </a:bodyPr>
          <a:lstStyle/>
          <a:p>
            <a:endParaRPr lang="en-GB" sz="28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14400" y="548680"/>
            <a:ext cx="7772400" cy="5471120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The shop assistant was very impolite. We complained </a:t>
            </a:r>
            <a:r>
              <a:rPr lang="en-GB" u="sng" dirty="0" smtClean="0"/>
              <a:t>about </a:t>
            </a:r>
            <a:r>
              <a:rPr lang="en-GB" dirty="0" smtClean="0"/>
              <a:t>her.</a:t>
            </a:r>
          </a:p>
          <a:p>
            <a:pPr>
              <a:buNone/>
            </a:pPr>
            <a:r>
              <a:rPr lang="en-GB" dirty="0" smtClean="0"/>
              <a:t>1. Less formal: 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The shop assistant</a:t>
            </a:r>
            <a:r>
              <a:rPr lang="en-GB" dirty="0" smtClean="0">
                <a:solidFill>
                  <a:srgbClr val="FF0000"/>
                </a:solidFill>
              </a:rPr>
              <a:t>, </a:t>
            </a:r>
            <a:r>
              <a:rPr lang="en-GB" dirty="0" smtClean="0">
                <a:solidFill>
                  <a:srgbClr val="FF0000"/>
                </a:solidFill>
              </a:rPr>
              <a:t>who we complained </a:t>
            </a:r>
            <a:r>
              <a:rPr lang="en-GB" u="sng" dirty="0" smtClean="0">
                <a:solidFill>
                  <a:srgbClr val="FF0000"/>
                </a:solidFill>
              </a:rPr>
              <a:t>about</a:t>
            </a:r>
            <a:r>
              <a:rPr lang="en-GB" dirty="0" smtClean="0">
                <a:solidFill>
                  <a:srgbClr val="FF0000"/>
                </a:solidFill>
              </a:rPr>
              <a:t>, was very impolite.</a:t>
            </a:r>
          </a:p>
          <a:p>
            <a:pPr>
              <a:buNone/>
            </a:pPr>
            <a:r>
              <a:rPr lang="en-GB" dirty="0" smtClean="0"/>
              <a:t>2. More formal: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The shop assistant</a:t>
            </a:r>
            <a:r>
              <a:rPr lang="en-GB" dirty="0" smtClean="0">
                <a:solidFill>
                  <a:srgbClr val="FF0000"/>
                </a:solidFill>
              </a:rPr>
              <a:t>, </a:t>
            </a:r>
            <a:r>
              <a:rPr lang="en-GB" u="sng" dirty="0" smtClean="0">
                <a:solidFill>
                  <a:srgbClr val="FF0000"/>
                </a:solidFill>
              </a:rPr>
              <a:t>about</a:t>
            </a:r>
            <a:r>
              <a:rPr lang="en-GB" dirty="0" smtClean="0">
                <a:solidFill>
                  <a:srgbClr val="FF0000"/>
                </a:solidFill>
              </a:rPr>
              <a:t> whom we complained, was very impolite.</a:t>
            </a:r>
          </a:p>
          <a:p>
            <a:r>
              <a:rPr lang="en-GB" dirty="0" smtClean="0"/>
              <a:t>Our boss is the person. We’ll have to get permission </a:t>
            </a:r>
            <a:r>
              <a:rPr lang="en-GB" u="sng" dirty="0" smtClean="0"/>
              <a:t>from</a:t>
            </a:r>
            <a:r>
              <a:rPr lang="en-GB" dirty="0" smtClean="0"/>
              <a:t> him.</a:t>
            </a:r>
          </a:p>
          <a:p>
            <a:pPr>
              <a:buNone/>
            </a:pPr>
            <a:r>
              <a:rPr lang="en-GB" dirty="0" smtClean="0"/>
              <a:t>1. Less formal: 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Our boss is the person who we’ll have to get permission </a:t>
            </a:r>
            <a:r>
              <a:rPr lang="en-GB" u="sng" dirty="0" smtClean="0">
                <a:solidFill>
                  <a:srgbClr val="FF0000"/>
                </a:solidFill>
              </a:rPr>
              <a:t>from.</a:t>
            </a:r>
          </a:p>
          <a:p>
            <a:pPr>
              <a:buNone/>
            </a:pPr>
            <a:r>
              <a:rPr lang="en-GB" dirty="0" smtClean="0"/>
              <a:t>2. More formal:</a:t>
            </a:r>
          </a:p>
          <a:p>
            <a:pPr>
              <a:buNone/>
            </a:pPr>
            <a:r>
              <a:rPr lang="en-GB" dirty="0" smtClean="0">
                <a:solidFill>
                  <a:srgbClr val="FF0000"/>
                </a:solidFill>
              </a:rPr>
              <a:t>Our boss is the person </a:t>
            </a:r>
            <a:r>
              <a:rPr lang="en-GB" u="sng" dirty="0" smtClean="0">
                <a:solidFill>
                  <a:srgbClr val="FF0000"/>
                </a:solidFill>
              </a:rPr>
              <a:t>from</a:t>
            </a:r>
            <a:r>
              <a:rPr lang="en-GB" dirty="0" smtClean="0">
                <a:solidFill>
                  <a:srgbClr val="FF0000"/>
                </a:solidFill>
              </a:rPr>
              <a:t> whom we’ll have to get permission.</a:t>
            </a:r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Homework for next grammar lesson: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Tuesday 28</a:t>
            </a:r>
            <a:r>
              <a:rPr lang="en-GB" baseline="30000" dirty="0" smtClean="0">
                <a:solidFill>
                  <a:srgbClr val="FF0000"/>
                </a:solidFill>
              </a:rPr>
              <a:t>th</a:t>
            </a:r>
            <a:r>
              <a:rPr lang="en-GB" dirty="0" smtClean="0">
                <a:solidFill>
                  <a:srgbClr val="FF0000"/>
                </a:solidFill>
              </a:rPr>
              <a:t> April 2n A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Wednesday 29</a:t>
            </a:r>
            <a:r>
              <a:rPr lang="en-GB" baseline="30000" dirty="0" smtClean="0">
                <a:solidFill>
                  <a:srgbClr val="FF0000"/>
                </a:solidFill>
              </a:rPr>
              <a:t>th</a:t>
            </a:r>
            <a:r>
              <a:rPr lang="en-GB" dirty="0" smtClean="0">
                <a:solidFill>
                  <a:srgbClr val="FF0000"/>
                </a:solidFill>
              </a:rPr>
              <a:t> April 2n B and 2n C</a:t>
            </a:r>
          </a:p>
          <a:p>
            <a:pPr>
              <a:buNone/>
            </a:pPr>
            <a:r>
              <a:rPr lang="en-GB" dirty="0" smtClean="0"/>
              <a:t>Workbook pages: 50 and 51</a:t>
            </a:r>
          </a:p>
          <a:p>
            <a:pPr>
              <a:buNone/>
            </a:pPr>
            <a:r>
              <a:rPr lang="en-GB" dirty="0" smtClean="0"/>
              <a:t>Defining and non defining relative clauses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(If you don’t have the workbook you can print those two pages from </a:t>
            </a:r>
            <a:r>
              <a:rPr lang="en-GB" dirty="0" err="1" smtClean="0"/>
              <a:t>Moodle</a:t>
            </a:r>
            <a:r>
              <a:rPr lang="en-GB" dirty="0" smtClean="0"/>
              <a:t>, Unit 6 Relative pronouns)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287</TotalTime>
  <Words>673</Words>
  <Application>Microsoft Office PowerPoint</Application>
  <PresentationFormat>Presentación en pantalla (4:3)</PresentationFormat>
  <Paragraphs>129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Equidad</vt:lpstr>
      <vt:lpstr>Relative pronouns</vt:lpstr>
      <vt:lpstr>What’s a pronoun?</vt:lpstr>
      <vt:lpstr>Relative pronouns in English</vt:lpstr>
      <vt:lpstr>Let’s practise:</vt:lpstr>
      <vt:lpstr>Let’s practise:</vt:lpstr>
      <vt:lpstr>RELATIVE CLAUSES</vt:lpstr>
      <vt:lpstr>Diapositiva 7</vt:lpstr>
      <vt:lpstr>Joining sentences:</vt:lpstr>
      <vt:lpstr>Diapositiva 9</vt:lpstr>
      <vt:lpstr>FORMAL AND LESS FORMAL STRUCTURES</vt:lpstr>
      <vt:lpstr>Diapositiva 11</vt:lpstr>
      <vt:lpstr>Let’s practise formal and informal structures:</vt:lpstr>
      <vt:lpstr>Diapositiva 13</vt:lpstr>
      <vt:lpstr>Homework for next grammar lesson: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Relative pronouns</dc:title>
  <dc:creator>ROGER</dc:creator>
  <cp:lastModifiedBy>ROGER</cp:lastModifiedBy>
  <cp:revision>43</cp:revision>
  <dcterms:created xsi:type="dcterms:W3CDTF">2020-04-20T08:16:54Z</dcterms:created>
  <dcterms:modified xsi:type="dcterms:W3CDTF">2020-04-21T08:10:32Z</dcterms:modified>
</cp:coreProperties>
</file>