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5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9" r:id="rId9"/>
    <p:sldId id="263" r:id="rId10"/>
    <p:sldId id="264" r:id="rId11"/>
    <p:sldId id="265" r:id="rId12"/>
    <p:sldId id="266" r:id="rId13"/>
    <p:sldId id="267" r:id="rId14"/>
    <p:sldId id="268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9" d="100"/>
          <a:sy n="119" d="100"/>
        </p:scale>
        <p:origin x="2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53813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22388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899087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5854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6/23/2020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3275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6/23/2020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44118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46674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744405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6/23/2020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2344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208924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smtClean="0"/>
              <a:pPr/>
              <a:t>6/23/2020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579190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smtClean="0"/>
              <a:pPr/>
              <a:t>6/23/2020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6317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03D3CD-FDD5-450A-BB21-AFDF06F2BA0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Musts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mustn’s</a:t>
            </a:r>
            <a:b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your</a:t>
            </a:r>
            <a:r>
              <a:rPr lang="es-E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ES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writings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4096E0B-E9CF-4327-A362-42BD8EB3765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91860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902452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Top 10 </a:t>
            </a:r>
            <a:r>
              <a:rPr lang="es-ES" b="1" dirty="0" err="1"/>
              <a:t>mistakes</a:t>
            </a:r>
            <a:r>
              <a:rPr lang="es-ES" b="1" dirty="0"/>
              <a:t> </a:t>
            </a:r>
            <a:r>
              <a:rPr lang="es-ES" b="1" dirty="0" err="1"/>
              <a:t>we</a:t>
            </a:r>
            <a:r>
              <a:rPr lang="es-ES" b="1" dirty="0"/>
              <a:t> </a:t>
            </a:r>
            <a:r>
              <a:rPr lang="es-ES" b="1" dirty="0" err="1"/>
              <a:t>should</a:t>
            </a:r>
            <a:r>
              <a:rPr lang="es-ES" b="1" dirty="0"/>
              <a:t> </a:t>
            </a:r>
            <a:r>
              <a:rPr lang="es-ES" b="1" dirty="0" err="1"/>
              <a:t>avoid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accent1"/>
                </a:solidFill>
              </a:rPr>
              <a:t>1</a:t>
            </a:r>
            <a:r>
              <a:rPr lang="en-US" sz="2400" b="1" dirty="0">
                <a:solidFill>
                  <a:schemeClr val="accent1"/>
                </a:solidFill>
              </a:rPr>
              <a:t>. People = Plural</a:t>
            </a:r>
          </a:p>
          <a:p>
            <a:pPr marL="432000" indent="0">
              <a:spcBef>
                <a:spcPts val="600"/>
              </a:spcBef>
              <a:buNone/>
            </a:pPr>
            <a:r>
              <a:rPr lang="en-US" dirty="0"/>
              <a:t>One person = two people</a:t>
            </a:r>
          </a:p>
          <a:p>
            <a:pPr marL="432000" indent="0">
              <a:spcBef>
                <a:spcPts val="600"/>
              </a:spcBef>
              <a:buNone/>
            </a:pPr>
            <a:r>
              <a:rPr lang="en-US" dirty="0"/>
              <a:t>People are / People have / Some people think</a:t>
            </a:r>
          </a:p>
          <a:p>
            <a:r>
              <a:rPr lang="en-US" sz="2400" b="1" dirty="0">
                <a:solidFill>
                  <a:schemeClr val="accent1"/>
                </a:solidFill>
              </a:rPr>
              <a:t>2. Gerund (+</a:t>
            </a:r>
            <a:r>
              <a:rPr lang="en-US" sz="2400" b="1" dirty="0" err="1">
                <a:solidFill>
                  <a:schemeClr val="accent1"/>
                </a:solidFill>
              </a:rPr>
              <a:t>ing</a:t>
            </a:r>
            <a:r>
              <a:rPr lang="en-US" sz="2400" b="1" dirty="0">
                <a:solidFill>
                  <a:schemeClr val="accent1"/>
                </a:solidFill>
              </a:rPr>
              <a:t>)</a:t>
            </a:r>
          </a:p>
          <a:p>
            <a:pPr marL="502920" lvl="1" indent="0">
              <a:buNone/>
            </a:pPr>
            <a:r>
              <a:rPr lang="en-US" b="1" dirty="0"/>
              <a:t>2.1 After a preposition:</a:t>
            </a:r>
          </a:p>
          <a:p>
            <a:pPr marL="502920" lvl="1" indent="0">
              <a:buNone/>
            </a:pPr>
            <a:r>
              <a:rPr lang="en-US" dirty="0"/>
              <a:t>	instead </a:t>
            </a:r>
            <a:r>
              <a:rPr lang="en-US" b="1" dirty="0"/>
              <a:t>of</a:t>
            </a:r>
            <a:r>
              <a:rPr lang="en-US" dirty="0"/>
              <a:t> leaving  /  she left </a:t>
            </a:r>
            <a:r>
              <a:rPr lang="en-US" b="1" dirty="0"/>
              <a:t>without </a:t>
            </a:r>
            <a:r>
              <a:rPr lang="en-US" dirty="0"/>
              <a:t>saying  /  interested </a:t>
            </a:r>
            <a:r>
              <a:rPr lang="en-US" b="1" dirty="0"/>
              <a:t>in</a:t>
            </a:r>
            <a:r>
              <a:rPr lang="en-US" dirty="0"/>
              <a:t> hearing more</a:t>
            </a:r>
          </a:p>
          <a:p>
            <a:pPr marL="502920" lvl="1" indent="0">
              <a:buNone/>
            </a:pPr>
            <a:r>
              <a:rPr lang="en-US" b="1" dirty="0"/>
              <a:t>2.2 As a subject:</a:t>
            </a:r>
          </a:p>
          <a:p>
            <a:pPr marL="502920" lvl="1" indent="0">
              <a:buNone/>
            </a:pPr>
            <a:r>
              <a:rPr lang="en-US" dirty="0"/>
              <a:t>	</a:t>
            </a:r>
            <a:r>
              <a:rPr lang="en-US" u="sng" dirty="0"/>
              <a:t>Eating</a:t>
            </a:r>
            <a:r>
              <a:rPr lang="en-US" dirty="0"/>
              <a:t> fruit is healthy</a:t>
            </a:r>
          </a:p>
          <a:p>
            <a:pPr marL="502920" lvl="1" indent="0">
              <a:buNone/>
            </a:pPr>
            <a:r>
              <a:rPr lang="en-US" dirty="0"/>
              <a:t>	I think that </a:t>
            </a:r>
            <a:r>
              <a:rPr lang="en-US" u="sng" dirty="0"/>
              <a:t>working</a:t>
            </a:r>
            <a:r>
              <a:rPr lang="en-US" dirty="0"/>
              <a:t> on shifts is a great disadvantage</a:t>
            </a:r>
          </a:p>
          <a:p>
            <a:pPr marL="502920" lvl="1" indent="0">
              <a:buNone/>
            </a:pPr>
            <a:r>
              <a:rPr lang="en-US" b="1" dirty="0"/>
              <a:t>2.3 After some verbs:</a:t>
            </a:r>
          </a:p>
          <a:p>
            <a:pPr marL="502920" lvl="1" indent="0">
              <a:buNone/>
            </a:pPr>
            <a:r>
              <a:rPr lang="en-US" dirty="0"/>
              <a:t>	like/dislike       John dislikes </a:t>
            </a:r>
            <a:r>
              <a:rPr lang="en-US" u="sng" dirty="0"/>
              <a:t>getting</a:t>
            </a:r>
            <a:r>
              <a:rPr lang="en-US" dirty="0"/>
              <a:t> up early</a:t>
            </a:r>
          </a:p>
          <a:p>
            <a:pPr marL="502920" lvl="1" indent="0">
              <a:buNone/>
            </a:pPr>
            <a:r>
              <a:rPr lang="en-US" dirty="0"/>
              <a:t>	love/hate          We hate </a:t>
            </a:r>
            <a:r>
              <a:rPr lang="en-US" u="sng" dirty="0"/>
              <a:t>taking </a:t>
            </a:r>
            <a:r>
              <a:rPr lang="en-US" dirty="0"/>
              <a:t>long exams</a:t>
            </a:r>
          </a:p>
          <a:p>
            <a:pPr marL="502920" lvl="1" indent="0">
              <a:buNone/>
            </a:pPr>
            <a:r>
              <a:rPr lang="en-US" dirty="0"/>
              <a:t>	start/finish        They finished </a:t>
            </a:r>
            <a:r>
              <a:rPr lang="en-US" u="sng" dirty="0"/>
              <a:t>working</a:t>
            </a:r>
            <a:r>
              <a:rPr lang="en-US" dirty="0"/>
              <a:t> late</a:t>
            </a:r>
          </a:p>
          <a:p>
            <a:pPr marL="502920" lvl="1" indent="0">
              <a:buNone/>
            </a:pPr>
            <a:r>
              <a:rPr lang="en-US" dirty="0"/>
              <a:t>	mind                    Would you mind </a:t>
            </a:r>
            <a:r>
              <a:rPr lang="en-US" u="sng" dirty="0"/>
              <a:t>opening</a:t>
            </a:r>
            <a:r>
              <a:rPr lang="en-US" dirty="0"/>
              <a:t> the window?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22395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902452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Top 10 </a:t>
            </a:r>
            <a:r>
              <a:rPr lang="es-ES" b="1" dirty="0" err="1"/>
              <a:t>mistakes</a:t>
            </a:r>
            <a:r>
              <a:rPr lang="es-ES" b="1" dirty="0"/>
              <a:t> </a:t>
            </a:r>
            <a:r>
              <a:rPr lang="es-ES" b="1" dirty="0" err="1"/>
              <a:t>we</a:t>
            </a:r>
            <a:r>
              <a:rPr lang="es-ES" b="1" dirty="0"/>
              <a:t> </a:t>
            </a:r>
            <a:r>
              <a:rPr lang="es-ES" b="1" dirty="0" err="1"/>
              <a:t>should</a:t>
            </a:r>
            <a:r>
              <a:rPr lang="es-ES" b="1" dirty="0"/>
              <a:t> </a:t>
            </a:r>
            <a:r>
              <a:rPr lang="es-ES" b="1" dirty="0" err="1"/>
              <a:t>avoid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accent1"/>
                </a:solidFill>
              </a:rPr>
              <a:t>3</a:t>
            </a:r>
            <a:r>
              <a:rPr lang="en-US" sz="2400" b="1" dirty="0">
                <a:solidFill>
                  <a:schemeClr val="accent1"/>
                </a:solidFill>
              </a:rPr>
              <a:t>.  “and” / “or”  join elements belonging to the same category:</a:t>
            </a:r>
          </a:p>
          <a:p>
            <a:pPr marL="0" indent="0">
              <a:buNone/>
            </a:pPr>
            <a:r>
              <a:rPr lang="en-GB" i="1" dirty="0"/>
              <a:t>	- I </a:t>
            </a:r>
            <a:r>
              <a:rPr lang="en-GB" b="1" i="1" dirty="0"/>
              <a:t>was study</a:t>
            </a:r>
            <a:r>
              <a:rPr lang="en-GB" b="1" i="1" u="sng" dirty="0"/>
              <a:t>ing</a:t>
            </a:r>
            <a:r>
              <a:rPr lang="en-GB" i="1" dirty="0"/>
              <a:t> </a:t>
            </a:r>
            <a:r>
              <a:rPr lang="en-GB" b="1" i="1" dirty="0"/>
              <a:t>and</a:t>
            </a:r>
            <a:r>
              <a:rPr lang="en-GB" i="1" dirty="0"/>
              <a:t> </a:t>
            </a:r>
            <a:r>
              <a:rPr lang="en-GB" b="1" i="1" u="sng" dirty="0"/>
              <a:t>listened</a:t>
            </a:r>
            <a:r>
              <a:rPr lang="en-GB" i="1" dirty="0"/>
              <a:t> to music. </a:t>
            </a:r>
            <a:r>
              <a:rPr lang="en-GB" b="1" i="1" dirty="0"/>
              <a:t>Wrong</a:t>
            </a:r>
            <a:endParaRPr lang="en-GB" dirty="0"/>
          </a:p>
          <a:p>
            <a:pPr marL="0" indent="0">
              <a:buNone/>
            </a:pPr>
            <a:r>
              <a:rPr lang="en-GB" i="1" dirty="0"/>
              <a:t>	CORRECT: I was studying </a:t>
            </a:r>
            <a:r>
              <a:rPr lang="en-GB" b="1" i="1" dirty="0"/>
              <a:t>and</a:t>
            </a:r>
            <a:r>
              <a:rPr lang="en-GB" i="1" dirty="0"/>
              <a:t> (I was) </a:t>
            </a:r>
            <a:r>
              <a:rPr lang="en-GB" b="1" i="1" dirty="0"/>
              <a:t>listening </a:t>
            </a:r>
            <a:r>
              <a:rPr lang="en-GB" i="1" dirty="0"/>
              <a:t>to music. </a:t>
            </a:r>
            <a:endParaRPr lang="en-GB" dirty="0"/>
          </a:p>
          <a:p>
            <a:pPr marL="0" indent="0">
              <a:buNone/>
            </a:pPr>
            <a:r>
              <a:rPr lang="en-GB" b="1" i="1" dirty="0"/>
              <a:t>	- Are you coming</a:t>
            </a:r>
            <a:r>
              <a:rPr lang="en-GB" i="1" dirty="0"/>
              <a:t> </a:t>
            </a:r>
            <a:r>
              <a:rPr lang="en-GB" b="1" i="1" dirty="0"/>
              <a:t>or stay</a:t>
            </a:r>
            <a:r>
              <a:rPr lang="en-GB" i="1" dirty="0"/>
              <a:t>? </a:t>
            </a:r>
            <a:r>
              <a:rPr lang="en-GB" b="1" i="1" dirty="0"/>
              <a:t> Wrong</a:t>
            </a:r>
            <a:endParaRPr lang="en-GB" dirty="0"/>
          </a:p>
          <a:p>
            <a:pPr marL="0" indent="0">
              <a:buNone/>
            </a:pPr>
            <a:r>
              <a:rPr lang="en-GB" i="1" dirty="0"/>
              <a:t>	CORRECT: Are you coming </a:t>
            </a:r>
            <a:r>
              <a:rPr lang="en-GB" b="1" i="1" dirty="0"/>
              <a:t>or</a:t>
            </a:r>
            <a:r>
              <a:rPr lang="en-GB" i="1" dirty="0"/>
              <a:t> </a:t>
            </a:r>
            <a:r>
              <a:rPr lang="en-GB" b="1" i="1" dirty="0"/>
              <a:t>staying</a:t>
            </a:r>
            <a:r>
              <a:rPr lang="en-GB" i="1" dirty="0"/>
              <a:t>? </a:t>
            </a:r>
            <a:endParaRPr lang="en-GB" b="1" i="1" dirty="0"/>
          </a:p>
          <a:p>
            <a:pPr marL="0" indent="0">
              <a:buNone/>
            </a:pPr>
            <a:r>
              <a:rPr lang="en-GB" b="1" i="1" dirty="0"/>
              <a:t>	(When the subject is the same you can omit it)</a:t>
            </a:r>
          </a:p>
          <a:p>
            <a:pPr marL="432000" indent="0">
              <a:spcBef>
                <a:spcPts val="600"/>
              </a:spcBef>
              <a:buNone/>
            </a:pPr>
            <a:endParaRPr lang="en-US" dirty="0"/>
          </a:p>
          <a:p>
            <a:r>
              <a:rPr lang="en-US" sz="2400" b="1" dirty="0">
                <a:solidFill>
                  <a:schemeClr val="accent1"/>
                </a:solidFill>
              </a:rPr>
              <a:t>4. Adjectives add no  “-s” in plural in English:</a:t>
            </a:r>
          </a:p>
          <a:p>
            <a:pPr marL="502920" lvl="1" indent="0">
              <a:buNone/>
            </a:pPr>
            <a:r>
              <a:rPr lang="en-US" dirty="0"/>
              <a:t>An </a:t>
            </a:r>
            <a:r>
              <a:rPr lang="en-US" b="1" dirty="0"/>
              <a:t>important</a:t>
            </a:r>
            <a:r>
              <a:rPr lang="en-US" dirty="0"/>
              <a:t> article  ---  </a:t>
            </a:r>
            <a:r>
              <a:rPr lang="en-US" b="1" dirty="0"/>
              <a:t>Important</a:t>
            </a:r>
            <a:r>
              <a:rPr lang="en-US" dirty="0"/>
              <a:t> articles</a:t>
            </a:r>
          </a:p>
          <a:p>
            <a:pPr marL="502920" lvl="1" indent="0">
              <a:buNone/>
            </a:pPr>
            <a:r>
              <a:rPr lang="en-US" dirty="0"/>
              <a:t>This reason is </a:t>
            </a:r>
            <a:r>
              <a:rPr lang="en-US" b="1" dirty="0"/>
              <a:t>essential </a:t>
            </a:r>
            <a:r>
              <a:rPr lang="en-US" dirty="0"/>
              <a:t>----  There reasons are </a:t>
            </a:r>
            <a:r>
              <a:rPr lang="en-US" b="1" dirty="0"/>
              <a:t>essential</a:t>
            </a:r>
          </a:p>
          <a:p>
            <a:pPr marL="502920" lvl="1" indent="0">
              <a:buNone/>
            </a:pPr>
            <a:r>
              <a:rPr lang="en-US" dirty="0"/>
              <a:t>There’s a </a:t>
            </a:r>
            <a:r>
              <a:rPr lang="en-US" b="1" dirty="0"/>
              <a:t>specific </a:t>
            </a:r>
            <a:r>
              <a:rPr lang="en-US" dirty="0"/>
              <a:t>bond between  ---- There are </a:t>
            </a:r>
            <a:r>
              <a:rPr lang="en-US" b="1" dirty="0"/>
              <a:t>specific </a:t>
            </a:r>
            <a:r>
              <a:rPr lang="en-US" dirty="0"/>
              <a:t>bonds among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43244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902452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Top 10 </a:t>
            </a:r>
            <a:r>
              <a:rPr lang="es-ES" b="1" dirty="0" err="1"/>
              <a:t>mistakes</a:t>
            </a:r>
            <a:r>
              <a:rPr lang="es-ES" b="1" dirty="0"/>
              <a:t> </a:t>
            </a:r>
            <a:r>
              <a:rPr lang="es-ES" b="1" dirty="0" err="1"/>
              <a:t>we</a:t>
            </a:r>
            <a:r>
              <a:rPr lang="es-ES" b="1" dirty="0"/>
              <a:t> </a:t>
            </a:r>
            <a:r>
              <a:rPr lang="es-ES" b="1" dirty="0" err="1"/>
              <a:t>should</a:t>
            </a:r>
            <a:r>
              <a:rPr lang="es-ES" b="1" dirty="0"/>
              <a:t> </a:t>
            </a:r>
            <a:r>
              <a:rPr lang="es-ES" b="1" dirty="0" err="1"/>
              <a:t>avoid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accent1"/>
                </a:solidFill>
              </a:rPr>
              <a:t>5</a:t>
            </a:r>
            <a:r>
              <a:rPr lang="en-US" sz="2400" b="1" dirty="0">
                <a:solidFill>
                  <a:schemeClr val="accent1"/>
                </a:solidFill>
              </a:rPr>
              <a:t>.  Infinitive of purpose (to):</a:t>
            </a:r>
          </a:p>
          <a:p>
            <a:pPr marL="0" indent="0">
              <a:buNone/>
            </a:pPr>
            <a:r>
              <a:rPr lang="en-GB" b="1" i="1" dirty="0">
                <a:solidFill>
                  <a:schemeClr val="accent1"/>
                </a:solidFill>
              </a:rPr>
              <a:t>        </a:t>
            </a:r>
            <a:r>
              <a:rPr lang="en-GB" b="1" dirty="0">
                <a:solidFill>
                  <a:schemeClr val="tx1"/>
                </a:solidFill>
              </a:rPr>
              <a:t>Big mistake using a gerund instead of an infinitive to express purpose:</a:t>
            </a:r>
          </a:p>
          <a:p>
            <a:pPr marL="502920" lvl="1" indent="0">
              <a:buNone/>
            </a:pPr>
            <a:r>
              <a:rPr lang="en-GB" i="1" dirty="0"/>
              <a:t>	</a:t>
            </a:r>
            <a:endParaRPr lang="en-GB" dirty="0"/>
          </a:p>
          <a:p>
            <a:pPr marL="502920" lvl="1" indent="0">
              <a:buNone/>
            </a:pPr>
            <a:r>
              <a:rPr lang="en-GB" dirty="0"/>
              <a:t>	- She went downstairs </a:t>
            </a:r>
            <a:r>
              <a:rPr lang="en-GB" b="1" dirty="0"/>
              <a:t>for buying </a:t>
            </a:r>
            <a:r>
              <a:rPr lang="en-GB" dirty="0"/>
              <a:t>some milk. </a:t>
            </a:r>
            <a:r>
              <a:rPr lang="en-GB" b="1" dirty="0"/>
              <a:t>Wrong</a:t>
            </a:r>
          </a:p>
          <a:p>
            <a:pPr marL="502920" lvl="1" indent="0">
              <a:buNone/>
            </a:pPr>
            <a:r>
              <a:rPr lang="en-GB" dirty="0"/>
              <a:t> </a:t>
            </a:r>
            <a:r>
              <a:rPr lang="en-GB" b="1" dirty="0"/>
              <a:t>CORRECT:</a:t>
            </a:r>
            <a:r>
              <a:rPr lang="en-GB" dirty="0"/>
              <a:t> I went downstairs </a:t>
            </a:r>
            <a:r>
              <a:rPr lang="en-GB" b="1" dirty="0"/>
              <a:t>to buy </a:t>
            </a:r>
            <a:r>
              <a:rPr lang="en-GB" dirty="0"/>
              <a:t>some milk / </a:t>
            </a:r>
            <a:r>
              <a:rPr lang="en-GB" b="1" dirty="0"/>
              <a:t>in order to buy </a:t>
            </a:r>
            <a:r>
              <a:rPr lang="en-GB" dirty="0"/>
              <a:t>some milk.</a:t>
            </a:r>
          </a:p>
          <a:p>
            <a:pPr marL="502920" lvl="1" indent="0">
              <a:buNone/>
            </a:pPr>
            <a:endParaRPr lang="en-GB" dirty="0"/>
          </a:p>
          <a:p>
            <a:pPr marL="502920" lvl="1" indent="0">
              <a:buNone/>
            </a:pPr>
            <a:r>
              <a:rPr lang="en-GB" dirty="0"/>
              <a:t>	-  </a:t>
            </a:r>
            <a:r>
              <a:rPr lang="en-GB" b="1" dirty="0"/>
              <a:t>For producing </a:t>
            </a:r>
            <a:r>
              <a:rPr lang="en-GB" dirty="0"/>
              <a:t>a good essay, you should use connectors. </a:t>
            </a:r>
            <a:r>
              <a:rPr lang="en-GB" b="1" dirty="0"/>
              <a:t>Wrong</a:t>
            </a:r>
          </a:p>
          <a:p>
            <a:pPr marL="502920" lvl="1" indent="0">
              <a:buNone/>
            </a:pPr>
            <a:r>
              <a:rPr lang="en-GB" dirty="0"/>
              <a:t> </a:t>
            </a:r>
            <a:r>
              <a:rPr lang="en-GB" b="1" dirty="0"/>
              <a:t>CORRECT:</a:t>
            </a:r>
            <a:r>
              <a:rPr lang="en-GB" dirty="0"/>
              <a:t> </a:t>
            </a:r>
            <a:r>
              <a:rPr lang="en-GB" b="1" dirty="0"/>
              <a:t>To produce </a:t>
            </a:r>
            <a:r>
              <a:rPr lang="en-GB" dirty="0"/>
              <a:t>a good essay, you should use connectors.</a:t>
            </a:r>
          </a:p>
          <a:p>
            <a:pPr marL="502920" lvl="1" indent="0">
              <a:buNone/>
            </a:pPr>
            <a:r>
              <a:rPr lang="en-GB" dirty="0"/>
              <a:t>	     </a:t>
            </a:r>
            <a:r>
              <a:rPr lang="en-GB" b="1" dirty="0"/>
              <a:t>In order to produce </a:t>
            </a:r>
            <a:r>
              <a:rPr lang="en-GB" dirty="0"/>
              <a:t>a good writing, you should use connectors.</a:t>
            </a:r>
          </a:p>
          <a:p>
            <a:pPr marL="432000" indent="0">
              <a:spcBef>
                <a:spcPts val="600"/>
              </a:spcBef>
              <a:buNone/>
            </a:pPr>
            <a:endParaRPr lang="en-US" dirty="0"/>
          </a:p>
          <a:p>
            <a:r>
              <a:rPr lang="en-US" sz="2400" b="1" dirty="0">
                <a:solidFill>
                  <a:schemeClr val="accent1"/>
                </a:solidFill>
              </a:rPr>
              <a:t>6. A modal verb is always followed by a verb in its base form:</a:t>
            </a:r>
          </a:p>
          <a:p>
            <a:pPr marL="502920" lvl="1" indent="0">
              <a:buNone/>
            </a:pPr>
            <a:r>
              <a:rPr lang="en-US" dirty="0"/>
              <a:t>She </a:t>
            </a:r>
            <a:r>
              <a:rPr lang="en-US" b="1" dirty="0"/>
              <a:t>can play </a:t>
            </a:r>
            <a:r>
              <a:rPr lang="en-US" dirty="0"/>
              <a:t>basketball.</a:t>
            </a:r>
          </a:p>
          <a:p>
            <a:pPr marL="502920" lvl="1" indent="0">
              <a:buNone/>
            </a:pPr>
            <a:r>
              <a:rPr lang="en-US" dirty="0"/>
              <a:t>They </a:t>
            </a:r>
            <a:r>
              <a:rPr lang="en-US" b="1" dirty="0"/>
              <a:t>must have won </a:t>
            </a:r>
            <a:r>
              <a:rPr lang="en-US" dirty="0"/>
              <a:t>the match because they are very happy.</a:t>
            </a:r>
          </a:p>
          <a:p>
            <a:pPr marL="502920" lvl="1" indent="0">
              <a:buNone/>
            </a:pPr>
            <a:r>
              <a:rPr lang="en-US" dirty="0"/>
              <a:t>You </a:t>
            </a:r>
            <a:r>
              <a:rPr lang="en-US" b="1" dirty="0"/>
              <a:t>should tell </a:t>
            </a:r>
            <a:r>
              <a:rPr lang="en-US" dirty="0"/>
              <a:t>me the truth.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345213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902452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Top 10 </a:t>
            </a:r>
            <a:r>
              <a:rPr lang="es-ES" b="1" dirty="0" err="1"/>
              <a:t>mistakes</a:t>
            </a:r>
            <a:r>
              <a:rPr lang="es-ES" b="1" dirty="0"/>
              <a:t> </a:t>
            </a:r>
            <a:r>
              <a:rPr lang="es-ES" b="1" dirty="0" err="1"/>
              <a:t>we</a:t>
            </a:r>
            <a:r>
              <a:rPr lang="es-ES" b="1" dirty="0"/>
              <a:t> </a:t>
            </a:r>
            <a:r>
              <a:rPr lang="es-ES" b="1" dirty="0" err="1"/>
              <a:t>should</a:t>
            </a:r>
            <a:r>
              <a:rPr lang="es-ES" b="1" dirty="0"/>
              <a:t> </a:t>
            </a:r>
            <a:r>
              <a:rPr lang="es-ES" b="1" dirty="0" err="1"/>
              <a:t>avoid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accent1"/>
                </a:solidFill>
              </a:rPr>
              <a:t>7</a:t>
            </a:r>
            <a:r>
              <a:rPr lang="en-US" sz="2400" b="1" dirty="0">
                <a:solidFill>
                  <a:schemeClr val="accent1"/>
                </a:solidFill>
              </a:rPr>
              <a:t>. </a:t>
            </a:r>
            <a:r>
              <a:rPr lang="en-GB" sz="2400" b="1" dirty="0">
                <a:solidFill>
                  <a:schemeClr val="accent1"/>
                </a:solidFill>
              </a:rPr>
              <a:t>Omitting the subject after a connector:</a:t>
            </a:r>
          </a:p>
          <a:p>
            <a:pPr marL="540000" indent="0">
              <a:spcBef>
                <a:spcPts val="600"/>
              </a:spcBef>
              <a:buNone/>
            </a:pPr>
            <a:r>
              <a:rPr lang="en-GB" sz="2400" i="1" dirty="0"/>
              <a:t>	</a:t>
            </a:r>
            <a:r>
              <a:rPr lang="en-GB" i="1" dirty="0"/>
              <a:t>- What's a hoodie? Is a casual jacket with a hoody. </a:t>
            </a:r>
            <a:r>
              <a:rPr lang="en-GB" b="1" dirty="0"/>
              <a:t>Wrong</a:t>
            </a:r>
          </a:p>
          <a:p>
            <a:pPr marL="540000" indent="0">
              <a:spcBef>
                <a:spcPts val="600"/>
              </a:spcBef>
              <a:buNone/>
            </a:pPr>
            <a:r>
              <a:rPr lang="en-GB" b="1" dirty="0"/>
              <a:t>CORRECT: </a:t>
            </a:r>
            <a:r>
              <a:rPr lang="en-GB" i="1" dirty="0"/>
              <a:t>What's a hoodie? </a:t>
            </a:r>
            <a:r>
              <a:rPr lang="en-GB" b="1" i="1" dirty="0"/>
              <a:t>It is </a:t>
            </a:r>
            <a:r>
              <a:rPr lang="en-GB" i="1" dirty="0"/>
              <a:t>a casual jacket with a hoodie </a:t>
            </a:r>
          </a:p>
          <a:p>
            <a:pPr marL="540000" indent="0">
              <a:spcBef>
                <a:spcPts val="600"/>
              </a:spcBef>
              <a:buNone/>
            </a:pPr>
            <a:r>
              <a:rPr lang="en-GB" i="1" dirty="0"/>
              <a:t>	- I was late because forgot to set my alarm clock.  </a:t>
            </a:r>
            <a:r>
              <a:rPr lang="en-GB" b="1" dirty="0"/>
              <a:t>Wrong</a:t>
            </a:r>
          </a:p>
          <a:p>
            <a:pPr marL="540000" indent="0">
              <a:spcBef>
                <a:spcPts val="600"/>
              </a:spcBef>
              <a:buNone/>
            </a:pPr>
            <a:r>
              <a:rPr lang="en-GB" b="1" dirty="0"/>
              <a:t>CORRECT:</a:t>
            </a:r>
            <a:r>
              <a:rPr lang="en-GB" i="1" dirty="0"/>
              <a:t> I was late </a:t>
            </a:r>
            <a:r>
              <a:rPr lang="en-GB" b="1" i="1" dirty="0"/>
              <a:t>because I </a:t>
            </a:r>
            <a:r>
              <a:rPr lang="en-GB" i="1" dirty="0"/>
              <a:t>forgot to set my alarm clock.</a:t>
            </a:r>
          </a:p>
          <a:p>
            <a:pPr marL="432000" indent="0">
              <a:spcBef>
                <a:spcPts val="600"/>
              </a:spcBef>
              <a:buNone/>
            </a:pPr>
            <a:endParaRPr lang="en-US" dirty="0"/>
          </a:p>
          <a:p>
            <a:r>
              <a:rPr lang="en-US" sz="2400" b="1" dirty="0">
                <a:solidFill>
                  <a:schemeClr val="accent1"/>
                </a:solidFill>
              </a:rPr>
              <a:t>8. Repeating the subject using a pronoun:</a:t>
            </a:r>
          </a:p>
          <a:p>
            <a:pPr marL="540000" lvl="1" indent="0">
              <a:spcBef>
                <a:spcPts val="600"/>
              </a:spcBef>
              <a:buNone/>
            </a:pPr>
            <a:r>
              <a:rPr lang="en-US" sz="2000" b="1" i="1" dirty="0"/>
              <a:t>The new brand car it </a:t>
            </a:r>
            <a:r>
              <a:rPr lang="en-US" sz="2000" i="1" dirty="0"/>
              <a:t>is delivered next week. </a:t>
            </a:r>
            <a:r>
              <a:rPr lang="en-GB" sz="2000" b="1" i="1" dirty="0"/>
              <a:t>Wrong</a:t>
            </a:r>
            <a:endParaRPr lang="en-US" sz="2000" b="1" i="1" dirty="0"/>
          </a:p>
          <a:p>
            <a:pPr marL="540000" indent="0">
              <a:spcBef>
                <a:spcPts val="600"/>
              </a:spcBef>
              <a:buNone/>
            </a:pPr>
            <a:r>
              <a:rPr lang="en-GB" b="1" dirty="0"/>
              <a:t>CORRECT: </a:t>
            </a:r>
            <a:r>
              <a:rPr lang="en-US" i="1" dirty="0"/>
              <a:t>The</a:t>
            </a:r>
            <a:r>
              <a:rPr lang="en-US" b="1" i="1" dirty="0"/>
              <a:t> new brand car </a:t>
            </a:r>
            <a:r>
              <a:rPr lang="en-US" i="1" dirty="0"/>
              <a:t>is delivered next week. </a:t>
            </a:r>
          </a:p>
          <a:p>
            <a:pPr marL="540000" indent="0">
              <a:spcBef>
                <a:spcPts val="600"/>
              </a:spcBef>
              <a:buNone/>
            </a:pPr>
            <a:r>
              <a:rPr lang="en-US" i="1" dirty="0"/>
              <a:t>Before writing </a:t>
            </a:r>
            <a:r>
              <a:rPr lang="en-US" b="1" i="1" dirty="0"/>
              <a:t>it’s</a:t>
            </a:r>
            <a:r>
              <a:rPr lang="en-US" i="1" dirty="0"/>
              <a:t>, </a:t>
            </a:r>
            <a:r>
              <a:rPr lang="en-US" i="1" u="sng" dirty="0"/>
              <a:t>always have a look to what you wrote before.</a:t>
            </a:r>
            <a:endParaRPr lang="en-GB" u="sng" dirty="0"/>
          </a:p>
        </p:txBody>
      </p:sp>
    </p:spTree>
    <p:extLst>
      <p:ext uri="{BB962C8B-B14F-4D97-AF65-F5344CB8AC3E}">
        <p14:creationId xmlns:p14="http://schemas.microsoft.com/office/powerpoint/2010/main" val="25089389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902452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Top 10 </a:t>
            </a:r>
            <a:r>
              <a:rPr lang="es-ES" b="1" dirty="0" err="1"/>
              <a:t>mistakes</a:t>
            </a:r>
            <a:r>
              <a:rPr lang="es-ES" b="1" dirty="0"/>
              <a:t> </a:t>
            </a:r>
            <a:r>
              <a:rPr lang="es-ES" b="1" dirty="0" err="1"/>
              <a:t>we</a:t>
            </a:r>
            <a:r>
              <a:rPr lang="es-ES" b="1" dirty="0"/>
              <a:t> </a:t>
            </a:r>
            <a:r>
              <a:rPr lang="es-ES" b="1" dirty="0" err="1"/>
              <a:t>should</a:t>
            </a:r>
            <a:r>
              <a:rPr lang="es-ES" b="1" dirty="0"/>
              <a:t> </a:t>
            </a:r>
            <a:r>
              <a:rPr lang="es-ES" b="1" dirty="0" err="1"/>
              <a:t>avoid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r>
              <a:rPr lang="es-ES" sz="2400" b="1" dirty="0">
                <a:solidFill>
                  <a:schemeClr val="accent1"/>
                </a:solidFill>
              </a:rPr>
              <a:t>9</a:t>
            </a:r>
            <a:r>
              <a:rPr lang="en-US" sz="2400" b="1" dirty="0">
                <a:solidFill>
                  <a:schemeClr val="accent1"/>
                </a:solidFill>
              </a:rPr>
              <a:t>. </a:t>
            </a:r>
            <a:r>
              <a:rPr lang="en-GB" sz="2400" b="1" dirty="0">
                <a:solidFill>
                  <a:schemeClr val="accent1"/>
                </a:solidFill>
              </a:rPr>
              <a:t> Never ever double negative:</a:t>
            </a:r>
          </a:p>
          <a:p>
            <a:pPr marL="540000" indent="0">
              <a:spcBef>
                <a:spcPts val="600"/>
              </a:spcBef>
              <a:buNone/>
            </a:pPr>
            <a:r>
              <a:rPr lang="en-GB" sz="2400" i="1" dirty="0"/>
              <a:t>	</a:t>
            </a:r>
            <a:r>
              <a:rPr lang="en-GB" i="1" dirty="0"/>
              <a:t>- I have</a:t>
            </a:r>
            <a:r>
              <a:rPr lang="en-GB" b="1" i="1" dirty="0"/>
              <a:t>n’t</a:t>
            </a:r>
            <a:r>
              <a:rPr lang="en-GB" i="1" dirty="0"/>
              <a:t> got </a:t>
            </a:r>
            <a:r>
              <a:rPr lang="en-GB" b="1" i="1" dirty="0"/>
              <a:t>any</a:t>
            </a:r>
            <a:r>
              <a:rPr lang="en-GB" i="1" dirty="0"/>
              <a:t> new questions = I’ve got </a:t>
            </a:r>
            <a:r>
              <a:rPr lang="en-GB" b="1" i="1" dirty="0"/>
              <a:t>no </a:t>
            </a:r>
            <a:r>
              <a:rPr lang="en-GB" i="1" dirty="0"/>
              <a:t>new questions</a:t>
            </a:r>
          </a:p>
          <a:p>
            <a:pPr marL="540000" indent="0">
              <a:spcBef>
                <a:spcPts val="600"/>
              </a:spcBef>
              <a:buNone/>
            </a:pPr>
            <a:r>
              <a:rPr lang="en-GB" i="1" dirty="0"/>
              <a:t>	- She could</a:t>
            </a:r>
            <a:r>
              <a:rPr lang="en-GB" b="1" i="1" dirty="0"/>
              <a:t>n’t</a:t>
            </a:r>
            <a:r>
              <a:rPr lang="en-GB" i="1" dirty="0"/>
              <a:t> go </a:t>
            </a:r>
            <a:r>
              <a:rPr lang="en-GB" b="1" i="1" dirty="0"/>
              <a:t>any</a:t>
            </a:r>
            <a:r>
              <a:rPr lang="en-GB" i="1" dirty="0"/>
              <a:t>where = She could go </a:t>
            </a:r>
            <a:r>
              <a:rPr lang="en-GB" b="1" i="1" dirty="0"/>
              <a:t>no</a:t>
            </a:r>
            <a:r>
              <a:rPr lang="en-GB" i="1" dirty="0"/>
              <a:t>where</a:t>
            </a:r>
          </a:p>
          <a:p>
            <a:pPr marL="540000" indent="0">
              <a:spcBef>
                <a:spcPts val="600"/>
              </a:spcBef>
              <a:buNone/>
            </a:pPr>
            <a:r>
              <a:rPr lang="en-GB" i="1" dirty="0"/>
              <a:t>	- John feels he ca</a:t>
            </a:r>
            <a:r>
              <a:rPr lang="en-GB" b="1" i="1" dirty="0"/>
              <a:t>n’t</a:t>
            </a:r>
            <a:r>
              <a:rPr lang="en-GB" i="1" dirty="0"/>
              <a:t> rely on </a:t>
            </a:r>
            <a:r>
              <a:rPr lang="en-GB" b="1" i="1" dirty="0"/>
              <a:t>any</a:t>
            </a:r>
            <a:r>
              <a:rPr lang="en-GB" i="1" dirty="0"/>
              <a:t>one = John feels he can rely on </a:t>
            </a:r>
            <a:r>
              <a:rPr lang="en-GB" b="1" i="1" dirty="0"/>
              <a:t>no</a:t>
            </a:r>
            <a:r>
              <a:rPr lang="en-GB" i="1" dirty="0"/>
              <a:t> one</a:t>
            </a:r>
          </a:p>
          <a:p>
            <a:pPr marL="540000" indent="0">
              <a:spcBef>
                <a:spcPts val="600"/>
              </a:spcBef>
              <a:buNone/>
            </a:pPr>
            <a:r>
              <a:rPr lang="en-GB" i="1" dirty="0"/>
              <a:t>	- I ca</a:t>
            </a:r>
            <a:r>
              <a:rPr lang="en-GB" b="1" i="1" dirty="0"/>
              <a:t>n’t</a:t>
            </a:r>
            <a:r>
              <a:rPr lang="en-GB" i="1" dirty="0"/>
              <a:t> tell you </a:t>
            </a:r>
            <a:r>
              <a:rPr lang="en-GB" b="1" i="1" dirty="0"/>
              <a:t>any</a:t>
            </a:r>
            <a:r>
              <a:rPr lang="en-GB" i="1" dirty="0"/>
              <a:t>thing now = I can tell you </a:t>
            </a:r>
            <a:r>
              <a:rPr lang="en-GB" b="1" i="1" dirty="0"/>
              <a:t>no</a:t>
            </a:r>
            <a:r>
              <a:rPr lang="en-GB" i="1" dirty="0"/>
              <a:t>thing now</a:t>
            </a:r>
          </a:p>
          <a:p>
            <a:pPr marL="540000" indent="0">
              <a:spcBef>
                <a:spcPts val="600"/>
              </a:spcBef>
              <a:buNone/>
            </a:pPr>
            <a:endParaRPr lang="en-US" dirty="0"/>
          </a:p>
          <a:p>
            <a:r>
              <a:rPr lang="en-US" sz="2400" b="1" dirty="0">
                <a:solidFill>
                  <a:schemeClr val="accent1"/>
                </a:solidFill>
              </a:rPr>
              <a:t>10.  There + be = singular and plural:</a:t>
            </a:r>
          </a:p>
          <a:p>
            <a:pPr marL="882900" lvl="1" indent="-342900">
              <a:spcBef>
                <a:spcPts val="600"/>
              </a:spcBef>
            </a:pPr>
            <a:r>
              <a:rPr lang="en-US" sz="2000" dirty="0"/>
              <a:t>There is / There are</a:t>
            </a:r>
          </a:p>
          <a:p>
            <a:pPr marL="882900" indent="-342900">
              <a:spcBef>
                <a:spcPts val="600"/>
              </a:spcBef>
            </a:pPr>
            <a:r>
              <a:rPr lang="en-GB" dirty="0"/>
              <a:t>There was / There were</a:t>
            </a:r>
            <a:endParaRPr lang="en-US" dirty="0"/>
          </a:p>
          <a:p>
            <a:pPr marL="882900" indent="-342900">
              <a:spcBef>
                <a:spcPts val="600"/>
              </a:spcBef>
            </a:pPr>
            <a:r>
              <a:rPr lang="en-US" dirty="0"/>
              <a:t>There has been / There have been</a:t>
            </a:r>
          </a:p>
          <a:p>
            <a:pPr marL="882900" indent="-342900">
              <a:spcBef>
                <a:spcPts val="600"/>
              </a:spcBef>
            </a:pPr>
            <a:r>
              <a:rPr lang="en-US" dirty="0"/>
              <a:t>There had been</a:t>
            </a:r>
          </a:p>
          <a:p>
            <a:pPr marL="882900" indent="-342900">
              <a:spcBef>
                <a:spcPts val="600"/>
              </a:spcBef>
            </a:pPr>
            <a:r>
              <a:rPr lang="en-US" dirty="0"/>
              <a:t>There will be</a:t>
            </a:r>
          </a:p>
          <a:p>
            <a:pPr marL="882900" indent="-342900">
              <a:spcBef>
                <a:spcPts val="600"/>
              </a:spcBef>
            </a:pPr>
            <a:r>
              <a:rPr lang="en-US" dirty="0"/>
              <a:t>There will have been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76375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622534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S</a:t>
            </a:r>
            <a:br>
              <a:rPr lang="es-ES" b="1" dirty="0"/>
            </a:br>
            <a:r>
              <a:rPr lang="es-ES" b="1" dirty="0"/>
              <a:t>P</a:t>
            </a:r>
            <a:br>
              <a:rPr lang="es-ES" b="1" dirty="0"/>
            </a:br>
            <a:r>
              <a:rPr lang="es-ES" b="1" dirty="0"/>
              <a:t>O</a:t>
            </a:r>
            <a:br>
              <a:rPr lang="es-ES" b="1" dirty="0"/>
            </a:br>
            <a:r>
              <a:rPr lang="es-ES" b="1" dirty="0"/>
              <a:t>T</a:t>
            </a:r>
            <a:br>
              <a:rPr lang="es-ES" b="1" dirty="0"/>
            </a:br>
            <a:r>
              <a:rPr lang="es-ES" b="1" dirty="0"/>
              <a:t>THE </a:t>
            </a:r>
            <a:br>
              <a:rPr lang="es-ES" b="1" dirty="0"/>
            </a:br>
            <a:r>
              <a:rPr lang="es-ES" b="1" dirty="0"/>
              <a:t>ERROR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r>
              <a:rPr lang="es-ES" b="1" dirty="0"/>
              <a:t>1</a:t>
            </a:r>
            <a:r>
              <a:rPr lang="en-US" b="1" dirty="0"/>
              <a:t>. You should never make fast decisions because is always easy to make mistakes.</a:t>
            </a:r>
          </a:p>
          <a:p>
            <a:pPr marL="0" indent="0">
              <a:buNone/>
            </a:pPr>
            <a:r>
              <a:rPr lang="en-US" dirty="0"/>
              <a:t>      You should never make fast decisions because </a:t>
            </a:r>
            <a:r>
              <a:rPr lang="en-US" dirty="0">
                <a:solidFill>
                  <a:schemeClr val="accent1"/>
                </a:solidFill>
              </a:rPr>
              <a:t>it</a:t>
            </a:r>
            <a:r>
              <a:rPr lang="en-US" dirty="0"/>
              <a:t> is always easy to make       	mistakes.</a:t>
            </a:r>
          </a:p>
          <a:p>
            <a:r>
              <a:rPr lang="en-US" b="1" dirty="0"/>
              <a:t>2. I should haven’t stayed for so long, but the weather was so nice.</a:t>
            </a:r>
          </a:p>
          <a:p>
            <a:pPr marL="0" indent="0">
              <a:buNone/>
            </a:pPr>
            <a:r>
              <a:rPr lang="en-US" dirty="0"/>
              <a:t>        I </a:t>
            </a:r>
            <a:r>
              <a:rPr lang="en-US" dirty="0">
                <a:solidFill>
                  <a:schemeClr val="accent1"/>
                </a:solidFill>
              </a:rPr>
              <a:t>shouldn’t  have stayed </a:t>
            </a:r>
            <a:r>
              <a:rPr lang="en-US" dirty="0"/>
              <a:t>for so long, but the weather was so nice.</a:t>
            </a:r>
          </a:p>
          <a:p>
            <a:r>
              <a:rPr lang="en-US" b="1" dirty="0"/>
              <a:t>3. Some people thinks it is more advisable to start at an early age….</a:t>
            </a:r>
          </a:p>
          <a:p>
            <a:pPr marL="0" indent="0">
              <a:buNone/>
            </a:pPr>
            <a:r>
              <a:rPr lang="en-US" dirty="0"/>
              <a:t>       Some people </a:t>
            </a:r>
            <a:r>
              <a:rPr lang="en-US" dirty="0">
                <a:solidFill>
                  <a:schemeClr val="accent1"/>
                </a:solidFill>
              </a:rPr>
              <a:t>think</a:t>
            </a:r>
            <a:r>
              <a:rPr lang="en-US" dirty="0"/>
              <a:t> it is more advisable to start at an early age….</a:t>
            </a:r>
          </a:p>
          <a:p>
            <a:r>
              <a:rPr lang="en-US" b="1" dirty="0"/>
              <a:t>4. Although you can imagine that study so long hours must be really tiring….</a:t>
            </a:r>
          </a:p>
          <a:p>
            <a:pPr marL="0" indent="0">
              <a:buNone/>
            </a:pPr>
            <a:r>
              <a:rPr lang="en-US" dirty="0"/>
              <a:t>       Although you can imagine that </a:t>
            </a:r>
            <a:r>
              <a:rPr lang="en-US" dirty="0">
                <a:solidFill>
                  <a:schemeClr val="accent1"/>
                </a:solidFill>
              </a:rPr>
              <a:t>studying </a:t>
            </a:r>
            <a:r>
              <a:rPr lang="en-US" dirty="0"/>
              <a:t>so long hours must be really tiring….</a:t>
            </a:r>
          </a:p>
          <a:p>
            <a:r>
              <a:rPr lang="en-US" b="1" dirty="0"/>
              <a:t>5. To state the opposite, in my view, would be a mistake.</a:t>
            </a:r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dirty="0">
                <a:solidFill>
                  <a:schemeClr val="accent1"/>
                </a:solidFill>
              </a:rPr>
              <a:t>Stating</a:t>
            </a:r>
            <a:r>
              <a:rPr lang="en-US" dirty="0"/>
              <a:t> the opposite, in my view, would be a mistake.</a:t>
            </a:r>
          </a:p>
        </p:txBody>
      </p:sp>
    </p:spTree>
    <p:extLst>
      <p:ext uri="{BB962C8B-B14F-4D97-AF65-F5344CB8AC3E}">
        <p14:creationId xmlns:p14="http://schemas.microsoft.com/office/powerpoint/2010/main" val="39229816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622534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S</a:t>
            </a:r>
            <a:br>
              <a:rPr lang="es-ES" b="1" dirty="0"/>
            </a:br>
            <a:r>
              <a:rPr lang="es-ES" b="1" dirty="0"/>
              <a:t>P</a:t>
            </a:r>
            <a:br>
              <a:rPr lang="es-ES" b="1" dirty="0"/>
            </a:br>
            <a:r>
              <a:rPr lang="es-ES" b="1" dirty="0"/>
              <a:t>O</a:t>
            </a:r>
            <a:br>
              <a:rPr lang="es-ES" b="1" dirty="0"/>
            </a:br>
            <a:r>
              <a:rPr lang="es-ES" b="1" dirty="0"/>
              <a:t>T</a:t>
            </a:r>
            <a:br>
              <a:rPr lang="es-ES" b="1" dirty="0"/>
            </a:br>
            <a:r>
              <a:rPr lang="es-ES" b="1" dirty="0"/>
              <a:t>THE </a:t>
            </a:r>
            <a:br>
              <a:rPr lang="es-ES" b="1" dirty="0"/>
            </a:br>
            <a:r>
              <a:rPr lang="es-ES" b="1" dirty="0"/>
              <a:t>ERROR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r>
              <a:rPr lang="es-ES" b="1" dirty="0"/>
              <a:t>6</a:t>
            </a:r>
            <a:r>
              <a:rPr lang="en-US" b="1" dirty="0"/>
              <a:t>. I am agree with those people who think it’s never a good idea to….</a:t>
            </a:r>
          </a:p>
          <a:p>
            <a:pPr marL="0" indent="0">
              <a:buNone/>
            </a:pPr>
            <a:r>
              <a:rPr lang="en-US" dirty="0">
                <a:solidFill>
                  <a:schemeClr val="accent1"/>
                </a:solidFill>
              </a:rPr>
              <a:t>        I agree </a:t>
            </a:r>
            <a:r>
              <a:rPr lang="en-US" dirty="0"/>
              <a:t>with those people who think it’s never a good idea to…. </a:t>
            </a:r>
          </a:p>
          <a:p>
            <a:r>
              <a:rPr lang="en-US" b="1" dirty="0"/>
              <a:t>7. She hadn’t never tried such a delicious meal.</a:t>
            </a:r>
          </a:p>
          <a:p>
            <a:pPr marL="0" indent="0">
              <a:buNone/>
            </a:pPr>
            <a:r>
              <a:rPr lang="en-US" dirty="0"/>
              <a:t>        She </a:t>
            </a:r>
            <a:r>
              <a:rPr lang="en-US" dirty="0">
                <a:solidFill>
                  <a:schemeClr val="accent1"/>
                </a:solidFill>
              </a:rPr>
              <a:t>hadn’t ever </a:t>
            </a:r>
            <a:r>
              <a:rPr lang="en-US" dirty="0"/>
              <a:t>tried such a delicious meal.</a:t>
            </a:r>
          </a:p>
          <a:p>
            <a:pPr marL="0" indent="0">
              <a:buNone/>
            </a:pPr>
            <a:r>
              <a:rPr lang="en-US" dirty="0"/>
              <a:t>        She </a:t>
            </a:r>
            <a:r>
              <a:rPr lang="en-US" dirty="0">
                <a:solidFill>
                  <a:schemeClr val="accent1"/>
                </a:solidFill>
              </a:rPr>
              <a:t>had never </a:t>
            </a:r>
            <a:r>
              <a:rPr lang="en-US" dirty="0"/>
              <a:t>tried such a delicious meal.</a:t>
            </a:r>
          </a:p>
          <a:p>
            <a:r>
              <a:rPr lang="en-US" b="1" dirty="0"/>
              <a:t>8. There is a lot of reasons why we should decide on the first option.</a:t>
            </a:r>
          </a:p>
          <a:p>
            <a:pPr marL="0" indent="0">
              <a:buNone/>
            </a:pPr>
            <a:r>
              <a:rPr lang="en-US" dirty="0"/>
              <a:t>       </a:t>
            </a:r>
            <a:r>
              <a:rPr lang="en-US" dirty="0">
                <a:solidFill>
                  <a:schemeClr val="accent1"/>
                </a:solidFill>
              </a:rPr>
              <a:t>There are a lot of reasons </a:t>
            </a:r>
            <a:r>
              <a:rPr lang="en-US" dirty="0"/>
              <a:t>why we should decide on the first option.</a:t>
            </a:r>
          </a:p>
          <a:p>
            <a:r>
              <a:rPr lang="en-US" b="1" dirty="0"/>
              <a:t>9. Using all those gadgets with those specifics purposes wasn’t easy to learn.</a:t>
            </a:r>
          </a:p>
          <a:p>
            <a:pPr marL="0" indent="0">
              <a:buNone/>
            </a:pPr>
            <a:r>
              <a:rPr lang="en-US" dirty="0"/>
              <a:t>       Using all those gadgets with those </a:t>
            </a:r>
            <a:r>
              <a:rPr lang="en-US" dirty="0">
                <a:solidFill>
                  <a:schemeClr val="accent1"/>
                </a:solidFill>
              </a:rPr>
              <a:t>specific purposes </a:t>
            </a:r>
            <a:r>
              <a:rPr lang="en-US" dirty="0"/>
              <a:t>wasn’t easy to learn.</a:t>
            </a:r>
          </a:p>
          <a:p>
            <a:r>
              <a:rPr lang="en-US" b="1" dirty="0"/>
              <a:t>10. The number of accidents it has been growing during the last years.</a:t>
            </a:r>
          </a:p>
          <a:p>
            <a:pPr marL="0" indent="0">
              <a:buNone/>
            </a:pPr>
            <a:r>
              <a:rPr lang="en-US" dirty="0"/>
              <a:t>        </a:t>
            </a:r>
            <a:r>
              <a:rPr lang="en-US" dirty="0">
                <a:solidFill>
                  <a:schemeClr val="accent1"/>
                </a:solidFill>
              </a:rPr>
              <a:t>The number of accidents has </a:t>
            </a:r>
            <a:r>
              <a:rPr lang="en-US" dirty="0"/>
              <a:t>been growing during the last years.</a:t>
            </a:r>
          </a:p>
        </p:txBody>
      </p:sp>
    </p:spTree>
    <p:extLst>
      <p:ext uri="{BB962C8B-B14F-4D97-AF65-F5344CB8AC3E}">
        <p14:creationId xmlns:p14="http://schemas.microsoft.com/office/powerpoint/2010/main" val="740602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902452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DON’T</a:t>
            </a:r>
            <a:br>
              <a:rPr lang="es-ES" b="1" dirty="0"/>
            </a:br>
            <a:r>
              <a:rPr lang="es-ES" b="1" dirty="0"/>
              <a:t>FORGET</a:t>
            </a:r>
            <a:br>
              <a:rPr lang="es-ES" b="1" dirty="0"/>
            </a:br>
            <a:r>
              <a:rPr lang="es-ES" b="1" dirty="0"/>
              <a:t>USING: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1</a:t>
            </a:r>
            <a:r>
              <a:rPr 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CONNECTORS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use of new technologies is widely spread in our homes today. </a:t>
            </a:r>
            <a:r>
              <a:rPr lang="en-US" b="1" dirty="0"/>
              <a:t>Moreover</a:t>
            </a:r>
            <a:r>
              <a:rPr lang="en-US" dirty="0"/>
              <a:t>, there are many western people who really believe they couldn’t live without them.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As far as I am concerned</a:t>
            </a:r>
            <a:r>
              <a:rPr lang="en-US" dirty="0"/>
              <a:t>, people should avoid consuming any kind of drugs that can be </a:t>
            </a:r>
            <a:r>
              <a:rPr lang="en-US" b="1" dirty="0"/>
              <a:t>not only </a:t>
            </a:r>
            <a:r>
              <a:rPr lang="en-US" dirty="0"/>
              <a:t>addictive </a:t>
            </a:r>
            <a:r>
              <a:rPr lang="en-US" b="1" dirty="0"/>
              <a:t>but also </a:t>
            </a:r>
            <a:r>
              <a:rPr lang="en-US" dirty="0"/>
              <a:t>very harmful for their health.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By the way</a:t>
            </a:r>
            <a:r>
              <a:rPr lang="en-US" dirty="0"/>
              <a:t>, do you remember I told you I would go to Marta’s birthday party?. </a:t>
            </a:r>
            <a:r>
              <a:rPr lang="en-US" b="1" dirty="0"/>
              <a:t>However,</a:t>
            </a:r>
            <a:r>
              <a:rPr lang="en-US" dirty="0"/>
              <a:t> it’ll be impossible. I can’t skip training with my team again, </a:t>
            </a:r>
            <a:r>
              <a:rPr lang="en-US" b="1" dirty="0"/>
              <a:t>otherwise</a:t>
            </a:r>
            <a:r>
              <a:rPr lang="en-US" dirty="0"/>
              <a:t> my coach will keep me off every single match for the rest of the season.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It was very early in the morning </a:t>
            </a:r>
            <a:r>
              <a:rPr lang="en-US" b="1" dirty="0"/>
              <a:t>when</a:t>
            </a:r>
            <a:r>
              <a:rPr lang="en-US" dirty="0"/>
              <a:t> we got up </a:t>
            </a:r>
            <a:r>
              <a:rPr lang="en-US" b="1" dirty="0"/>
              <a:t>since</a:t>
            </a:r>
            <a:r>
              <a:rPr lang="en-US" dirty="0"/>
              <a:t> the journey was going to be long. </a:t>
            </a:r>
            <a:r>
              <a:rPr lang="en-US" b="1" dirty="0"/>
              <a:t>Nevertheless</a:t>
            </a:r>
            <a:r>
              <a:rPr lang="en-US" dirty="0"/>
              <a:t>, we were </a:t>
            </a:r>
            <a:r>
              <a:rPr lang="en-US" b="1" dirty="0"/>
              <a:t>so</a:t>
            </a:r>
            <a:r>
              <a:rPr lang="en-US" dirty="0"/>
              <a:t> excited that none of us felt any regret for it.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The reason why </a:t>
            </a:r>
            <a:r>
              <a:rPr lang="en-US" dirty="0"/>
              <a:t>I am writing this letter is </a:t>
            </a:r>
            <a:r>
              <a:rPr lang="en-US" b="1" dirty="0"/>
              <a:t>to let you know </a:t>
            </a:r>
            <a:r>
              <a:rPr lang="en-US" dirty="0"/>
              <a:t>I am highly interested in applying for the job posted in www.dotcom.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21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902452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DON’T</a:t>
            </a:r>
            <a:br>
              <a:rPr lang="es-ES" b="1" dirty="0"/>
            </a:br>
            <a:r>
              <a:rPr lang="es-ES" b="1" dirty="0"/>
              <a:t>FORGET</a:t>
            </a:r>
            <a:br>
              <a:rPr lang="es-ES" b="1" dirty="0"/>
            </a:br>
            <a:r>
              <a:rPr lang="es-ES" b="1" dirty="0"/>
              <a:t>USING: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2.</a:t>
            </a:r>
            <a:r>
              <a:rPr 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PASSIVE VOICE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And do you know what? </a:t>
            </a:r>
            <a:r>
              <a:rPr lang="en-US" b="1" dirty="0"/>
              <a:t>I was given </a:t>
            </a:r>
            <a:r>
              <a:rPr lang="en-US" dirty="0"/>
              <a:t>a present on behalf of the group! You can imagine how happy I felt at that moment.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Firefighters </a:t>
            </a:r>
            <a:r>
              <a:rPr lang="en-US" b="1" dirty="0"/>
              <a:t>are supposed to be</a:t>
            </a:r>
            <a:r>
              <a:rPr lang="en-US" dirty="0"/>
              <a:t> very brave people who don’t fear anything. Do you agree with this statement?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It is commonly believed by many </a:t>
            </a:r>
            <a:r>
              <a:rPr lang="en-US" dirty="0"/>
              <a:t>that advertising has a great influence in our purchases. Nevertheless, some other people stick to the idea they are not affected by any kind of publicity when going shopping.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Even though, </a:t>
            </a:r>
            <a:r>
              <a:rPr lang="en-US" b="1" dirty="0"/>
              <a:t>the idea of getting education from home is not seen </a:t>
            </a:r>
            <a:r>
              <a:rPr lang="en-US" dirty="0"/>
              <a:t>as desirable for many, we should take into consideration some of the advantages this can offer.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Despite the fact </a:t>
            </a:r>
            <a:r>
              <a:rPr lang="en-US" b="1" dirty="0"/>
              <a:t>the invitations were sent </a:t>
            </a:r>
            <a:r>
              <a:rPr lang="en-US" dirty="0"/>
              <a:t>in advance, some of the guests didn’t get them in time to attend the event what meant a terrible loss for the </a:t>
            </a:r>
            <a:r>
              <a:rPr lang="en-US" dirty="0" err="1"/>
              <a:t>organisers</a:t>
            </a:r>
            <a:r>
              <a:rPr lang="en-US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702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902452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DON’T</a:t>
            </a:r>
            <a:br>
              <a:rPr lang="es-ES" b="1" dirty="0"/>
            </a:br>
            <a:r>
              <a:rPr lang="es-ES" b="1" dirty="0"/>
              <a:t>FORGET</a:t>
            </a:r>
            <a:br>
              <a:rPr lang="es-ES" b="1" dirty="0"/>
            </a:br>
            <a:r>
              <a:rPr lang="es-ES" b="1" dirty="0"/>
              <a:t>USING: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3.</a:t>
            </a:r>
            <a:r>
              <a:rPr 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CONDITIONAL SENTENCES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Moreover, </a:t>
            </a:r>
            <a:r>
              <a:rPr lang="en-US" b="1" dirty="0"/>
              <a:t>if I had known </a:t>
            </a:r>
            <a:r>
              <a:rPr lang="en-US" dirty="0"/>
              <a:t>in advance the service was going to be so bad, I </a:t>
            </a:r>
            <a:r>
              <a:rPr lang="en-US" b="1" dirty="0"/>
              <a:t>wouldn’t have booked </a:t>
            </a:r>
            <a:r>
              <a:rPr lang="en-US" dirty="0"/>
              <a:t>a room in your hotel.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If people were </a:t>
            </a:r>
            <a:r>
              <a:rPr lang="en-US" dirty="0"/>
              <a:t>well aware of the dangers of consuming tobacco and alcohol, </a:t>
            </a:r>
            <a:r>
              <a:rPr lang="en-US" b="1" dirty="0"/>
              <a:t>they would </a:t>
            </a:r>
            <a:r>
              <a:rPr lang="en-US" dirty="0"/>
              <a:t>probably stop buying them.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/>
              <a:t>If I had listened </a:t>
            </a:r>
            <a:r>
              <a:rPr lang="en-US" dirty="0"/>
              <a:t>to my mother’s advice, </a:t>
            </a:r>
            <a:r>
              <a:rPr lang="en-US" b="1" dirty="0"/>
              <a:t>I wouldn’t have walked </a:t>
            </a:r>
            <a:r>
              <a:rPr lang="en-US" dirty="0"/>
              <a:t>so far from the camping site. But I did, so I got lost when it was getting dark…..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Oh Amy, I feel so sorry! I </a:t>
            </a:r>
            <a:r>
              <a:rPr lang="en-US" b="1" dirty="0"/>
              <a:t>wouldn’t have told </a:t>
            </a:r>
            <a:r>
              <a:rPr lang="en-US" dirty="0"/>
              <a:t>her, if </a:t>
            </a:r>
            <a:r>
              <a:rPr lang="en-US" b="1" dirty="0"/>
              <a:t>I had guessed </a:t>
            </a:r>
            <a:r>
              <a:rPr lang="en-US" dirty="0"/>
              <a:t>she was going to get so angry with me!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And most people </a:t>
            </a:r>
            <a:r>
              <a:rPr lang="en-US" b="1" dirty="0"/>
              <a:t>will continue </a:t>
            </a:r>
            <a:r>
              <a:rPr lang="en-US" dirty="0"/>
              <a:t>behaving like that, </a:t>
            </a:r>
            <a:r>
              <a:rPr lang="en-US" b="1" dirty="0"/>
              <a:t>unless they are </a:t>
            </a:r>
            <a:r>
              <a:rPr lang="en-US" dirty="0"/>
              <a:t>clearly warned about the dangers those actions can cause.</a:t>
            </a:r>
          </a:p>
        </p:txBody>
      </p:sp>
    </p:spTree>
    <p:extLst>
      <p:ext uri="{BB962C8B-B14F-4D97-AF65-F5344CB8AC3E}">
        <p14:creationId xmlns:p14="http://schemas.microsoft.com/office/powerpoint/2010/main" val="2898352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902452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DON’T</a:t>
            </a:r>
            <a:br>
              <a:rPr lang="es-ES" b="1" dirty="0"/>
            </a:br>
            <a:r>
              <a:rPr lang="es-ES" b="1" dirty="0"/>
              <a:t>FORGET</a:t>
            </a:r>
            <a:br>
              <a:rPr lang="es-ES" b="1" dirty="0"/>
            </a:br>
            <a:r>
              <a:rPr lang="es-ES" b="1" dirty="0"/>
              <a:t>USING: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4.</a:t>
            </a:r>
            <a:r>
              <a:rPr lang="en-U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WISH CLAUSES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 </a:t>
            </a:r>
            <a:r>
              <a:rPr lang="en-US" b="1" dirty="0">
                <a:solidFill>
                  <a:schemeClr val="tx1"/>
                </a:solidFill>
              </a:rPr>
              <a:t>wish we could </a:t>
            </a:r>
            <a:r>
              <a:rPr lang="en-US" dirty="0"/>
              <a:t>see each other soon. I still miss you so much.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b="1" dirty="0">
                <a:solidFill>
                  <a:schemeClr val="tx1"/>
                </a:solidFill>
              </a:rPr>
              <a:t>If only </a:t>
            </a:r>
            <a:r>
              <a:rPr lang="en-US" dirty="0"/>
              <a:t>people could be aware of how much damage they are causing to nature. I firmly believe most would change their habits.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When we arrived, on behalf of the staff in the hotel, </a:t>
            </a:r>
            <a:r>
              <a:rPr lang="en-US" b="1" dirty="0">
                <a:solidFill>
                  <a:schemeClr val="tx1"/>
                </a:solidFill>
              </a:rPr>
              <a:t>the receptionist wished we enjoyed</a:t>
            </a:r>
            <a:r>
              <a:rPr lang="en-US" b="1" dirty="0"/>
              <a:t> </a:t>
            </a:r>
            <a:r>
              <a:rPr lang="en-US" dirty="0"/>
              <a:t>our stay.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I </a:t>
            </a:r>
            <a:r>
              <a:rPr lang="en-US" b="1" dirty="0">
                <a:solidFill>
                  <a:schemeClr val="tx1"/>
                </a:solidFill>
              </a:rPr>
              <a:t>wish I could have </a:t>
            </a:r>
            <a:r>
              <a:rPr lang="en-US" dirty="0"/>
              <a:t>the chance of meeting you in a personal interview in order to be able to give you any further details you could require.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You can’t imagine how </a:t>
            </a:r>
            <a:r>
              <a:rPr lang="en-US" b="1" dirty="0"/>
              <a:t>I wish we hadn’t had </a:t>
            </a:r>
            <a:r>
              <a:rPr lang="en-US" dirty="0"/>
              <a:t>that argument. It was completely useless and nonsense.</a:t>
            </a:r>
          </a:p>
          <a:p>
            <a:pPr>
              <a:buFont typeface="Arial" panose="020B0604020202020204" pitchFamily="34" charset="0"/>
              <a:buChar char="•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3902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902452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DON’T</a:t>
            </a:r>
            <a:br>
              <a:rPr lang="es-ES" b="1" dirty="0"/>
            </a:br>
            <a:r>
              <a:rPr lang="es-ES" b="1" dirty="0"/>
              <a:t>FORGET</a:t>
            </a:r>
            <a:br>
              <a:rPr lang="es-ES" b="1" dirty="0"/>
            </a:br>
            <a:r>
              <a:rPr lang="es-ES" b="1" dirty="0"/>
              <a:t>USING: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5. MODALS AND MODAL PERFECTS</a:t>
            </a:r>
            <a:endParaRPr lang="en-US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Although I know, I </a:t>
            </a:r>
            <a:r>
              <a:rPr lang="en-US" b="1" dirty="0"/>
              <a:t>should have kept </a:t>
            </a:r>
            <a:r>
              <a:rPr lang="en-US" dirty="0"/>
              <a:t>the bill, I threw it away without taking into consideration the possibility something </a:t>
            </a:r>
            <a:r>
              <a:rPr lang="en-US" b="1" dirty="0"/>
              <a:t>might</a:t>
            </a:r>
            <a:r>
              <a:rPr lang="en-US" dirty="0"/>
              <a:t> be wrong with the laptop.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P.D: And please, don’t be so worried about it, If I had been you, I </a:t>
            </a:r>
            <a:r>
              <a:rPr lang="en-US" b="1" dirty="0"/>
              <a:t>may have made </a:t>
            </a:r>
            <a:r>
              <a:rPr lang="en-US" dirty="0"/>
              <a:t>the same decision.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Some people </a:t>
            </a:r>
            <a:r>
              <a:rPr lang="en-US" b="1" dirty="0">
                <a:solidFill>
                  <a:schemeClr val="tx1"/>
                </a:solidFill>
              </a:rPr>
              <a:t>might find </a:t>
            </a:r>
            <a:r>
              <a:rPr lang="en-US" dirty="0"/>
              <a:t>several different reasons to agree with that statement. However, in my view, I completely disagree with it.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We </a:t>
            </a:r>
            <a:r>
              <a:rPr lang="en-US" b="1" dirty="0"/>
              <a:t>ought to have arrived </a:t>
            </a:r>
            <a:r>
              <a:rPr lang="en-US" dirty="0"/>
              <a:t>earlier at the airport, but no one warned us that the flight had been re-programmed for an earlier departure.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burning sun was heating the sparkling water of the stunning sea, the scene </a:t>
            </a:r>
            <a:r>
              <a:rPr lang="en-US" b="1" dirty="0"/>
              <a:t>could have belonged </a:t>
            </a:r>
            <a:r>
              <a:rPr lang="en-US" dirty="0"/>
              <a:t>to any of those fantastic pictures shown in a travel magazine.</a:t>
            </a:r>
          </a:p>
        </p:txBody>
      </p:sp>
    </p:spTree>
    <p:extLst>
      <p:ext uri="{BB962C8B-B14F-4D97-AF65-F5344CB8AC3E}">
        <p14:creationId xmlns:p14="http://schemas.microsoft.com/office/powerpoint/2010/main" val="19387398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3656333-0D0F-4884-9590-328B432C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2919" y="709127"/>
            <a:ext cx="1902452" cy="5598367"/>
          </a:xfrm>
          <a:solidFill>
            <a:schemeClr val="accent1"/>
          </a:solidFill>
        </p:spPr>
        <p:txBody>
          <a:bodyPr/>
          <a:lstStyle/>
          <a:p>
            <a:pPr algn="ctr"/>
            <a:r>
              <a:rPr lang="es-ES" b="1" dirty="0"/>
              <a:t>DON’T</a:t>
            </a:r>
            <a:br>
              <a:rPr lang="es-ES" b="1" dirty="0"/>
            </a:br>
            <a:r>
              <a:rPr lang="es-ES" b="1" dirty="0"/>
              <a:t>FORGET</a:t>
            </a:r>
            <a:br>
              <a:rPr lang="es-ES" b="1" dirty="0"/>
            </a:br>
            <a:r>
              <a:rPr lang="es-ES" b="1" dirty="0"/>
              <a:t>USING:</a:t>
            </a:r>
            <a:endParaRPr lang="en-GB" b="1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8274528-38CB-4886-9EEB-ABB6C62BE7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47257" y="709127"/>
            <a:ext cx="8637211" cy="559836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ES" sz="32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6. RELATIVE PRONOUNS</a:t>
            </a:r>
            <a:endParaRPr lang="en-US" sz="32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Our special interviewee today is a veteran firefighter </a:t>
            </a:r>
            <a:r>
              <a:rPr lang="en-US" b="1" dirty="0"/>
              <a:t>who</a:t>
            </a:r>
            <a:r>
              <a:rPr lang="en-US" dirty="0"/>
              <a:t> has rescued many people in very hard circumstances over the years…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The main important reason, </a:t>
            </a:r>
            <a:r>
              <a:rPr lang="en-US" b="1" dirty="0"/>
              <a:t>which</a:t>
            </a:r>
            <a:r>
              <a:rPr lang="en-US" dirty="0"/>
              <a:t> I have previously stated, shows clearly why teenagers should be able to get their driving license at an earlier age….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My best friend Sarah is one of those few people </a:t>
            </a:r>
            <a:r>
              <a:rPr lang="en-US" b="1" dirty="0"/>
              <a:t>on whom </a:t>
            </a:r>
            <a:r>
              <a:rPr lang="en-US" dirty="0"/>
              <a:t>you can fully rely. I’m confident she won’t ever reveal any of the secrets I trusted her.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I consider myself an active and creative person who finds easy to adjust to new situations. I also work well under pressure and I am definitely a team player </a:t>
            </a:r>
            <a:r>
              <a:rPr lang="en-US" dirty="0">
                <a:solidFill>
                  <a:schemeClr val="tx1"/>
                </a:solidFill>
              </a:rPr>
              <a:t>when</a:t>
            </a:r>
            <a:r>
              <a:rPr lang="en-US" dirty="0"/>
              <a:t> it refers to teamwork.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dirty="0"/>
              <a:t>Coming back to the small village </a:t>
            </a:r>
            <a:r>
              <a:rPr lang="en-US" b="1" dirty="0"/>
              <a:t>where</a:t>
            </a:r>
            <a:r>
              <a:rPr lang="en-US" dirty="0"/>
              <a:t> I had been born was such an overwhelming experience, that I couldn’t even say a word for a few minutes.</a:t>
            </a:r>
          </a:p>
        </p:txBody>
      </p:sp>
    </p:spTree>
    <p:extLst>
      <p:ext uri="{BB962C8B-B14F-4D97-AF65-F5344CB8AC3E}">
        <p14:creationId xmlns:p14="http://schemas.microsoft.com/office/powerpoint/2010/main" val="2363874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Marco">
  <a:themeElements>
    <a:clrScheme name="Marco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Marco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Marco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TM03457475[[fn=Marco]]</Template>
  <TotalTime>642</TotalTime>
  <Words>1850</Words>
  <Application>Microsoft Office PowerPoint</Application>
  <PresentationFormat>Panorámica</PresentationFormat>
  <Paragraphs>133</Paragraphs>
  <Slides>14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8" baseType="lpstr">
      <vt:lpstr>Arial</vt:lpstr>
      <vt:lpstr>Corbel</vt:lpstr>
      <vt:lpstr>Wingdings 2</vt:lpstr>
      <vt:lpstr>Marco</vt:lpstr>
      <vt:lpstr>Musts  and mustn’s in your writings</vt:lpstr>
      <vt:lpstr>Top 10 mistakes we should avoid</vt:lpstr>
      <vt:lpstr>Top 10 mistakes we should avoid</vt:lpstr>
      <vt:lpstr>Top 10 mistakes we should avoid</vt:lpstr>
      <vt:lpstr>Top 10 mistakes we should avoid</vt:lpstr>
      <vt:lpstr>Top 10 mistakes we should avoid</vt:lpstr>
      <vt:lpstr>S P O T THE  ERROR</vt:lpstr>
      <vt:lpstr>S P O T THE  ERROR</vt:lpstr>
      <vt:lpstr>DON’T FORGET USING:</vt:lpstr>
      <vt:lpstr>DON’T FORGET USING:</vt:lpstr>
      <vt:lpstr>DON’T FORGET USING:</vt:lpstr>
      <vt:lpstr>DON’T FORGET USING:</vt:lpstr>
      <vt:lpstr>DON’T FORGET USING:</vt:lpstr>
      <vt:lpstr>DON’T FORGET USING: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Musts in your writings</dc:title>
  <dc:creator>usuari</dc:creator>
  <cp:lastModifiedBy>usuari</cp:lastModifiedBy>
  <cp:revision>35</cp:revision>
  <dcterms:created xsi:type="dcterms:W3CDTF">2020-06-22T17:29:49Z</dcterms:created>
  <dcterms:modified xsi:type="dcterms:W3CDTF">2020-06-23T11:08:36Z</dcterms:modified>
</cp:coreProperties>
</file>