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2" r:id="rId6"/>
    <p:sldId id="263" r:id="rId7"/>
    <p:sldId id="264" r:id="rId8"/>
    <p:sldId id="265" r:id="rId9"/>
    <p:sldId id="266" r:id="rId10"/>
    <p:sldId id="267" r:id="rId11"/>
    <p:sldId id="270" r:id="rId12"/>
    <p:sldId id="269" r:id="rId13"/>
    <p:sldId id="27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9" d="100"/>
          <a:sy n="119" d="100"/>
        </p:scale>
        <p:origin x="21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5586B75A-687E-405C-8A0B-8D00578BA2C3}" type="datetimeFigureOut">
              <a:rPr lang="en-US" dirty="0"/>
              <a:pPr/>
              <a:t>6/17/2020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6/17/2020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6/17/2020</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6/17/2020</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6/17/2020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8" name="Date Placeholder 7"/>
          <p:cNvSpPr>
            <a:spLocks noGrp="1"/>
          </p:cNvSpPr>
          <p:nvPr>
            <p:ph type="dt" sz="half" idx="10"/>
          </p:nvPr>
        </p:nvSpPr>
        <p:spPr/>
        <p:txBody>
          <a:bodyPr/>
          <a:lstStyle/>
          <a:p>
            <a:fld id="{5586B75A-687E-405C-8A0B-8D00578BA2C3}" type="datetimeFigureOut">
              <a:rPr lang="en-US" dirty="0"/>
              <a:pPr/>
              <a:t>6/17/2020</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8" name="Date Placeholder 7"/>
          <p:cNvSpPr>
            <a:spLocks noGrp="1"/>
          </p:cNvSpPr>
          <p:nvPr>
            <p:ph type="dt" sz="half" idx="10"/>
          </p:nvPr>
        </p:nvSpPr>
        <p:spPr/>
        <p:txBody>
          <a:bodyPr/>
          <a:lstStyle/>
          <a:p>
            <a:fld id="{5586B75A-687E-405C-8A0B-8D00578BA2C3}" type="datetimeFigureOut">
              <a:rPr lang="en-US" dirty="0"/>
              <a:pPr/>
              <a:t>6/17/2020</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6/17/2020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6/17/2020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6/17/2020</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7BD20E-1D6D-4799-ACF3-34172954034F}"/>
              </a:ext>
            </a:extLst>
          </p:cNvPr>
          <p:cNvSpPr>
            <a:spLocks noGrp="1"/>
          </p:cNvSpPr>
          <p:nvPr>
            <p:ph type="ctrTitle"/>
          </p:nvPr>
        </p:nvSpPr>
        <p:spPr/>
        <p:txBody>
          <a:bodyPr/>
          <a:lstStyle/>
          <a:p>
            <a:pPr algn="ctr"/>
            <a:r>
              <a:rPr lang="es-ES" dirty="0"/>
              <a:t>Formal and informal </a:t>
            </a:r>
            <a:r>
              <a:rPr lang="es-ES" dirty="0" err="1"/>
              <a:t>writing</a:t>
            </a:r>
            <a:endParaRPr lang="en-GB" dirty="0"/>
          </a:p>
        </p:txBody>
      </p:sp>
      <p:sp>
        <p:nvSpPr>
          <p:cNvPr id="3" name="Subtítulo 2">
            <a:extLst>
              <a:ext uri="{FF2B5EF4-FFF2-40B4-BE49-F238E27FC236}">
                <a16:creationId xmlns:a16="http://schemas.microsoft.com/office/drawing/2014/main" id="{9858E1CB-5B73-4F2D-AADF-217173A3C470}"/>
              </a:ext>
            </a:extLst>
          </p:cNvPr>
          <p:cNvSpPr>
            <a:spLocks noGrp="1"/>
          </p:cNvSpPr>
          <p:nvPr>
            <p:ph type="subTitle" idx="1"/>
          </p:nvPr>
        </p:nvSpPr>
        <p:spPr/>
        <p:txBody>
          <a:bodyPr>
            <a:normAutofit/>
          </a:bodyPr>
          <a:lstStyle/>
          <a:p>
            <a:r>
              <a:rPr lang="es-ES" sz="2400" b="1" dirty="0"/>
              <a:t>LETTERS AND E-MAILS</a:t>
            </a:r>
            <a:endParaRPr lang="en-GB" sz="2400" b="1" dirty="0"/>
          </a:p>
        </p:txBody>
      </p:sp>
    </p:spTree>
    <p:extLst>
      <p:ext uri="{BB962C8B-B14F-4D97-AF65-F5344CB8AC3E}">
        <p14:creationId xmlns:p14="http://schemas.microsoft.com/office/powerpoint/2010/main" val="2512746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757751-A307-48AD-A7F3-938F3690B7E9}"/>
              </a:ext>
            </a:extLst>
          </p:cNvPr>
          <p:cNvSpPr>
            <a:spLocks noGrp="1"/>
          </p:cNvSpPr>
          <p:nvPr>
            <p:ph type="title"/>
          </p:nvPr>
        </p:nvSpPr>
        <p:spPr/>
        <p:txBody>
          <a:bodyPr>
            <a:normAutofit fontScale="90000"/>
          </a:bodyPr>
          <a:lstStyle/>
          <a:p>
            <a:r>
              <a:rPr lang="es-ES" sz="4400" dirty="0" err="1"/>
              <a:t>Features</a:t>
            </a:r>
            <a:r>
              <a:rPr lang="es-ES" sz="4400" dirty="0"/>
              <a:t>:</a:t>
            </a:r>
            <a:br>
              <a:rPr lang="es-ES" dirty="0"/>
            </a:br>
            <a:r>
              <a:rPr lang="es-ES" sz="2800" dirty="0"/>
              <a:t>- MEANING</a:t>
            </a:r>
            <a:br>
              <a:rPr lang="es-ES" sz="2800" dirty="0"/>
            </a:br>
            <a:br>
              <a:rPr lang="es-ES" sz="2800" dirty="0"/>
            </a:br>
            <a:br>
              <a:rPr lang="es-ES" sz="2800" dirty="0"/>
            </a:br>
            <a:r>
              <a:rPr lang="es-ES" sz="2800" dirty="0"/>
              <a:t>- SENTENCES</a:t>
            </a:r>
            <a:br>
              <a:rPr lang="es-ES" sz="2800" dirty="0"/>
            </a:br>
            <a:br>
              <a:rPr lang="es-ES" sz="2800" dirty="0"/>
            </a:br>
            <a:r>
              <a:rPr lang="es-ES" sz="2800" dirty="0"/>
              <a:t>- LANGUAGE</a:t>
            </a:r>
            <a:br>
              <a:rPr lang="es-ES" sz="2800" dirty="0"/>
            </a:br>
            <a:r>
              <a:rPr lang="es-ES" sz="2800" dirty="0"/>
              <a:t>- VOICE</a:t>
            </a:r>
            <a:br>
              <a:rPr lang="es-ES" sz="2800" dirty="0"/>
            </a:br>
            <a:r>
              <a:rPr lang="es-ES" sz="2800" dirty="0"/>
              <a:t>- INTERJECTIONS</a:t>
            </a:r>
            <a:br>
              <a:rPr lang="es-ES" sz="2800" dirty="0"/>
            </a:br>
            <a:br>
              <a:rPr lang="es-ES" sz="2800" dirty="0"/>
            </a:br>
            <a:r>
              <a:rPr lang="es-ES" sz="2800" dirty="0"/>
              <a:t>- </a:t>
            </a:r>
            <a:r>
              <a:rPr lang="es-ES" sz="2400" dirty="0"/>
              <a:t>PERSONAL PRONOUN</a:t>
            </a:r>
            <a:br>
              <a:rPr lang="es-ES" sz="2800" dirty="0"/>
            </a:br>
            <a:r>
              <a:rPr lang="es-ES" sz="2800" dirty="0"/>
              <a:t>- TONE</a:t>
            </a:r>
            <a:br>
              <a:rPr lang="es-ES" sz="2800" dirty="0"/>
            </a:br>
            <a:br>
              <a:rPr lang="es-ES" sz="2800" dirty="0"/>
            </a:br>
            <a:br>
              <a:rPr lang="es-ES" sz="2800" dirty="0"/>
            </a:br>
            <a:endParaRPr lang="en-GB" sz="2800" dirty="0"/>
          </a:p>
        </p:txBody>
      </p:sp>
      <p:sp>
        <p:nvSpPr>
          <p:cNvPr id="3" name="Marcador de contenido 2">
            <a:extLst>
              <a:ext uri="{FF2B5EF4-FFF2-40B4-BE49-F238E27FC236}">
                <a16:creationId xmlns:a16="http://schemas.microsoft.com/office/drawing/2014/main" id="{6714B1D8-50C6-48A3-A475-62DF5515098C}"/>
              </a:ext>
            </a:extLst>
          </p:cNvPr>
          <p:cNvSpPr>
            <a:spLocks noGrp="1"/>
          </p:cNvSpPr>
          <p:nvPr>
            <p:ph sz="half" idx="1"/>
          </p:nvPr>
        </p:nvSpPr>
        <p:spPr/>
        <p:txBody>
          <a:bodyPr>
            <a:normAutofit/>
          </a:bodyPr>
          <a:lstStyle/>
          <a:p>
            <a:r>
              <a:rPr lang="es-ES" sz="2400" b="1" dirty="0"/>
              <a:t>FORMAL WRITING</a:t>
            </a:r>
          </a:p>
          <a:p>
            <a:pPr>
              <a:buFontTx/>
              <a:buChar char="-"/>
            </a:pPr>
            <a:r>
              <a:rPr lang="en-GB" dirty="0"/>
              <a:t>A formal writing style is one which is used for business, legal or professional purposes.</a:t>
            </a:r>
          </a:p>
          <a:p>
            <a:pPr>
              <a:buFontTx/>
              <a:buChar char="-"/>
            </a:pPr>
            <a:r>
              <a:rPr lang="en-GB" dirty="0"/>
              <a:t>Long and Complex Sentences</a:t>
            </a:r>
          </a:p>
          <a:p>
            <a:pPr>
              <a:buFontTx/>
              <a:buChar char="-"/>
            </a:pPr>
            <a:r>
              <a:rPr lang="en-GB" dirty="0"/>
              <a:t>Formulaic</a:t>
            </a:r>
          </a:p>
          <a:p>
            <a:pPr>
              <a:buFontTx/>
              <a:buChar char="-"/>
            </a:pPr>
            <a:r>
              <a:rPr lang="en-GB" dirty="0"/>
              <a:t>Passive Voice</a:t>
            </a:r>
          </a:p>
          <a:p>
            <a:pPr>
              <a:buFontTx/>
              <a:buChar char="-"/>
            </a:pPr>
            <a:r>
              <a:rPr lang="en-GB" dirty="0"/>
              <a:t>Not used</a:t>
            </a:r>
          </a:p>
          <a:p>
            <a:pPr>
              <a:buFontTx/>
              <a:buChar char="-"/>
            </a:pPr>
            <a:endParaRPr lang="en-GB" dirty="0"/>
          </a:p>
          <a:p>
            <a:pPr>
              <a:buFontTx/>
              <a:buChar char="-"/>
            </a:pPr>
            <a:r>
              <a:rPr lang="en-GB" dirty="0"/>
              <a:t>Third person</a:t>
            </a:r>
          </a:p>
          <a:p>
            <a:pPr>
              <a:buFontTx/>
              <a:buChar char="-"/>
            </a:pPr>
            <a:r>
              <a:rPr lang="en-GB" dirty="0"/>
              <a:t>Professional and official</a:t>
            </a:r>
          </a:p>
          <a:p>
            <a:pPr>
              <a:buFontTx/>
              <a:buChar char="-"/>
            </a:pPr>
            <a:endParaRPr lang="en-GB" dirty="0"/>
          </a:p>
          <a:p>
            <a:pPr>
              <a:buFontTx/>
              <a:buChar char="-"/>
            </a:pPr>
            <a:endParaRPr lang="en-GB" sz="2400" dirty="0"/>
          </a:p>
        </p:txBody>
      </p:sp>
      <p:sp>
        <p:nvSpPr>
          <p:cNvPr id="4" name="Marcador de contenido 3">
            <a:extLst>
              <a:ext uri="{FF2B5EF4-FFF2-40B4-BE49-F238E27FC236}">
                <a16:creationId xmlns:a16="http://schemas.microsoft.com/office/drawing/2014/main" id="{CC02D718-5066-4893-9839-43D2AA6465FE}"/>
              </a:ext>
            </a:extLst>
          </p:cNvPr>
          <p:cNvSpPr>
            <a:spLocks noGrp="1"/>
          </p:cNvSpPr>
          <p:nvPr>
            <p:ph sz="half" idx="2"/>
          </p:nvPr>
        </p:nvSpPr>
        <p:spPr/>
        <p:txBody>
          <a:bodyPr>
            <a:normAutofit/>
          </a:bodyPr>
          <a:lstStyle/>
          <a:p>
            <a:r>
              <a:rPr lang="es-ES" sz="2400" b="1" dirty="0"/>
              <a:t>INFORMAL WRITING</a:t>
            </a:r>
          </a:p>
          <a:p>
            <a:pPr>
              <a:buFontTx/>
              <a:buChar char="-"/>
            </a:pPr>
            <a:r>
              <a:rPr lang="en-GB" dirty="0"/>
              <a:t>An informal writing style is used when we are writing for some personal or casual reason.</a:t>
            </a:r>
          </a:p>
          <a:p>
            <a:pPr>
              <a:buFontTx/>
              <a:buChar char="-"/>
            </a:pPr>
            <a:r>
              <a:rPr lang="en-GB" dirty="0"/>
              <a:t>Short and Simple Sentences</a:t>
            </a:r>
          </a:p>
          <a:p>
            <a:pPr>
              <a:buFontTx/>
              <a:buChar char="-"/>
            </a:pPr>
            <a:r>
              <a:rPr lang="en-GB" dirty="0"/>
              <a:t>Direct</a:t>
            </a:r>
          </a:p>
          <a:p>
            <a:pPr>
              <a:buFontTx/>
              <a:buChar char="-"/>
            </a:pPr>
            <a:r>
              <a:rPr lang="en-GB" dirty="0"/>
              <a:t>Active Voice</a:t>
            </a:r>
          </a:p>
          <a:p>
            <a:pPr>
              <a:buFontTx/>
              <a:buChar char="-"/>
            </a:pPr>
            <a:r>
              <a:rPr lang="en-GB" dirty="0"/>
              <a:t>Used</a:t>
            </a:r>
          </a:p>
          <a:p>
            <a:pPr>
              <a:buFontTx/>
              <a:buChar char="-"/>
            </a:pPr>
            <a:endParaRPr lang="en-GB" dirty="0"/>
          </a:p>
          <a:p>
            <a:pPr>
              <a:buFontTx/>
              <a:buChar char="-"/>
            </a:pPr>
            <a:r>
              <a:rPr lang="en-GB" dirty="0"/>
              <a:t>First and second person</a:t>
            </a:r>
          </a:p>
          <a:p>
            <a:pPr>
              <a:buFontTx/>
              <a:buChar char="-"/>
            </a:pPr>
            <a:r>
              <a:rPr lang="en-GB" dirty="0"/>
              <a:t>Personal and friendly</a:t>
            </a:r>
          </a:p>
          <a:p>
            <a:pPr>
              <a:buFontTx/>
              <a:buChar char="-"/>
            </a:pPr>
            <a:endParaRPr lang="en-GB" dirty="0"/>
          </a:p>
          <a:p>
            <a:pPr>
              <a:buFontTx/>
              <a:buChar char="-"/>
            </a:pPr>
            <a:endParaRPr lang="en-GB" dirty="0"/>
          </a:p>
        </p:txBody>
      </p:sp>
      <p:sp>
        <p:nvSpPr>
          <p:cNvPr id="11" name="Flecha: a la derecha 10">
            <a:extLst>
              <a:ext uri="{FF2B5EF4-FFF2-40B4-BE49-F238E27FC236}">
                <a16:creationId xmlns:a16="http://schemas.microsoft.com/office/drawing/2014/main" id="{F1D71EF2-9C97-4842-8B7F-61FEFAD7204C}"/>
              </a:ext>
            </a:extLst>
          </p:cNvPr>
          <p:cNvSpPr/>
          <p:nvPr/>
        </p:nvSpPr>
        <p:spPr>
          <a:xfrm>
            <a:off x="1997242" y="1211179"/>
            <a:ext cx="1933074" cy="544541"/>
          </a:xfrm>
          <a:prstGeom prst="rightArrow">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rgbClr r="0" g="0" b="0"/>
          </a:lnRef>
          <a:fillRef idx="0">
            <a:scrgbClr r="0" g="0" b="0"/>
          </a:fillRef>
          <a:effectRef idx="0">
            <a:scrgbClr r="0" g="0" b="0"/>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12" name="Flecha: a la derecha 11">
            <a:extLst>
              <a:ext uri="{FF2B5EF4-FFF2-40B4-BE49-F238E27FC236}">
                <a16:creationId xmlns:a16="http://schemas.microsoft.com/office/drawing/2014/main" id="{89274BB7-91E9-4F99-A2EA-D60CB1CB2E51}"/>
              </a:ext>
            </a:extLst>
          </p:cNvPr>
          <p:cNvSpPr/>
          <p:nvPr/>
        </p:nvSpPr>
        <p:spPr>
          <a:xfrm>
            <a:off x="2237874" y="2205789"/>
            <a:ext cx="1630038" cy="544541"/>
          </a:xfrm>
          <a:prstGeom prst="rightArrow">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rgbClr r="0" g="0" b="0"/>
          </a:lnRef>
          <a:fillRef idx="0">
            <a:scrgbClr r="0" g="0" b="0"/>
          </a:fillRef>
          <a:effectRef idx="0">
            <a:scrgbClr r="0" g="0" b="0"/>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14" name="Flecha: a la derecha 13">
            <a:extLst>
              <a:ext uri="{FF2B5EF4-FFF2-40B4-BE49-F238E27FC236}">
                <a16:creationId xmlns:a16="http://schemas.microsoft.com/office/drawing/2014/main" id="{826FEBDD-D7C4-47FD-B45D-1EAED0EA14C3}"/>
              </a:ext>
            </a:extLst>
          </p:cNvPr>
          <p:cNvSpPr/>
          <p:nvPr/>
        </p:nvSpPr>
        <p:spPr>
          <a:xfrm>
            <a:off x="2237874" y="3136232"/>
            <a:ext cx="1630038" cy="473719"/>
          </a:xfrm>
          <a:prstGeom prst="rightArrow">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rgbClr r="0" g="0" b="0"/>
          </a:lnRef>
          <a:fillRef idx="0">
            <a:scrgbClr r="0" g="0" b="0"/>
          </a:fillRef>
          <a:effectRef idx="0">
            <a:scrgbClr r="0" g="0" b="0"/>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15" name="Flecha: a la derecha 14">
            <a:extLst>
              <a:ext uri="{FF2B5EF4-FFF2-40B4-BE49-F238E27FC236}">
                <a16:creationId xmlns:a16="http://schemas.microsoft.com/office/drawing/2014/main" id="{146B1520-8ACD-4452-A0D9-ACCC42FEEFB6}"/>
              </a:ext>
            </a:extLst>
          </p:cNvPr>
          <p:cNvSpPr/>
          <p:nvPr/>
        </p:nvSpPr>
        <p:spPr>
          <a:xfrm>
            <a:off x="1654102" y="4636484"/>
            <a:ext cx="2213810" cy="544541"/>
          </a:xfrm>
          <a:prstGeom prst="rightArrow">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rgbClr r="0" g="0" b="0"/>
          </a:lnRef>
          <a:fillRef idx="0">
            <a:scrgbClr r="0" g="0" b="0"/>
          </a:fillRef>
          <a:effectRef idx="0">
            <a:scrgbClr r="0" g="0" b="0"/>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694526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D3432E-C533-45D3-93E4-F0D09B634086}"/>
              </a:ext>
            </a:extLst>
          </p:cNvPr>
          <p:cNvSpPr>
            <a:spLocks noGrp="1"/>
          </p:cNvSpPr>
          <p:nvPr>
            <p:ph type="title"/>
          </p:nvPr>
        </p:nvSpPr>
        <p:spPr>
          <a:xfrm>
            <a:off x="252919" y="1123837"/>
            <a:ext cx="2536934" cy="4601183"/>
          </a:xfrm>
          <a:solidFill>
            <a:schemeClr val="accent1"/>
          </a:solidFill>
        </p:spPr>
        <p:txBody>
          <a:bodyPr>
            <a:normAutofit/>
          </a:bodyPr>
          <a:lstStyle/>
          <a:p>
            <a:pPr algn="ctr"/>
            <a:r>
              <a:rPr lang="es-ES" sz="4000" b="1" dirty="0"/>
              <a:t>FORMAL WRITING</a:t>
            </a:r>
            <a:endParaRPr lang="en-GB" sz="4000" b="1" dirty="0"/>
          </a:p>
        </p:txBody>
      </p:sp>
      <p:sp>
        <p:nvSpPr>
          <p:cNvPr id="3" name="Marcador de contenido 2">
            <a:extLst>
              <a:ext uri="{FF2B5EF4-FFF2-40B4-BE49-F238E27FC236}">
                <a16:creationId xmlns:a16="http://schemas.microsoft.com/office/drawing/2014/main" id="{9F6E4F6A-2971-45E9-B262-7A9638E5F496}"/>
              </a:ext>
            </a:extLst>
          </p:cNvPr>
          <p:cNvSpPr>
            <a:spLocks noGrp="1"/>
          </p:cNvSpPr>
          <p:nvPr>
            <p:ph idx="1"/>
          </p:nvPr>
        </p:nvSpPr>
        <p:spPr>
          <a:xfrm>
            <a:off x="3869268" y="264695"/>
            <a:ext cx="7315200" cy="5720053"/>
          </a:xfrm>
        </p:spPr>
        <p:txBody>
          <a:bodyPr>
            <a:normAutofit/>
          </a:bodyPr>
          <a:lstStyle/>
          <a:p>
            <a:pPr>
              <a:spcBef>
                <a:spcPts val="0"/>
              </a:spcBef>
            </a:pPr>
            <a:r>
              <a:rPr lang="en-GB" dirty="0"/>
              <a:t>A formal piece of writing is used when we do not have any idea of the person, or when we know the person but haven’t exchanged words, or we are not having familiar terms with the person who receives the letter. Here, we use </a:t>
            </a:r>
            <a:r>
              <a:rPr lang="en-GB" b="1" dirty="0"/>
              <a:t>formal language </a:t>
            </a:r>
            <a:r>
              <a:rPr lang="en-GB" dirty="0"/>
              <a:t>which indicates dignified and deferential regard for the reader. It is used when writing for </a:t>
            </a:r>
            <a:r>
              <a:rPr lang="en-GB" b="1" dirty="0"/>
              <a:t>academic, professional and legal purposes</a:t>
            </a:r>
            <a:r>
              <a:rPr lang="en-GB" dirty="0"/>
              <a:t>.</a:t>
            </a:r>
          </a:p>
          <a:p>
            <a:pPr>
              <a:spcBef>
                <a:spcPts val="0"/>
              </a:spcBef>
            </a:pPr>
            <a:endParaRPr lang="en-GB" dirty="0"/>
          </a:p>
          <a:p>
            <a:pPr marL="502920" lvl="1">
              <a:spcBef>
                <a:spcPts val="0"/>
              </a:spcBef>
            </a:pPr>
            <a:r>
              <a:rPr lang="en-GB" dirty="0"/>
              <a:t>Word choice and tone should </a:t>
            </a:r>
            <a:r>
              <a:rPr lang="en-GB" u="sng" dirty="0"/>
              <a:t>be </a:t>
            </a:r>
            <a:r>
              <a:rPr lang="en-GB" b="1" u="sng" dirty="0"/>
              <a:t>polite</a:t>
            </a:r>
            <a:r>
              <a:rPr lang="en-GB" b="1" dirty="0"/>
              <a:t>.</a:t>
            </a:r>
            <a:endParaRPr lang="en-GB" dirty="0"/>
          </a:p>
          <a:p>
            <a:pPr marL="502920" lvl="1">
              <a:spcBef>
                <a:spcPts val="0"/>
              </a:spcBef>
            </a:pPr>
            <a:r>
              <a:rPr lang="en-GB" dirty="0"/>
              <a:t>Use of positive and </a:t>
            </a:r>
            <a:r>
              <a:rPr lang="en-GB" b="1" dirty="0"/>
              <a:t>literal</a:t>
            </a:r>
            <a:r>
              <a:rPr lang="en-GB" dirty="0"/>
              <a:t> language and </a:t>
            </a:r>
            <a:r>
              <a:rPr lang="en-GB" b="1" dirty="0"/>
              <a:t>academic</a:t>
            </a:r>
            <a:r>
              <a:rPr lang="en-GB" dirty="0"/>
              <a:t> vocabulary.</a:t>
            </a:r>
          </a:p>
          <a:p>
            <a:pPr marL="502920" lvl="1">
              <a:spcBef>
                <a:spcPts val="0"/>
              </a:spcBef>
            </a:pPr>
            <a:r>
              <a:rPr lang="en-GB" b="1" dirty="0"/>
              <a:t>Avoiding repetition </a:t>
            </a:r>
            <a:r>
              <a:rPr lang="en-GB" dirty="0"/>
              <a:t>and over generalisation.</a:t>
            </a:r>
          </a:p>
          <a:p>
            <a:pPr marL="502920" lvl="1">
              <a:spcBef>
                <a:spcPts val="0"/>
              </a:spcBef>
            </a:pPr>
            <a:r>
              <a:rPr lang="en-GB" dirty="0"/>
              <a:t>Use of proper spelling, grammar and punctuation</a:t>
            </a:r>
          </a:p>
          <a:p>
            <a:pPr marL="502920" lvl="1">
              <a:spcBef>
                <a:spcPts val="0"/>
              </a:spcBef>
            </a:pPr>
            <a:r>
              <a:rPr lang="en-GB" b="1" dirty="0"/>
              <a:t>No use of contractions</a:t>
            </a:r>
            <a:r>
              <a:rPr lang="en-GB" dirty="0"/>
              <a:t>, cliché, </a:t>
            </a:r>
            <a:r>
              <a:rPr lang="en-GB" b="1" dirty="0"/>
              <a:t>colloquial</a:t>
            </a:r>
            <a:r>
              <a:rPr lang="en-GB" dirty="0"/>
              <a:t> diction and </a:t>
            </a:r>
            <a:r>
              <a:rPr lang="en-GB" b="1" dirty="0"/>
              <a:t>abbreviations</a:t>
            </a:r>
          </a:p>
          <a:p>
            <a:pPr marL="502920" lvl="1">
              <a:spcBef>
                <a:spcPts val="0"/>
              </a:spcBef>
            </a:pPr>
            <a:r>
              <a:rPr lang="en-GB" dirty="0"/>
              <a:t>Sentences are fully elaborated and concluded.</a:t>
            </a:r>
          </a:p>
          <a:p>
            <a:pPr marL="502920" lvl="1">
              <a:spcBef>
                <a:spcPts val="0"/>
              </a:spcBef>
            </a:pPr>
            <a:r>
              <a:rPr lang="en-GB" b="1" dirty="0"/>
              <a:t>Avoid use of jargons.</a:t>
            </a:r>
          </a:p>
          <a:p>
            <a:pPr marL="502920" lvl="1">
              <a:spcBef>
                <a:spcPts val="0"/>
              </a:spcBef>
            </a:pPr>
            <a:r>
              <a:rPr lang="en-GB" b="1" dirty="0"/>
              <a:t>No emotional language</a:t>
            </a:r>
          </a:p>
          <a:p>
            <a:pPr marL="502920" lvl="1">
              <a:spcBef>
                <a:spcPts val="0"/>
              </a:spcBef>
            </a:pPr>
            <a:r>
              <a:rPr lang="en-GB" dirty="0"/>
              <a:t>No statistics without proper reference.</a:t>
            </a:r>
          </a:p>
          <a:p>
            <a:pPr marL="502920" lvl="1">
              <a:spcBef>
                <a:spcPts val="0"/>
              </a:spcBef>
            </a:pPr>
            <a:r>
              <a:rPr lang="en-GB" dirty="0"/>
              <a:t>Full of </a:t>
            </a:r>
            <a:r>
              <a:rPr lang="en-GB" b="1" u="sng" dirty="0"/>
              <a:t>objectivity</a:t>
            </a:r>
            <a:r>
              <a:rPr lang="en-GB" b="1" dirty="0"/>
              <a:t>,</a:t>
            </a:r>
            <a:r>
              <a:rPr lang="en-GB" dirty="0"/>
              <a:t> as proper evidence, should be there to support your argument.</a:t>
            </a:r>
          </a:p>
          <a:p>
            <a:endParaRPr lang="en-GB" dirty="0"/>
          </a:p>
        </p:txBody>
      </p:sp>
      <p:sp>
        <p:nvSpPr>
          <p:cNvPr id="4" name="Flecha: a la derecha 3">
            <a:extLst>
              <a:ext uri="{FF2B5EF4-FFF2-40B4-BE49-F238E27FC236}">
                <a16:creationId xmlns:a16="http://schemas.microsoft.com/office/drawing/2014/main" id="{E672BBA8-D440-4FFD-BAA7-3D7805E43CA3}"/>
              </a:ext>
            </a:extLst>
          </p:cNvPr>
          <p:cNvSpPr/>
          <p:nvPr/>
        </p:nvSpPr>
        <p:spPr>
          <a:xfrm>
            <a:off x="1844842" y="1556084"/>
            <a:ext cx="2245895" cy="1034716"/>
          </a:xfrm>
          <a:prstGeom prst="rightArrow">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rgbClr r="0" g="0" b="0"/>
          </a:lnRef>
          <a:fillRef idx="0">
            <a:scrgbClr r="0" g="0" b="0"/>
          </a:fillRef>
          <a:effectRef idx="0">
            <a:scrgbClr r="0" g="0" b="0"/>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153271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D3432E-C533-45D3-93E4-F0D09B634086}"/>
              </a:ext>
            </a:extLst>
          </p:cNvPr>
          <p:cNvSpPr>
            <a:spLocks noGrp="1"/>
          </p:cNvSpPr>
          <p:nvPr>
            <p:ph type="title"/>
          </p:nvPr>
        </p:nvSpPr>
        <p:spPr>
          <a:xfrm>
            <a:off x="252919" y="1123837"/>
            <a:ext cx="2466218" cy="4601183"/>
          </a:xfrm>
          <a:solidFill>
            <a:schemeClr val="accent1"/>
          </a:solidFill>
        </p:spPr>
        <p:txBody>
          <a:bodyPr/>
          <a:lstStyle/>
          <a:p>
            <a:pPr algn="ctr"/>
            <a:r>
              <a:rPr lang="es-ES" b="1" dirty="0"/>
              <a:t>INFORMAL WRITING</a:t>
            </a:r>
            <a:endParaRPr lang="en-GB" b="1" dirty="0"/>
          </a:p>
        </p:txBody>
      </p:sp>
      <p:sp>
        <p:nvSpPr>
          <p:cNvPr id="3" name="Marcador de contenido 2">
            <a:extLst>
              <a:ext uri="{FF2B5EF4-FFF2-40B4-BE49-F238E27FC236}">
                <a16:creationId xmlns:a16="http://schemas.microsoft.com/office/drawing/2014/main" id="{9F6E4F6A-2971-45E9-B262-7A9638E5F496}"/>
              </a:ext>
            </a:extLst>
          </p:cNvPr>
          <p:cNvSpPr>
            <a:spLocks noGrp="1"/>
          </p:cNvSpPr>
          <p:nvPr>
            <p:ph idx="1"/>
          </p:nvPr>
        </p:nvSpPr>
        <p:spPr>
          <a:xfrm>
            <a:off x="3869268" y="264695"/>
            <a:ext cx="7315200" cy="5720053"/>
          </a:xfrm>
        </p:spPr>
        <p:txBody>
          <a:bodyPr>
            <a:normAutofit/>
          </a:bodyPr>
          <a:lstStyle/>
          <a:p>
            <a:pPr>
              <a:spcBef>
                <a:spcPts val="0"/>
              </a:spcBef>
            </a:pPr>
            <a:r>
              <a:rPr lang="en-GB" dirty="0"/>
              <a:t>The </a:t>
            </a:r>
            <a:r>
              <a:rPr lang="en-GB" b="1" dirty="0"/>
              <a:t>informal style </a:t>
            </a:r>
            <a:r>
              <a:rPr lang="en-GB" dirty="0"/>
              <a:t>of writing is one used for </a:t>
            </a:r>
            <a:r>
              <a:rPr lang="en-GB" b="1" dirty="0"/>
              <a:t>personal and casual conversation,</a:t>
            </a:r>
            <a:r>
              <a:rPr lang="en-GB" dirty="0"/>
              <a:t> wherein friendly and colloquial language is used. In an informal writing style, personal and emotional tone is used, and the reader is directly referred by the words ‘you’ or ‘your’. It is used when writing personal emails, text messages, letters to friends and family etc. It is a direct form of writing which uses:</a:t>
            </a:r>
          </a:p>
          <a:p>
            <a:pPr>
              <a:spcBef>
                <a:spcPts val="0"/>
              </a:spcBef>
            </a:pPr>
            <a:endParaRPr lang="en-GB" dirty="0"/>
          </a:p>
          <a:p>
            <a:pPr lvl="1"/>
            <a:r>
              <a:rPr lang="en-GB" sz="2000" b="1" dirty="0"/>
              <a:t>Contractions, abbreviations </a:t>
            </a:r>
            <a:r>
              <a:rPr lang="en-GB" sz="2000" dirty="0"/>
              <a:t>and short sentences are used.</a:t>
            </a:r>
          </a:p>
          <a:p>
            <a:pPr lvl="1"/>
            <a:r>
              <a:rPr lang="en-GB" sz="2000" dirty="0"/>
              <a:t>Use of ordinary, short and </a:t>
            </a:r>
            <a:r>
              <a:rPr lang="en-GB" sz="2000" b="1" dirty="0"/>
              <a:t>simple</a:t>
            </a:r>
            <a:r>
              <a:rPr lang="en-GB" sz="2000" dirty="0"/>
              <a:t> </a:t>
            </a:r>
            <a:r>
              <a:rPr lang="en-GB" sz="2000" b="1" dirty="0"/>
              <a:t>sentences</a:t>
            </a:r>
            <a:r>
              <a:rPr lang="en-GB" sz="2000" dirty="0"/>
              <a:t>.</a:t>
            </a:r>
          </a:p>
          <a:p>
            <a:pPr lvl="1"/>
            <a:r>
              <a:rPr lang="en-GB" sz="2000" b="1" u="sng" dirty="0"/>
              <a:t>Personal and subjective</a:t>
            </a:r>
          </a:p>
          <a:p>
            <a:pPr lvl="1"/>
            <a:r>
              <a:rPr lang="en-GB" sz="2000" b="1" dirty="0"/>
              <a:t>Loosely structured</a:t>
            </a:r>
          </a:p>
          <a:p>
            <a:pPr lvl="1"/>
            <a:r>
              <a:rPr lang="en-GB" sz="2000" b="1" dirty="0"/>
              <a:t>Use of first and second </a:t>
            </a:r>
            <a:r>
              <a:rPr lang="en-GB" sz="2000" dirty="0"/>
              <a:t>person pronoun.</a:t>
            </a:r>
          </a:p>
          <a:p>
            <a:pPr lvl="1"/>
            <a:r>
              <a:rPr lang="en-GB" sz="2000" b="1" dirty="0"/>
              <a:t>Acceptable use of slang </a:t>
            </a:r>
            <a:r>
              <a:rPr lang="en-GB" sz="2000" dirty="0"/>
              <a:t>and cliché, but avoid too informal language: </a:t>
            </a:r>
            <a:r>
              <a:rPr lang="en-GB" sz="2000" b="1" dirty="0"/>
              <a:t>do not </a:t>
            </a:r>
            <a:r>
              <a:rPr lang="en-GB" sz="2000" dirty="0"/>
              <a:t>use </a:t>
            </a:r>
            <a:r>
              <a:rPr lang="en-GB" sz="2000" dirty="0" err="1"/>
              <a:t>wonna</a:t>
            </a:r>
            <a:r>
              <a:rPr lang="en-GB" sz="2000" dirty="0"/>
              <a:t>, </a:t>
            </a:r>
            <a:r>
              <a:rPr lang="en-GB" sz="2000" dirty="0" err="1"/>
              <a:t>wanna</a:t>
            </a:r>
            <a:r>
              <a:rPr lang="en-GB" sz="2000" dirty="0"/>
              <a:t>, </a:t>
            </a:r>
            <a:r>
              <a:rPr lang="en-GB" sz="2000" dirty="0" err="1"/>
              <a:t>gonna</a:t>
            </a:r>
            <a:r>
              <a:rPr lang="en-GB" sz="2000" dirty="0"/>
              <a:t>, </a:t>
            </a:r>
            <a:r>
              <a:rPr lang="en-GB" sz="2000" dirty="0" err="1"/>
              <a:t>ain’t</a:t>
            </a:r>
            <a:r>
              <a:rPr lang="en-GB" sz="2000" dirty="0"/>
              <a:t>)</a:t>
            </a:r>
          </a:p>
          <a:p>
            <a:pPr lvl="1"/>
            <a:r>
              <a:rPr lang="en-GB" sz="2000" dirty="0"/>
              <a:t>Imperative sentences can be used</a:t>
            </a:r>
          </a:p>
          <a:p>
            <a:endParaRPr lang="en-GB" dirty="0"/>
          </a:p>
        </p:txBody>
      </p:sp>
      <p:sp>
        <p:nvSpPr>
          <p:cNvPr id="6" name="Flecha: a la derecha 5">
            <a:extLst>
              <a:ext uri="{FF2B5EF4-FFF2-40B4-BE49-F238E27FC236}">
                <a16:creationId xmlns:a16="http://schemas.microsoft.com/office/drawing/2014/main" id="{178FFB30-56E7-4C04-AA35-312DABA3D436}"/>
              </a:ext>
            </a:extLst>
          </p:cNvPr>
          <p:cNvSpPr/>
          <p:nvPr/>
        </p:nvSpPr>
        <p:spPr>
          <a:xfrm>
            <a:off x="1844842" y="1556084"/>
            <a:ext cx="2245895" cy="1034716"/>
          </a:xfrm>
          <a:prstGeom prst="rightArrow">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rgbClr r="0" g="0" b="0"/>
          </a:lnRef>
          <a:fillRef idx="0">
            <a:scrgbClr r="0" g="0" b="0"/>
          </a:fillRef>
          <a:effectRef idx="0">
            <a:scrgbClr r="0" g="0" b="0"/>
          </a:effectRef>
          <a:fontRef idx="minor">
            <a:schemeClr val="lt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2898616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8FA0F5-40DF-4E61-942D-AE09456DDEB7}"/>
              </a:ext>
            </a:extLst>
          </p:cNvPr>
          <p:cNvSpPr>
            <a:spLocks noGrp="1"/>
          </p:cNvSpPr>
          <p:nvPr>
            <p:ph type="title"/>
          </p:nvPr>
        </p:nvSpPr>
        <p:spPr>
          <a:xfrm>
            <a:off x="252919" y="868681"/>
            <a:ext cx="1305293" cy="4856340"/>
          </a:xfrm>
          <a:solidFill>
            <a:schemeClr val="accent1"/>
          </a:solidFill>
        </p:spPr>
        <p:txBody>
          <a:bodyPr>
            <a:normAutofit/>
          </a:bodyPr>
          <a:lstStyle/>
          <a:p>
            <a:pPr algn="ctr"/>
            <a:r>
              <a:rPr lang="es-ES" sz="4000" b="1" dirty="0"/>
              <a:t>F</a:t>
            </a:r>
            <a:br>
              <a:rPr lang="es-ES" sz="4000" b="1" dirty="0"/>
            </a:br>
            <a:r>
              <a:rPr lang="es-ES" sz="4000" b="1" dirty="0"/>
              <a:t>O</a:t>
            </a:r>
            <a:br>
              <a:rPr lang="es-ES" sz="4000" b="1" dirty="0"/>
            </a:br>
            <a:r>
              <a:rPr lang="es-ES" sz="4000" b="1" dirty="0"/>
              <a:t>R</a:t>
            </a:r>
            <a:br>
              <a:rPr lang="es-ES" sz="4000" b="1" dirty="0"/>
            </a:br>
            <a:r>
              <a:rPr lang="es-ES" sz="4000" b="1" dirty="0"/>
              <a:t>M</a:t>
            </a:r>
            <a:br>
              <a:rPr lang="es-ES" sz="4000" b="1" dirty="0"/>
            </a:br>
            <a:r>
              <a:rPr lang="es-ES" sz="4000" b="1" dirty="0"/>
              <a:t>A</a:t>
            </a:r>
            <a:br>
              <a:rPr lang="es-ES" sz="4000" b="1" dirty="0"/>
            </a:br>
            <a:r>
              <a:rPr lang="es-ES" sz="4000" b="1" dirty="0"/>
              <a:t>T</a:t>
            </a:r>
            <a:endParaRPr lang="en-GB" sz="4000" b="1" dirty="0"/>
          </a:p>
        </p:txBody>
      </p:sp>
      <p:sp>
        <p:nvSpPr>
          <p:cNvPr id="3" name="Marcador de contenido 2">
            <a:extLst>
              <a:ext uri="{FF2B5EF4-FFF2-40B4-BE49-F238E27FC236}">
                <a16:creationId xmlns:a16="http://schemas.microsoft.com/office/drawing/2014/main" id="{646B928C-43A3-4549-A669-6D8F1B84859D}"/>
              </a:ext>
            </a:extLst>
          </p:cNvPr>
          <p:cNvSpPr>
            <a:spLocks noGrp="1"/>
          </p:cNvSpPr>
          <p:nvPr>
            <p:ph sz="half" idx="1"/>
          </p:nvPr>
        </p:nvSpPr>
        <p:spPr>
          <a:xfrm>
            <a:off x="1782148" y="868680"/>
            <a:ext cx="4702628" cy="5120640"/>
          </a:xfrm>
        </p:spPr>
        <p:txBody>
          <a:bodyPr>
            <a:normAutofit fontScale="25000" lnSpcReduction="20000"/>
          </a:bodyPr>
          <a:lstStyle/>
          <a:p>
            <a:r>
              <a:rPr lang="en-GB" sz="9600" b="1" dirty="0"/>
              <a:t>Format of a Formal Letter :</a:t>
            </a:r>
          </a:p>
          <a:p>
            <a:pPr marL="502920" lvl="1" indent="0">
              <a:spcBef>
                <a:spcPts val="0"/>
              </a:spcBef>
              <a:buNone/>
            </a:pPr>
            <a:endParaRPr lang="en-GB" sz="7200" dirty="0"/>
          </a:p>
          <a:p>
            <a:pPr marL="288000" lvl="1" indent="0">
              <a:spcBef>
                <a:spcPts val="0"/>
              </a:spcBef>
              <a:buNone/>
            </a:pPr>
            <a:r>
              <a:rPr lang="en-GB" sz="7200" dirty="0"/>
              <a:t>1. Sender’s address: The address and contact details of the sender. </a:t>
            </a:r>
            <a:r>
              <a:rPr lang="en-GB" sz="7200" b="1" dirty="0"/>
              <a:t>(optional)</a:t>
            </a:r>
            <a:br>
              <a:rPr lang="en-GB" sz="7200" b="1" dirty="0"/>
            </a:br>
            <a:r>
              <a:rPr lang="en-GB" sz="7200" b="1" dirty="0">
                <a:solidFill>
                  <a:schemeClr val="accent1">
                    <a:lumMod val="75000"/>
                  </a:schemeClr>
                </a:solidFill>
              </a:rPr>
              <a:t>2. Date: </a:t>
            </a:r>
            <a:r>
              <a:rPr lang="en-GB" sz="7200" dirty="0"/>
              <a:t>The date is written below the sender’s address after Leaving one space or line.</a:t>
            </a:r>
            <a:br>
              <a:rPr lang="en-GB" sz="7200" dirty="0"/>
            </a:br>
            <a:r>
              <a:rPr lang="en-GB" sz="7200" dirty="0"/>
              <a:t>3. Receiver’s address: The address of the recipient of the mail. </a:t>
            </a:r>
            <a:r>
              <a:rPr lang="en-GB" sz="7200" b="1" dirty="0"/>
              <a:t>(optional)</a:t>
            </a:r>
            <a:br>
              <a:rPr lang="en-GB" sz="7200" b="1" dirty="0"/>
            </a:br>
            <a:r>
              <a:rPr lang="en-GB" sz="7200" b="1" dirty="0">
                <a:solidFill>
                  <a:schemeClr val="accent1">
                    <a:lumMod val="75000"/>
                  </a:schemeClr>
                </a:solidFill>
              </a:rPr>
              <a:t>4. Subject of the letter (E-MAILS): </a:t>
            </a:r>
            <a:r>
              <a:rPr lang="en-GB" sz="7200" dirty="0"/>
              <a:t>The main purpose of the letter forms the subject. </a:t>
            </a:r>
          </a:p>
          <a:p>
            <a:pPr marL="288000" lvl="1" indent="0">
              <a:spcBef>
                <a:spcPts val="0"/>
              </a:spcBef>
              <a:buNone/>
            </a:pPr>
            <a:r>
              <a:rPr lang="en-GB" sz="7200" b="1" dirty="0">
                <a:solidFill>
                  <a:schemeClr val="accent1">
                    <a:lumMod val="75000"/>
                  </a:schemeClr>
                </a:solidFill>
              </a:rPr>
              <a:t>5. Salutation: </a:t>
            </a:r>
            <a:r>
              <a:rPr lang="en-GB" sz="7200" dirty="0"/>
              <a:t>(Dear Sir, / Respected Sir / Madam)</a:t>
            </a:r>
            <a:br>
              <a:rPr lang="en-GB" sz="7200" dirty="0"/>
            </a:br>
            <a:r>
              <a:rPr lang="en-GB" sz="7200" b="1" dirty="0">
                <a:solidFill>
                  <a:schemeClr val="accent1">
                    <a:lumMod val="75000"/>
                  </a:schemeClr>
                </a:solidFill>
              </a:rPr>
              <a:t>6. Body: </a:t>
            </a:r>
            <a:r>
              <a:rPr lang="en-GB" sz="7200" dirty="0"/>
              <a:t>The matter of the letter is usually divided into 3 paragraphs:</a:t>
            </a:r>
            <a:br>
              <a:rPr lang="en-GB" sz="7200" dirty="0"/>
            </a:br>
            <a:r>
              <a:rPr lang="en-GB" sz="7200" dirty="0"/>
              <a:t>Paragraph 1: Introduce yourself and the purpose of writing the letter in brief.</a:t>
            </a:r>
            <a:br>
              <a:rPr lang="en-GB" sz="7200" dirty="0"/>
            </a:br>
            <a:r>
              <a:rPr lang="en-GB" sz="7200" dirty="0"/>
              <a:t>Paragraph 2: Give a detail of the matter.</a:t>
            </a:r>
            <a:br>
              <a:rPr lang="en-GB" sz="7200" dirty="0"/>
            </a:br>
            <a:r>
              <a:rPr lang="en-GB" sz="7200" dirty="0"/>
              <a:t>Paragraph 3: Conclude by mentioning what you expect. (For example, a solution to your problem, to highlight an issue in the newspaper, etc).</a:t>
            </a:r>
            <a:br>
              <a:rPr lang="en-GB" sz="7200" dirty="0"/>
            </a:br>
            <a:r>
              <a:rPr lang="en-GB" sz="7200" b="1" dirty="0">
                <a:solidFill>
                  <a:schemeClr val="accent1">
                    <a:lumMod val="75000"/>
                  </a:schemeClr>
                </a:solidFill>
              </a:rPr>
              <a:t>7. Complimentary Closing: </a:t>
            </a:r>
            <a:r>
              <a:rPr lang="en-GB" sz="7200" dirty="0"/>
              <a:t>Yours faithfully, yours sincerely</a:t>
            </a:r>
            <a:br>
              <a:rPr lang="en-GB" sz="7200" dirty="0"/>
            </a:br>
            <a:r>
              <a:rPr lang="en-GB" sz="7200" b="1" dirty="0">
                <a:solidFill>
                  <a:schemeClr val="accent1">
                    <a:lumMod val="75000"/>
                  </a:schemeClr>
                </a:solidFill>
              </a:rPr>
              <a:t>8. Sender’s name and surname, signature </a:t>
            </a:r>
          </a:p>
          <a:p>
            <a:endParaRPr lang="en-GB" dirty="0"/>
          </a:p>
        </p:txBody>
      </p:sp>
      <p:sp>
        <p:nvSpPr>
          <p:cNvPr id="4" name="Marcador de contenido 3">
            <a:extLst>
              <a:ext uri="{FF2B5EF4-FFF2-40B4-BE49-F238E27FC236}">
                <a16:creationId xmlns:a16="http://schemas.microsoft.com/office/drawing/2014/main" id="{AF367B1A-58F9-42EC-A04A-DDE47D4FB42B}"/>
              </a:ext>
            </a:extLst>
          </p:cNvPr>
          <p:cNvSpPr>
            <a:spLocks noGrp="1"/>
          </p:cNvSpPr>
          <p:nvPr>
            <p:ph sz="half" idx="2"/>
          </p:nvPr>
        </p:nvSpPr>
        <p:spPr>
          <a:xfrm>
            <a:off x="6755362" y="868680"/>
            <a:ext cx="5094515" cy="5120640"/>
          </a:xfrm>
        </p:spPr>
        <p:txBody>
          <a:bodyPr>
            <a:normAutofit fontScale="25000" lnSpcReduction="20000"/>
          </a:bodyPr>
          <a:lstStyle/>
          <a:p>
            <a:r>
              <a:rPr lang="en-GB" sz="9600" b="1" dirty="0"/>
              <a:t>Format of an Informal Letter</a:t>
            </a:r>
          </a:p>
          <a:p>
            <a:endParaRPr lang="en-GB" sz="9600" b="1" dirty="0"/>
          </a:p>
          <a:p>
            <a:pPr marL="180000" lvl="1" indent="0">
              <a:spcBef>
                <a:spcPts val="0"/>
              </a:spcBef>
              <a:buNone/>
            </a:pPr>
            <a:r>
              <a:rPr lang="en-GB" sz="7000" dirty="0"/>
              <a:t>a) An </a:t>
            </a:r>
            <a:r>
              <a:rPr lang="en-GB" sz="7000" b="1" dirty="0"/>
              <a:t>Informal Letter</a:t>
            </a:r>
            <a:r>
              <a:rPr lang="en-GB" sz="7000" dirty="0"/>
              <a:t> does not strictly follow the prescribed Format.</a:t>
            </a:r>
          </a:p>
          <a:p>
            <a:pPr marL="180000" lvl="1" indent="0">
              <a:spcBef>
                <a:spcPts val="0"/>
              </a:spcBef>
              <a:buNone/>
            </a:pPr>
            <a:r>
              <a:rPr lang="en-GB" sz="7000" dirty="0"/>
              <a:t>b) The language of an Informal Letter must be friendly and casual.</a:t>
            </a:r>
          </a:p>
          <a:p>
            <a:pPr marL="180000" lvl="1" indent="0">
              <a:spcBef>
                <a:spcPts val="0"/>
              </a:spcBef>
              <a:buNone/>
            </a:pPr>
            <a:r>
              <a:rPr lang="en-GB" sz="7000" dirty="0"/>
              <a:t>c) An Informal Letter can have extra information.</a:t>
            </a:r>
          </a:p>
          <a:p>
            <a:pPr marL="0" indent="0">
              <a:spcBef>
                <a:spcPts val="0"/>
              </a:spcBef>
              <a:buNone/>
            </a:pPr>
            <a:endParaRPr lang="en-GB" sz="7200" dirty="0"/>
          </a:p>
          <a:p>
            <a:pPr marL="252000" lvl="1" indent="0">
              <a:spcBef>
                <a:spcPts val="0"/>
              </a:spcBef>
              <a:buNone/>
            </a:pPr>
            <a:endParaRPr lang="en-GB" sz="7000" dirty="0"/>
          </a:p>
          <a:p>
            <a:pPr marL="252000" lvl="1" indent="0">
              <a:spcBef>
                <a:spcPts val="0"/>
              </a:spcBef>
              <a:buNone/>
            </a:pPr>
            <a:r>
              <a:rPr lang="en-GB" sz="7000" dirty="0"/>
              <a:t>1. Address: The address of the sender is followed by that of the receiver. </a:t>
            </a:r>
            <a:r>
              <a:rPr lang="en-GB" sz="7000" b="1" dirty="0"/>
              <a:t>(optional)</a:t>
            </a:r>
          </a:p>
          <a:p>
            <a:pPr marL="252000" lvl="1" indent="0">
              <a:spcBef>
                <a:spcPts val="0"/>
              </a:spcBef>
              <a:buNone/>
            </a:pPr>
            <a:r>
              <a:rPr lang="en-GB" sz="7000" b="1" dirty="0">
                <a:solidFill>
                  <a:schemeClr val="accent1">
                    <a:lumMod val="75000"/>
                  </a:schemeClr>
                </a:solidFill>
              </a:rPr>
              <a:t>2. Date: </a:t>
            </a:r>
            <a:r>
              <a:rPr lang="en-GB" sz="7000" dirty="0"/>
              <a:t>The date is written below the address after leaving one line.</a:t>
            </a:r>
          </a:p>
          <a:p>
            <a:pPr marL="252000" lvl="1" indent="0">
              <a:spcBef>
                <a:spcPts val="0"/>
              </a:spcBef>
              <a:buNone/>
            </a:pPr>
            <a:r>
              <a:rPr lang="en-GB" sz="7000" b="1" dirty="0">
                <a:solidFill>
                  <a:schemeClr val="accent1">
                    <a:lumMod val="75000"/>
                  </a:schemeClr>
                </a:solidFill>
              </a:rPr>
              <a:t>3. Salutation / Greeting: </a:t>
            </a:r>
            <a:r>
              <a:rPr lang="en-GB" sz="7000" b="1" dirty="0"/>
              <a:t> </a:t>
            </a:r>
            <a:r>
              <a:rPr lang="en-GB" sz="7000" dirty="0"/>
              <a:t>(Dear / Hi / Hello)</a:t>
            </a:r>
          </a:p>
          <a:p>
            <a:pPr marL="252000" lvl="1" indent="0">
              <a:spcBef>
                <a:spcPts val="0"/>
              </a:spcBef>
              <a:buNone/>
            </a:pPr>
            <a:r>
              <a:rPr lang="en-GB" sz="7000" b="1" dirty="0">
                <a:solidFill>
                  <a:schemeClr val="accent1">
                    <a:lumMod val="75000"/>
                  </a:schemeClr>
                </a:solidFill>
              </a:rPr>
              <a:t>4. Body:</a:t>
            </a:r>
            <a:r>
              <a:rPr lang="en-GB" sz="7000" b="1" dirty="0"/>
              <a:t> </a:t>
            </a:r>
            <a:r>
              <a:rPr lang="en-GB" sz="7000" dirty="0"/>
              <a:t>The matter of the letter is written here. It is divided into 3 paragraphs as follows -</a:t>
            </a:r>
          </a:p>
          <a:p>
            <a:pPr marL="709200" lvl="2" indent="0">
              <a:spcBef>
                <a:spcPts val="0"/>
              </a:spcBef>
              <a:buNone/>
            </a:pPr>
            <a:r>
              <a:rPr lang="en-GB" sz="6800" dirty="0"/>
              <a:t>Paragraph 1: beginning</a:t>
            </a:r>
          </a:p>
          <a:p>
            <a:pPr marL="709200" lvl="2" indent="0">
              <a:spcBef>
                <a:spcPts val="0"/>
              </a:spcBef>
              <a:buNone/>
            </a:pPr>
            <a:r>
              <a:rPr lang="en-GB" sz="6800" dirty="0"/>
              <a:t>Paragraph 2: main content.</a:t>
            </a:r>
          </a:p>
          <a:p>
            <a:pPr marL="709200" lvl="2" indent="0">
              <a:spcBef>
                <a:spcPts val="0"/>
              </a:spcBef>
              <a:buNone/>
            </a:pPr>
            <a:r>
              <a:rPr lang="en-GB" sz="6800" dirty="0">
                <a:solidFill>
                  <a:schemeClr val="accent1">
                    <a:lumMod val="75000"/>
                  </a:schemeClr>
                </a:solidFill>
              </a:rPr>
              <a:t>Paragraph 3: ending</a:t>
            </a:r>
          </a:p>
          <a:p>
            <a:pPr marL="252000" lvl="1" indent="0">
              <a:spcBef>
                <a:spcPts val="0"/>
              </a:spcBef>
              <a:buNone/>
            </a:pPr>
            <a:r>
              <a:rPr lang="en-GB" sz="7000" b="1" dirty="0">
                <a:solidFill>
                  <a:schemeClr val="accent1">
                    <a:lumMod val="75000"/>
                  </a:schemeClr>
                </a:solidFill>
              </a:rPr>
              <a:t>5. Sender’s name and signature.</a:t>
            </a:r>
          </a:p>
          <a:p>
            <a:pPr marL="252000" lvl="1" indent="0">
              <a:spcBef>
                <a:spcPts val="0"/>
              </a:spcBef>
              <a:buNone/>
            </a:pPr>
            <a:endParaRPr lang="en-GB" sz="7000" b="1" dirty="0">
              <a:solidFill>
                <a:schemeClr val="accent1">
                  <a:lumMod val="75000"/>
                </a:schemeClr>
              </a:solidFill>
            </a:endParaRPr>
          </a:p>
          <a:p>
            <a:pPr marL="252000" lvl="1" indent="0">
              <a:spcBef>
                <a:spcPts val="0"/>
              </a:spcBef>
              <a:buNone/>
            </a:pPr>
            <a:endParaRPr lang="en-GB" sz="7000" b="1" dirty="0"/>
          </a:p>
          <a:p>
            <a:endParaRPr lang="en-GB" dirty="0"/>
          </a:p>
        </p:txBody>
      </p:sp>
    </p:spTree>
    <p:extLst>
      <p:ext uri="{BB962C8B-B14F-4D97-AF65-F5344CB8AC3E}">
        <p14:creationId xmlns:p14="http://schemas.microsoft.com/office/powerpoint/2010/main" val="2459549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3F471A-16DE-45FB-A57D-C101A2A5844E}"/>
              </a:ext>
            </a:extLst>
          </p:cNvPr>
          <p:cNvSpPr>
            <a:spLocks noGrp="1"/>
          </p:cNvSpPr>
          <p:nvPr>
            <p:ph type="title"/>
          </p:nvPr>
        </p:nvSpPr>
        <p:spPr>
          <a:xfrm>
            <a:off x="252918" y="279917"/>
            <a:ext cx="1529229" cy="6176867"/>
          </a:xfrm>
          <a:solidFill>
            <a:schemeClr val="accent1"/>
          </a:solidFill>
        </p:spPr>
        <p:txBody>
          <a:bodyPr>
            <a:normAutofit/>
          </a:bodyPr>
          <a:lstStyle/>
          <a:p>
            <a:r>
              <a:rPr lang="es-ES" sz="2800" b="1" dirty="0"/>
              <a:t>FORMAL</a:t>
            </a:r>
            <a:br>
              <a:rPr lang="es-ES" sz="2800" b="1" dirty="0"/>
            </a:br>
            <a:r>
              <a:rPr lang="es-ES" sz="2800" b="1" dirty="0"/>
              <a:t>LETTER</a:t>
            </a:r>
            <a:br>
              <a:rPr lang="es-ES" sz="2800" b="1" dirty="0"/>
            </a:br>
            <a:br>
              <a:rPr lang="es-ES" sz="2800" b="1" dirty="0"/>
            </a:br>
            <a:br>
              <a:rPr lang="es-ES" sz="2800" b="1" dirty="0"/>
            </a:br>
            <a:br>
              <a:rPr lang="es-ES" sz="2800" b="1" dirty="0"/>
            </a:br>
            <a:br>
              <a:rPr lang="es-ES" sz="2800" b="1" dirty="0"/>
            </a:br>
            <a:endParaRPr lang="en-GB" sz="2800" b="1" dirty="0"/>
          </a:p>
        </p:txBody>
      </p:sp>
      <p:sp>
        <p:nvSpPr>
          <p:cNvPr id="3" name="Marcador de contenido 2">
            <a:extLst>
              <a:ext uri="{FF2B5EF4-FFF2-40B4-BE49-F238E27FC236}">
                <a16:creationId xmlns:a16="http://schemas.microsoft.com/office/drawing/2014/main" id="{29AED4D2-484B-4E62-ACB5-38BDA40C7235}"/>
              </a:ext>
            </a:extLst>
          </p:cNvPr>
          <p:cNvSpPr>
            <a:spLocks noGrp="1"/>
          </p:cNvSpPr>
          <p:nvPr>
            <p:ph idx="1"/>
          </p:nvPr>
        </p:nvSpPr>
        <p:spPr>
          <a:xfrm>
            <a:off x="1894114" y="279917"/>
            <a:ext cx="9290354" cy="6382139"/>
          </a:xfrm>
        </p:spPr>
        <p:txBody>
          <a:bodyPr>
            <a:normAutofit fontScale="92500" lnSpcReduction="10000"/>
          </a:bodyPr>
          <a:lstStyle/>
          <a:p>
            <a:pPr marL="5217120" indent="0">
              <a:spcBef>
                <a:spcPts val="0"/>
              </a:spcBef>
              <a:buNone/>
            </a:pPr>
            <a:r>
              <a:rPr lang="es-ES" dirty="0"/>
              <a:t>  1. </a:t>
            </a:r>
            <a:r>
              <a:rPr lang="en-US" dirty="0"/>
              <a:t>YOUR ADDRESS (optional)</a:t>
            </a:r>
          </a:p>
          <a:p>
            <a:pPr marL="5217120" indent="0">
              <a:spcBef>
                <a:spcPts val="0"/>
              </a:spcBef>
              <a:buNone/>
            </a:pPr>
            <a:r>
              <a:rPr lang="en-US" b="1" dirty="0">
                <a:solidFill>
                  <a:schemeClr val="accent1">
                    <a:lumMod val="75000"/>
                  </a:schemeClr>
                </a:solidFill>
              </a:rPr>
              <a:t>  2. DATE: </a:t>
            </a:r>
            <a:r>
              <a:rPr lang="en-US" dirty="0"/>
              <a:t>16th July 2020</a:t>
            </a:r>
          </a:p>
          <a:p>
            <a:pPr marL="0" indent="0">
              <a:spcBef>
                <a:spcPts val="0"/>
              </a:spcBef>
              <a:buNone/>
            </a:pPr>
            <a:r>
              <a:rPr lang="en-US" dirty="0"/>
              <a:t>  3. RECEIVER’S ADDRESS (optional)</a:t>
            </a:r>
          </a:p>
          <a:p>
            <a:pPr marL="0" indent="0">
              <a:spcBef>
                <a:spcPts val="0"/>
              </a:spcBef>
              <a:buNone/>
            </a:pPr>
            <a:r>
              <a:rPr lang="en-US" b="1" dirty="0">
                <a:solidFill>
                  <a:schemeClr val="accent1">
                    <a:lumMod val="75000"/>
                  </a:schemeClr>
                </a:solidFill>
              </a:rPr>
              <a:t>  4. SUBJECT OF THE LETTER: </a:t>
            </a:r>
            <a:r>
              <a:rPr lang="en-US" dirty="0"/>
              <a:t>Applying for a job / Complaining about ….</a:t>
            </a:r>
          </a:p>
          <a:p>
            <a:pPr marL="0" indent="0">
              <a:spcBef>
                <a:spcPts val="0"/>
              </a:spcBef>
              <a:buNone/>
            </a:pPr>
            <a:r>
              <a:rPr lang="en-US" b="1" dirty="0">
                <a:solidFill>
                  <a:schemeClr val="accent1">
                    <a:lumMod val="75000"/>
                  </a:schemeClr>
                </a:solidFill>
              </a:rPr>
              <a:t>  5. SALUTATION: </a:t>
            </a:r>
          </a:p>
          <a:p>
            <a:pPr marL="502920" lvl="1" indent="0">
              <a:spcBef>
                <a:spcPts val="0"/>
              </a:spcBef>
              <a:buNone/>
            </a:pPr>
            <a:r>
              <a:rPr lang="en-US" dirty="0"/>
              <a:t>4.1. Dear Sir/Madam,  or To whom it may concern,</a:t>
            </a:r>
          </a:p>
          <a:p>
            <a:pPr marL="502920" lvl="1" indent="0">
              <a:spcBef>
                <a:spcPts val="0"/>
              </a:spcBef>
              <a:buNone/>
            </a:pPr>
            <a:r>
              <a:rPr lang="en-US" dirty="0"/>
              <a:t>4.2 Dear Mr. Smith, Dear Mrs. Smith, Dear Miss Smith,</a:t>
            </a:r>
          </a:p>
          <a:p>
            <a:pPr marL="0" indent="0">
              <a:spcBef>
                <a:spcPts val="0"/>
              </a:spcBef>
              <a:buNone/>
            </a:pPr>
            <a:r>
              <a:rPr lang="en-US" b="1" dirty="0">
                <a:solidFill>
                  <a:schemeClr val="accent1">
                    <a:lumMod val="75000"/>
                  </a:schemeClr>
                </a:solidFill>
              </a:rPr>
              <a:t>  6. BODY: </a:t>
            </a:r>
          </a:p>
          <a:p>
            <a:pPr marL="502920" lvl="1" indent="0">
              <a:spcBef>
                <a:spcPts val="0"/>
              </a:spcBef>
              <a:buNone/>
            </a:pPr>
            <a:r>
              <a:rPr lang="en-US" dirty="0"/>
              <a:t>5.1 Reason for writing: </a:t>
            </a:r>
          </a:p>
          <a:p>
            <a:pPr lvl="1">
              <a:spcBef>
                <a:spcPts val="0"/>
              </a:spcBef>
              <a:buFontTx/>
              <a:buChar char="-"/>
            </a:pPr>
            <a:r>
              <a:rPr lang="en-US" dirty="0"/>
              <a:t>The reason why I am writing this letter is to let you know….</a:t>
            </a:r>
          </a:p>
          <a:p>
            <a:pPr lvl="1">
              <a:spcBef>
                <a:spcPts val="0"/>
              </a:spcBef>
              <a:buFontTx/>
              <a:buChar char="-"/>
            </a:pPr>
            <a:r>
              <a:rPr lang="en-US" dirty="0"/>
              <a:t>I am writing this letter with regards to the advertisement posted in/on….</a:t>
            </a:r>
          </a:p>
          <a:p>
            <a:pPr marL="502920" lvl="1" indent="0">
              <a:spcBef>
                <a:spcPts val="0"/>
              </a:spcBef>
              <a:buNone/>
            </a:pPr>
            <a:r>
              <a:rPr lang="en-US" dirty="0"/>
              <a:t>5.2 Asking questions: </a:t>
            </a:r>
          </a:p>
          <a:p>
            <a:pPr lvl="1">
              <a:spcBef>
                <a:spcPts val="0"/>
              </a:spcBef>
              <a:buFontTx/>
              <a:buChar char="-"/>
            </a:pPr>
            <a:r>
              <a:rPr lang="en-US" dirty="0"/>
              <a:t>I would be grateful if you could tell me…</a:t>
            </a:r>
          </a:p>
          <a:p>
            <a:pPr lvl="1">
              <a:spcBef>
                <a:spcPts val="0"/>
              </a:spcBef>
              <a:buFontTx/>
              <a:buChar char="-"/>
            </a:pPr>
            <a:r>
              <a:rPr lang="en-US" dirty="0"/>
              <a:t>I would be interested in having more details about…</a:t>
            </a:r>
          </a:p>
          <a:p>
            <a:pPr lvl="1">
              <a:spcBef>
                <a:spcPts val="0"/>
              </a:spcBef>
              <a:buFontTx/>
              <a:buChar char="-"/>
            </a:pPr>
            <a:r>
              <a:rPr lang="en-US" dirty="0"/>
              <a:t>I would particularly like to know further details about…</a:t>
            </a:r>
          </a:p>
          <a:p>
            <a:pPr marL="502920" lvl="1" indent="0">
              <a:spcBef>
                <a:spcPts val="0"/>
              </a:spcBef>
              <a:buNone/>
            </a:pPr>
            <a:r>
              <a:rPr lang="en-US" dirty="0"/>
              <a:t>5.3 Referring to their letter/advertisement:</a:t>
            </a:r>
          </a:p>
          <a:p>
            <a:pPr lvl="1">
              <a:spcBef>
                <a:spcPts val="0"/>
              </a:spcBef>
              <a:buFontTx/>
              <a:buChar char="-"/>
            </a:pPr>
            <a:r>
              <a:rPr lang="en-US" dirty="0"/>
              <a:t>Concerning your letter / Regarding your advertisement / With regards to the post you offered</a:t>
            </a:r>
          </a:p>
          <a:p>
            <a:pPr marL="502920" lvl="1" indent="0">
              <a:spcBef>
                <a:spcPts val="0"/>
              </a:spcBef>
              <a:buNone/>
            </a:pPr>
            <a:r>
              <a:rPr lang="en-US" dirty="0"/>
              <a:t>5.4 Closing:</a:t>
            </a:r>
          </a:p>
          <a:p>
            <a:pPr lvl="1">
              <a:spcBef>
                <a:spcPts val="0"/>
              </a:spcBef>
              <a:buFontTx/>
              <a:buChar char="-"/>
            </a:pPr>
            <a:r>
              <a:rPr lang="en-US" dirty="0"/>
              <a:t>Thank you for taking your time to read my application/letter,</a:t>
            </a:r>
          </a:p>
          <a:p>
            <a:pPr lvl="1">
              <a:spcBef>
                <a:spcPts val="0"/>
              </a:spcBef>
              <a:buFontTx/>
              <a:buChar char="-"/>
            </a:pPr>
            <a:r>
              <a:rPr lang="en-US" dirty="0"/>
              <a:t>Please contact me if you have any further questions.</a:t>
            </a:r>
          </a:p>
          <a:p>
            <a:pPr lvl="1">
              <a:spcBef>
                <a:spcPts val="0"/>
              </a:spcBef>
              <a:buFontTx/>
              <a:buChar char="-"/>
            </a:pPr>
            <a:r>
              <a:rPr lang="en-US" dirty="0"/>
              <a:t>Looking forward to hearing from you as soon as possible,</a:t>
            </a:r>
          </a:p>
          <a:p>
            <a:pPr marL="0" indent="0">
              <a:spcBef>
                <a:spcPts val="0"/>
              </a:spcBef>
              <a:buNone/>
            </a:pPr>
            <a:r>
              <a:rPr lang="en-US" b="1" dirty="0"/>
              <a:t>  </a:t>
            </a:r>
            <a:r>
              <a:rPr lang="en-US" sz="2100" b="1" dirty="0">
                <a:solidFill>
                  <a:schemeClr val="accent1">
                    <a:lumMod val="75000"/>
                  </a:schemeClr>
                </a:solidFill>
              </a:rPr>
              <a:t>7. COMPLIMENTARY CLOSING</a:t>
            </a:r>
            <a:r>
              <a:rPr lang="en-US" b="1" dirty="0">
                <a:solidFill>
                  <a:schemeClr val="accent1">
                    <a:lumMod val="75000"/>
                  </a:schemeClr>
                </a:solidFill>
              </a:rPr>
              <a:t>: </a:t>
            </a:r>
          </a:p>
          <a:p>
            <a:pPr marL="502920" lvl="1" indent="0">
              <a:spcBef>
                <a:spcPts val="0"/>
              </a:spcBef>
              <a:buNone/>
            </a:pPr>
            <a:r>
              <a:rPr lang="en-US" dirty="0"/>
              <a:t>6.1 Yours faithfully,</a:t>
            </a:r>
          </a:p>
          <a:p>
            <a:pPr marL="502920" lvl="1" indent="0">
              <a:spcBef>
                <a:spcPts val="0"/>
              </a:spcBef>
              <a:buNone/>
            </a:pPr>
            <a:r>
              <a:rPr lang="en-US" dirty="0"/>
              <a:t>6.2 Yours sincerely,</a:t>
            </a:r>
          </a:p>
          <a:p>
            <a:pPr marL="0" lvl="1" indent="0">
              <a:spcBef>
                <a:spcPts val="0"/>
              </a:spcBef>
              <a:buNone/>
            </a:pPr>
            <a:r>
              <a:rPr lang="en-US" dirty="0">
                <a:solidFill>
                  <a:schemeClr val="accent1">
                    <a:lumMod val="75000"/>
                  </a:schemeClr>
                </a:solidFill>
              </a:rPr>
              <a:t>  </a:t>
            </a:r>
            <a:r>
              <a:rPr lang="en-US" sz="1900" dirty="0">
                <a:solidFill>
                  <a:schemeClr val="accent1">
                    <a:lumMod val="75000"/>
                  </a:schemeClr>
                </a:solidFill>
              </a:rPr>
              <a:t>8. </a:t>
            </a:r>
            <a:r>
              <a:rPr lang="en-US" sz="1900" b="1" dirty="0">
                <a:solidFill>
                  <a:schemeClr val="accent1">
                    <a:lumMod val="75000"/>
                  </a:schemeClr>
                </a:solidFill>
              </a:rPr>
              <a:t>SIGNATURE</a:t>
            </a:r>
            <a:r>
              <a:rPr lang="en-US" sz="1900" dirty="0">
                <a:solidFill>
                  <a:schemeClr val="accent1">
                    <a:lumMod val="75000"/>
                  </a:schemeClr>
                </a:solidFill>
              </a:rPr>
              <a:t>: </a:t>
            </a:r>
            <a:r>
              <a:rPr lang="en-US" dirty="0"/>
              <a:t>Name and Surname      John Doe / Angela Smith</a:t>
            </a:r>
          </a:p>
        </p:txBody>
      </p:sp>
    </p:spTree>
    <p:extLst>
      <p:ext uri="{BB962C8B-B14F-4D97-AF65-F5344CB8AC3E}">
        <p14:creationId xmlns:p14="http://schemas.microsoft.com/office/powerpoint/2010/main" val="667418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3F471A-16DE-45FB-A57D-C101A2A5844E}"/>
              </a:ext>
            </a:extLst>
          </p:cNvPr>
          <p:cNvSpPr>
            <a:spLocks noGrp="1"/>
          </p:cNvSpPr>
          <p:nvPr>
            <p:ph type="title"/>
          </p:nvPr>
        </p:nvSpPr>
        <p:spPr>
          <a:xfrm>
            <a:off x="252918" y="279917"/>
            <a:ext cx="894747" cy="6313388"/>
          </a:xfrm>
          <a:solidFill>
            <a:schemeClr val="accent1"/>
          </a:solidFill>
        </p:spPr>
        <p:txBody>
          <a:bodyPr>
            <a:normAutofit/>
          </a:bodyPr>
          <a:lstStyle/>
          <a:p>
            <a:pPr algn="ctr"/>
            <a:r>
              <a:rPr lang="es-ES" b="1" dirty="0"/>
              <a:t>E</a:t>
            </a:r>
            <a:br>
              <a:rPr lang="es-ES" b="1" dirty="0"/>
            </a:br>
            <a:r>
              <a:rPr lang="es-ES" b="1" dirty="0"/>
              <a:t>X</a:t>
            </a:r>
            <a:br>
              <a:rPr lang="es-ES" b="1" dirty="0"/>
            </a:br>
            <a:r>
              <a:rPr lang="es-ES" b="1" dirty="0"/>
              <a:t>A</a:t>
            </a:r>
            <a:br>
              <a:rPr lang="es-ES" b="1" dirty="0"/>
            </a:br>
            <a:r>
              <a:rPr lang="es-ES" b="1" dirty="0"/>
              <a:t>M</a:t>
            </a:r>
            <a:br>
              <a:rPr lang="es-ES" b="1" dirty="0"/>
            </a:br>
            <a:r>
              <a:rPr lang="es-ES" b="1" dirty="0"/>
              <a:t>P</a:t>
            </a:r>
            <a:br>
              <a:rPr lang="es-ES" b="1" dirty="0"/>
            </a:br>
            <a:r>
              <a:rPr lang="es-ES" b="1" dirty="0"/>
              <a:t>L</a:t>
            </a:r>
            <a:br>
              <a:rPr lang="es-ES" b="1" dirty="0"/>
            </a:br>
            <a:r>
              <a:rPr lang="es-ES" b="1" dirty="0"/>
              <a:t>E</a:t>
            </a:r>
            <a:br>
              <a:rPr lang="es-ES" sz="2800" b="1" dirty="0"/>
            </a:br>
            <a:r>
              <a:rPr lang="es-ES" sz="4400" b="1" dirty="0"/>
              <a:t>1</a:t>
            </a:r>
            <a:endParaRPr lang="en-GB" sz="4400" b="1" dirty="0"/>
          </a:p>
        </p:txBody>
      </p:sp>
      <p:sp>
        <p:nvSpPr>
          <p:cNvPr id="3" name="Marcador de contenido 2">
            <a:extLst>
              <a:ext uri="{FF2B5EF4-FFF2-40B4-BE49-F238E27FC236}">
                <a16:creationId xmlns:a16="http://schemas.microsoft.com/office/drawing/2014/main" id="{29AED4D2-484B-4E62-ACB5-38BDA40C7235}"/>
              </a:ext>
            </a:extLst>
          </p:cNvPr>
          <p:cNvSpPr>
            <a:spLocks noGrp="1"/>
          </p:cNvSpPr>
          <p:nvPr>
            <p:ph idx="1"/>
          </p:nvPr>
        </p:nvSpPr>
        <p:spPr>
          <a:xfrm>
            <a:off x="1287624" y="279917"/>
            <a:ext cx="10651458" cy="6382139"/>
          </a:xfrm>
        </p:spPr>
        <p:txBody>
          <a:bodyPr>
            <a:normAutofit fontScale="47500" lnSpcReduction="20000"/>
          </a:bodyPr>
          <a:lstStyle/>
          <a:p>
            <a:pPr marL="0" indent="0">
              <a:lnSpc>
                <a:spcPct val="107000"/>
              </a:lnSpc>
              <a:buNone/>
            </a:pPr>
            <a:r>
              <a:rPr lang="en-GB" sz="4600" b="1" dirty="0">
                <a:solidFill>
                  <a:schemeClr val="accent1"/>
                </a:solidFill>
                <a:latin typeface="Calibri" panose="020F0502020204030204" pitchFamily="34" charset="0"/>
                <a:cs typeface="Calibri" panose="020F0502020204030204" pitchFamily="34" charset="0"/>
              </a:rPr>
              <a:t>APPLYING FOR A JOB</a:t>
            </a:r>
            <a:br>
              <a:rPr lang="en-GB" sz="2900" dirty="0">
                <a:latin typeface="Calibri" panose="020F0502020204030204" pitchFamily="34" charset="0"/>
                <a:cs typeface="Calibri" panose="020F0502020204030204" pitchFamily="34" charset="0"/>
              </a:rPr>
            </a:br>
            <a:r>
              <a:rPr lang="en-GB" sz="2900" dirty="0">
                <a:latin typeface="Calibri" panose="020F0502020204030204" pitchFamily="34" charset="0"/>
                <a:cs typeface="Calibri" panose="020F0502020204030204" pitchFamily="34" charset="0"/>
              </a:rPr>
              <a:t>A restaurant in your region is to open shortly and the owner has placed the following advertisement in your local newspaper:</a:t>
            </a:r>
          </a:p>
          <a:p>
            <a:pPr marL="502920" lvl="1" indent="0">
              <a:lnSpc>
                <a:spcPct val="107000"/>
              </a:lnSpc>
              <a:spcAft>
                <a:spcPts val="0"/>
              </a:spcAft>
              <a:buNone/>
            </a:pPr>
            <a:r>
              <a:rPr lang="en-GB" sz="2500" dirty="0">
                <a:latin typeface="Calibri" panose="020F0502020204030204" pitchFamily="34" charset="0"/>
                <a:cs typeface="Calibri" panose="020F0502020204030204" pitchFamily="34" charset="0"/>
              </a:rPr>
              <a:t>RESTAURANT STAFF NEEDED...</a:t>
            </a:r>
            <a:br>
              <a:rPr lang="en-GB" sz="2500" dirty="0">
                <a:latin typeface="Calibri" panose="020F0502020204030204" pitchFamily="34" charset="0"/>
                <a:cs typeface="Calibri" panose="020F0502020204030204" pitchFamily="34" charset="0"/>
              </a:rPr>
            </a:br>
            <a:r>
              <a:rPr lang="en-GB" sz="2500" dirty="0">
                <a:latin typeface="Calibri" panose="020F0502020204030204" pitchFamily="34" charset="0"/>
                <a:cs typeface="Calibri" panose="020F0502020204030204" pitchFamily="34" charset="0"/>
              </a:rPr>
              <a:t>...For a busy restaurant located in the main tourist area of this region. We have a number of vacancies available, including:</a:t>
            </a:r>
            <a:br>
              <a:rPr lang="en-GB" sz="2500" dirty="0">
                <a:latin typeface="Calibri" panose="020F0502020204030204" pitchFamily="34" charset="0"/>
                <a:cs typeface="Calibri" panose="020F0502020204030204" pitchFamily="34" charset="0"/>
              </a:rPr>
            </a:br>
            <a:r>
              <a:rPr lang="en-GB" sz="2500" dirty="0">
                <a:latin typeface="Calibri" panose="020F0502020204030204" pitchFamily="34" charset="0"/>
                <a:cs typeface="Calibri" panose="020F0502020204030204" pitchFamily="34" charset="0"/>
              </a:rPr>
              <a:t>Junior Chef - Waiter/Waitress and Restaurant Manager</a:t>
            </a:r>
            <a:br>
              <a:rPr lang="en-GB" sz="2500" dirty="0">
                <a:latin typeface="Calibri" panose="020F0502020204030204" pitchFamily="34" charset="0"/>
                <a:cs typeface="Calibri" panose="020F0502020204030204" pitchFamily="34" charset="0"/>
              </a:rPr>
            </a:br>
            <a:r>
              <a:rPr lang="en-GB" sz="2500" dirty="0">
                <a:latin typeface="Calibri" panose="020F0502020204030204" pitchFamily="34" charset="0"/>
                <a:cs typeface="Calibri" panose="020F0502020204030204" pitchFamily="34" charset="0"/>
              </a:rPr>
              <a:t>Hours of work: 6 - 12pm, Mondays to Saturdays.</a:t>
            </a:r>
            <a:br>
              <a:rPr lang="en-GB" sz="2500" dirty="0">
                <a:latin typeface="Calibri" panose="020F0502020204030204" pitchFamily="34" charset="0"/>
                <a:cs typeface="Calibri" panose="020F0502020204030204" pitchFamily="34" charset="0"/>
              </a:rPr>
            </a:br>
            <a:r>
              <a:rPr lang="en-GB" sz="2500" dirty="0">
                <a:latin typeface="Calibri" panose="020F0502020204030204" pitchFamily="34" charset="0"/>
                <a:cs typeface="Calibri" panose="020F0502020204030204" pitchFamily="34" charset="0"/>
              </a:rPr>
              <a:t>Please send us a letter explaining which post you are interested in and why we should consider you for the job. Interviews will be held a week after the closing date.</a:t>
            </a:r>
            <a:endParaRPr lang="en-GB" sz="2900" dirty="0">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en-GB" sz="2900" dirty="0">
                <a:latin typeface="Calibri" panose="020F0502020204030204" pitchFamily="34" charset="0"/>
                <a:ea typeface="Calibri" panose="020F0502020204030204" pitchFamily="34" charset="0"/>
                <a:cs typeface="Calibri" panose="020F0502020204030204" pitchFamily="34" charset="0"/>
              </a:rPr>
              <a:t>									11</a:t>
            </a:r>
            <a:r>
              <a:rPr lang="en-GB" sz="2900" baseline="30000" dirty="0">
                <a:latin typeface="Calibri" panose="020F0502020204030204" pitchFamily="34" charset="0"/>
                <a:ea typeface="Calibri" panose="020F0502020204030204" pitchFamily="34" charset="0"/>
                <a:cs typeface="Calibri" panose="020F0502020204030204" pitchFamily="34" charset="0"/>
              </a:rPr>
              <a:t>th</a:t>
            </a:r>
            <a:r>
              <a:rPr lang="en-GB" sz="2900" dirty="0">
                <a:latin typeface="Calibri" panose="020F0502020204030204" pitchFamily="34" charset="0"/>
                <a:ea typeface="Calibri" panose="020F0502020204030204" pitchFamily="34" charset="0"/>
                <a:cs typeface="Calibri" panose="020F0502020204030204" pitchFamily="34" charset="0"/>
              </a:rPr>
              <a:t> December 2019</a:t>
            </a:r>
          </a:p>
          <a:p>
            <a:pPr marL="0" indent="0">
              <a:lnSpc>
                <a:spcPct val="107000"/>
              </a:lnSpc>
              <a:spcAft>
                <a:spcPts val="800"/>
              </a:spcAft>
              <a:buNone/>
            </a:pPr>
            <a:r>
              <a:rPr lang="en-GB" sz="2900" b="1" dirty="0">
                <a:latin typeface="Calibri" panose="020F0502020204030204" pitchFamily="34" charset="0"/>
                <a:ea typeface="Calibri" panose="020F0502020204030204" pitchFamily="34" charset="0"/>
                <a:cs typeface="Calibri" panose="020F0502020204030204" pitchFamily="34" charset="0"/>
              </a:rPr>
              <a:t>SUBJECT: Applying for Restaurant Manager post</a:t>
            </a:r>
          </a:p>
          <a:p>
            <a:pPr marL="0" indent="0">
              <a:lnSpc>
                <a:spcPct val="107000"/>
              </a:lnSpc>
              <a:spcAft>
                <a:spcPts val="800"/>
              </a:spcAft>
              <a:buNone/>
            </a:pPr>
            <a:r>
              <a:rPr lang="en-GB" sz="2900" dirty="0">
                <a:latin typeface="Calibri" panose="020F0502020204030204" pitchFamily="34" charset="0"/>
                <a:ea typeface="Calibri" panose="020F0502020204030204" pitchFamily="34" charset="0"/>
                <a:cs typeface="Calibri" panose="020F0502020204030204" pitchFamily="34" charset="0"/>
              </a:rPr>
              <a:t>Dear Sir or Madam,</a:t>
            </a:r>
            <a:br>
              <a:rPr lang="en-GB" sz="2900" dirty="0">
                <a:latin typeface="Calibri" panose="020F0502020204030204" pitchFamily="34" charset="0"/>
                <a:ea typeface="Calibri" panose="020F0502020204030204" pitchFamily="34" charset="0"/>
                <a:cs typeface="Calibri" panose="020F0502020204030204" pitchFamily="34" charset="0"/>
              </a:rPr>
            </a:br>
            <a:r>
              <a:rPr lang="en-GB" sz="2900" dirty="0">
                <a:latin typeface="Calibri" panose="020F0502020204030204" pitchFamily="34" charset="0"/>
                <a:ea typeface="Calibri" panose="020F0502020204030204" pitchFamily="34" charset="0"/>
                <a:cs typeface="Calibri" panose="020F0502020204030204" pitchFamily="34" charset="0"/>
              </a:rPr>
              <a:t>I am writing with reference to your advertisement for the position of a Restaurant Manager, which was placed in The Guardian on 10th December.</a:t>
            </a:r>
            <a:br>
              <a:rPr lang="en-GB" sz="2900" dirty="0">
                <a:latin typeface="Calibri" panose="020F0502020204030204" pitchFamily="34" charset="0"/>
                <a:ea typeface="Calibri" panose="020F0502020204030204" pitchFamily="34" charset="0"/>
                <a:cs typeface="Calibri" panose="020F0502020204030204" pitchFamily="34" charset="0"/>
              </a:rPr>
            </a:br>
            <a:r>
              <a:rPr lang="en-GB" sz="2900" dirty="0">
                <a:latin typeface="Calibri" panose="020F0502020204030204" pitchFamily="34" charset="0"/>
                <a:ea typeface="Calibri" panose="020F0502020204030204" pitchFamily="34" charset="0"/>
                <a:cs typeface="Calibri" panose="020F0502020204030204" pitchFamily="34" charset="0"/>
              </a:rPr>
              <a:t>My reason for being interested in this vacancy is that according to what is said by the executives of the companies I worked for (please find enclosed their letters of reference), I am particularly efficient </a:t>
            </a:r>
            <a:r>
              <a:rPr lang="en-GB" sz="2900" b="1" dirty="0">
                <a:latin typeface="Calibri" panose="020F0502020204030204" pitchFamily="34" charset="0"/>
                <a:ea typeface="Calibri" panose="020F0502020204030204" pitchFamily="34" charset="0"/>
                <a:cs typeface="Calibri" panose="020F0502020204030204" pitchFamily="34" charset="0"/>
              </a:rPr>
              <a:t> </a:t>
            </a:r>
            <a:r>
              <a:rPr lang="en-GB" sz="2900" dirty="0">
                <a:latin typeface="Calibri" panose="020F0502020204030204" pitchFamily="34" charset="0"/>
                <a:ea typeface="Calibri" panose="020F0502020204030204" pitchFamily="34" charset="0"/>
                <a:cs typeface="Calibri" panose="020F0502020204030204" pitchFamily="34" charset="0"/>
              </a:rPr>
              <a:t>being involved in projects requiring a great deal of physical and mental energy and also creativity. Your restaurant would benefit from these personal qualities of mine brought into play.</a:t>
            </a:r>
            <a:br>
              <a:rPr lang="en-GB" sz="2900" dirty="0">
                <a:latin typeface="Calibri" panose="020F0502020204030204" pitchFamily="34" charset="0"/>
                <a:ea typeface="Calibri" panose="020F0502020204030204" pitchFamily="34" charset="0"/>
                <a:cs typeface="Calibri" panose="020F0502020204030204" pitchFamily="34" charset="0"/>
              </a:rPr>
            </a:br>
            <a:r>
              <a:rPr lang="en-GB" sz="2900" dirty="0">
                <a:latin typeface="Calibri" panose="020F0502020204030204" pitchFamily="34" charset="0"/>
                <a:ea typeface="Calibri" panose="020F0502020204030204" pitchFamily="34" charset="0"/>
                <a:cs typeface="Calibri" panose="020F0502020204030204" pitchFamily="34" charset="0"/>
              </a:rPr>
              <a:t>I am sure that I would be successful in this post as I have now gained managerial experience having had work as a Senior Manager for the "Little Chef Restaurant" for 10 years. At present I work for the restaurant mentioned above, where my responsibilities comprise dealing with suppliers and corporate clients, recruiting employees and checking  financial statements of affiliated companies.</a:t>
            </a:r>
            <a:br>
              <a:rPr lang="en-GB" sz="2900" dirty="0">
                <a:latin typeface="Calibri" panose="020F0502020204030204" pitchFamily="34" charset="0"/>
                <a:ea typeface="Calibri" panose="020F0502020204030204" pitchFamily="34" charset="0"/>
                <a:cs typeface="Calibri" panose="020F0502020204030204" pitchFamily="34" charset="0"/>
              </a:rPr>
            </a:br>
            <a:r>
              <a:rPr lang="en-GB" sz="2900" dirty="0">
                <a:latin typeface="Calibri" panose="020F0502020204030204" pitchFamily="34" charset="0"/>
                <a:ea typeface="Calibri" panose="020F0502020204030204" pitchFamily="34" charset="0"/>
                <a:cs typeface="Calibri" panose="020F0502020204030204" pitchFamily="34" charset="0"/>
              </a:rPr>
              <a:t>My academic background (a Master Degree in Tourism &amp; Hospitality) would also prove valuable to you.</a:t>
            </a:r>
            <a:br>
              <a:rPr lang="en-GB" sz="2900" dirty="0">
                <a:latin typeface="Calibri" panose="020F0502020204030204" pitchFamily="34" charset="0"/>
                <a:ea typeface="Calibri" panose="020F0502020204030204" pitchFamily="34" charset="0"/>
                <a:cs typeface="Calibri" panose="020F0502020204030204" pitchFamily="34" charset="0"/>
              </a:rPr>
            </a:br>
            <a:r>
              <a:rPr lang="en-GB" sz="2900" dirty="0">
                <a:latin typeface="Calibri" panose="020F0502020204030204" pitchFamily="34" charset="0"/>
                <a:ea typeface="Calibri" panose="020F0502020204030204" pitchFamily="34" charset="0"/>
                <a:cs typeface="Calibri" panose="020F0502020204030204" pitchFamily="34" charset="0"/>
              </a:rPr>
              <a:t>Please could you send me an application form and any other relevant details including those of payment, working hours, health scheme and social facilities? </a:t>
            </a:r>
            <a:br>
              <a:rPr lang="en-GB" sz="2900" dirty="0">
                <a:latin typeface="Calibri" panose="020F0502020204030204" pitchFamily="34" charset="0"/>
                <a:ea typeface="Calibri" panose="020F0502020204030204" pitchFamily="34" charset="0"/>
                <a:cs typeface="Calibri" panose="020F0502020204030204" pitchFamily="34" charset="0"/>
              </a:rPr>
            </a:br>
            <a:r>
              <a:rPr lang="en-GB" sz="2900" dirty="0">
                <a:latin typeface="Calibri" panose="020F0502020204030204" pitchFamily="34" charset="0"/>
                <a:ea typeface="Calibri" panose="020F0502020204030204" pitchFamily="34" charset="0"/>
                <a:cs typeface="Calibri" panose="020F0502020204030204" pitchFamily="34" charset="0"/>
              </a:rPr>
              <a:t>I am able to attend an interview on any day from 11 a. m. Should you need any further information, do not hesitate to contact me on 222333222 from 9 a.m. to 5 p.m. or olga_mail_2000@yahoo.com.</a:t>
            </a:r>
            <a:br>
              <a:rPr lang="en-GB" sz="2900" dirty="0">
                <a:latin typeface="Calibri" panose="020F0502020204030204" pitchFamily="34" charset="0"/>
                <a:ea typeface="Calibri" panose="020F0502020204030204" pitchFamily="34" charset="0"/>
                <a:cs typeface="Calibri" panose="020F0502020204030204" pitchFamily="34" charset="0"/>
              </a:rPr>
            </a:br>
            <a:br>
              <a:rPr lang="en-GB" sz="2900" dirty="0">
                <a:latin typeface="Calibri" panose="020F0502020204030204" pitchFamily="34" charset="0"/>
                <a:ea typeface="Calibri" panose="020F0502020204030204" pitchFamily="34" charset="0"/>
                <a:cs typeface="Calibri" panose="020F0502020204030204" pitchFamily="34" charset="0"/>
              </a:rPr>
            </a:br>
            <a:r>
              <a:rPr lang="en-GB" sz="2900" dirty="0">
                <a:latin typeface="Calibri" panose="020F0502020204030204" pitchFamily="34" charset="0"/>
                <a:ea typeface="Calibri" panose="020F0502020204030204" pitchFamily="34" charset="0"/>
                <a:cs typeface="Calibri" panose="020F0502020204030204" pitchFamily="34" charset="0"/>
              </a:rPr>
              <a:t>Yours faithfully,</a:t>
            </a:r>
            <a:br>
              <a:rPr lang="en-GB" sz="2900" dirty="0">
                <a:latin typeface="Calibri" panose="020F0502020204030204" pitchFamily="34" charset="0"/>
                <a:ea typeface="Calibri" panose="020F0502020204030204" pitchFamily="34" charset="0"/>
                <a:cs typeface="Calibri" panose="020F0502020204030204" pitchFamily="34" charset="0"/>
              </a:rPr>
            </a:br>
            <a:r>
              <a:rPr lang="en-GB" sz="2900" dirty="0">
                <a:latin typeface="Calibri" panose="020F0502020204030204" pitchFamily="34" charset="0"/>
                <a:ea typeface="Calibri" panose="020F0502020204030204" pitchFamily="34" charset="0"/>
                <a:cs typeface="Calibri" panose="020F0502020204030204" pitchFamily="34" charset="0"/>
              </a:rPr>
              <a:t>Olga Smith</a:t>
            </a:r>
          </a:p>
        </p:txBody>
      </p:sp>
    </p:spTree>
    <p:extLst>
      <p:ext uri="{BB962C8B-B14F-4D97-AF65-F5344CB8AC3E}">
        <p14:creationId xmlns:p14="http://schemas.microsoft.com/office/powerpoint/2010/main" val="2855770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3F471A-16DE-45FB-A57D-C101A2A5844E}"/>
              </a:ext>
            </a:extLst>
          </p:cNvPr>
          <p:cNvSpPr>
            <a:spLocks noGrp="1"/>
          </p:cNvSpPr>
          <p:nvPr>
            <p:ph type="title"/>
          </p:nvPr>
        </p:nvSpPr>
        <p:spPr>
          <a:xfrm>
            <a:off x="252918" y="344905"/>
            <a:ext cx="894747" cy="6065225"/>
          </a:xfrm>
          <a:solidFill>
            <a:schemeClr val="accent1"/>
          </a:solidFill>
        </p:spPr>
        <p:txBody>
          <a:bodyPr>
            <a:normAutofit/>
          </a:bodyPr>
          <a:lstStyle/>
          <a:p>
            <a:pPr algn="ctr"/>
            <a:r>
              <a:rPr lang="es-ES" b="1" dirty="0"/>
              <a:t>E</a:t>
            </a:r>
            <a:br>
              <a:rPr lang="es-ES" b="1" dirty="0"/>
            </a:br>
            <a:r>
              <a:rPr lang="es-ES" b="1" dirty="0"/>
              <a:t>X</a:t>
            </a:r>
            <a:br>
              <a:rPr lang="es-ES" b="1" dirty="0"/>
            </a:br>
            <a:r>
              <a:rPr lang="es-ES" b="1" dirty="0"/>
              <a:t>A</a:t>
            </a:r>
            <a:br>
              <a:rPr lang="es-ES" b="1" dirty="0"/>
            </a:br>
            <a:r>
              <a:rPr lang="es-ES" b="1" dirty="0"/>
              <a:t>M</a:t>
            </a:r>
            <a:br>
              <a:rPr lang="es-ES" b="1" dirty="0"/>
            </a:br>
            <a:r>
              <a:rPr lang="es-ES" b="1" dirty="0"/>
              <a:t>P</a:t>
            </a:r>
            <a:br>
              <a:rPr lang="es-ES" b="1" dirty="0"/>
            </a:br>
            <a:r>
              <a:rPr lang="es-ES" b="1" dirty="0"/>
              <a:t>L</a:t>
            </a:r>
            <a:br>
              <a:rPr lang="es-ES" b="1" dirty="0"/>
            </a:br>
            <a:r>
              <a:rPr lang="es-ES" b="1" dirty="0"/>
              <a:t>E</a:t>
            </a:r>
            <a:br>
              <a:rPr lang="es-ES" sz="2800" b="1" dirty="0"/>
            </a:br>
            <a:r>
              <a:rPr lang="es-ES" sz="4400" b="1" dirty="0"/>
              <a:t>2</a:t>
            </a:r>
            <a:endParaRPr lang="en-GB" sz="4400" b="1" dirty="0"/>
          </a:p>
        </p:txBody>
      </p:sp>
      <p:sp>
        <p:nvSpPr>
          <p:cNvPr id="3" name="Marcador de contenido 2">
            <a:extLst>
              <a:ext uri="{FF2B5EF4-FFF2-40B4-BE49-F238E27FC236}">
                <a16:creationId xmlns:a16="http://schemas.microsoft.com/office/drawing/2014/main" id="{29AED4D2-484B-4E62-ACB5-38BDA40C7235}"/>
              </a:ext>
            </a:extLst>
          </p:cNvPr>
          <p:cNvSpPr>
            <a:spLocks noGrp="1"/>
          </p:cNvSpPr>
          <p:nvPr>
            <p:ph idx="1"/>
          </p:nvPr>
        </p:nvSpPr>
        <p:spPr>
          <a:xfrm>
            <a:off x="1287624" y="279917"/>
            <a:ext cx="10651458" cy="6382139"/>
          </a:xfrm>
        </p:spPr>
        <p:txBody>
          <a:bodyPr>
            <a:normAutofit fontScale="92500" lnSpcReduction="10000"/>
          </a:bodyPr>
          <a:lstStyle/>
          <a:p>
            <a:pPr marL="0" indent="0">
              <a:lnSpc>
                <a:spcPct val="107000"/>
              </a:lnSpc>
              <a:buNone/>
            </a:pPr>
            <a:r>
              <a:rPr lang="en-GB" sz="2200" b="1" dirty="0">
                <a:solidFill>
                  <a:schemeClr val="accent1"/>
                </a:solidFill>
                <a:latin typeface="Calibri" panose="020F0502020204030204" pitchFamily="34" charset="0"/>
                <a:cs typeface="Calibri" panose="020F0502020204030204" pitchFamily="34" charset="0"/>
              </a:rPr>
              <a:t>LETTER OF COMPLAINT</a:t>
            </a:r>
            <a:br>
              <a:rPr lang="en-GB" sz="2400" dirty="0">
                <a:latin typeface="Calibri" panose="020F0502020204030204" pitchFamily="34" charset="0"/>
                <a:cs typeface="Calibri" panose="020F0502020204030204" pitchFamily="34" charset="0"/>
              </a:rPr>
            </a:br>
            <a:r>
              <a:rPr lang="en-GB" sz="1900" dirty="0">
                <a:latin typeface="Calibri" panose="020F0502020204030204" pitchFamily="34" charset="0"/>
                <a:cs typeface="Calibri" panose="020F0502020204030204" pitchFamily="34" charset="0"/>
              </a:rPr>
              <a:t>You want to complaint to the manager of a pharmacy since last day you went shopping you were given the wrong medicine to your prescription:</a:t>
            </a:r>
            <a:endParaRPr lang="en-GB" sz="1900" dirty="0">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en-GB" sz="1900" dirty="0">
                <a:latin typeface="Calibri" panose="020F0502020204030204" pitchFamily="34" charset="0"/>
                <a:ea typeface="Calibri" panose="020F0502020204030204" pitchFamily="34" charset="0"/>
                <a:cs typeface="Calibri" panose="020F0502020204030204" pitchFamily="34" charset="0"/>
              </a:rPr>
              <a:t>		</a:t>
            </a:r>
            <a:r>
              <a:rPr lang="en-GB" sz="1900" dirty="0">
                <a:latin typeface="Calibri" panose="020F0502020204030204" pitchFamily="34" charset="0"/>
                <a:ea typeface="Calibri" panose="020F0502020204030204" pitchFamily="34" charset="0"/>
                <a:cs typeface="Arial" panose="020B0604020202020204" pitchFamily="34" charset="0"/>
              </a:rPr>
              <a:t>							16th July 2020</a:t>
            </a:r>
          </a:p>
          <a:p>
            <a:pPr marL="0" indent="0">
              <a:lnSpc>
                <a:spcPct val="107000"/>
              </a:lnSpc>
              <a:spcAft>
                <a:spcPts val="800"/>
              </a:spcAft>
              <a:buNone/>
            </a:pPr>
            <a:r>
              <a:rPr lang="en-GB" sz="1900" b="1" dirty="0">
                <a:latin typeface="Calibri" panose="020F0502020204030204" pitchFamily="34" charset="0"/>
                <a:ea typeface="Calibri" panose="020F0502020204030204" pitchFamily="34" charset="0"/>
                <a:cs typeface="Arial" panose="020B0604020202020204" pitchFamily="34" charset="0"/>
              </a:rPr>
              <a:t>SUBJECT: Complaining about service received</a:t>
            </a:r>
          </a:p>
          <a:p>
            <a:pPr marL="0" indent="0">
              <a:lnSpc>
                <a:spcPct val="107000"/>
              </a:lnSpc>
              <a:spcBef>
                <a:spcPts val="0"/>
              </a:spcBef>
              <a:buNone/>
            </a:pPr>
            <a:r>
              <a:rPr lang="en-GB" sz="1900" dirty="0">
                <a:latin typeface="Calibri" panose="020F0502020204030204" pitchFamily="34" charset="0"/>
                <a:ea typeface="Calibri" panose="020F0502020204030204" pitchFamily="34" charset="0"/>
                <a:cs typeface="Arial" panose="020B0604020202020204" pitchFamily="34" charset="0"/>
              </a:rPr>
              <a:t>To whom it may concern,</a:t>
            </a:r>
          </a:p>
          <a:p>
            <a:pPr marL="0" indent="0">
              <a:lnSpc>
                <a:spcPct val="107000"/>
              </a:lnSpc>
              <a:spcBef>
                <a:spcPts val="0"/>
              </a:spcBef>
              <a:buNone/>
            </a:pPr>
            <a:r>
              <a:rPr lang="en-GB" sz="1900" dirty="0">
                <a:latin typeface="Calibri" panose="020F0502020204030204" pitchFamily="34" charset="0"/>
                <a:ea typeface="Calibri" panose="020F0502020204030204" pitchFamily="34" charset="0"/>
                <a:cs typeface="Arial" panose="020B0604020202020204" pitchFamily="34" charset="0"/>
              </a:rPr>
              <a:t>I am writing to express my disapproval of the service at your Eden Hill branch on Saturday 14 January.</a:t>
            </a:r>
          </a:p>
          <a:p>
            <a:pPr marL="0" indent="0">
              <a:lnSpc>
                <a:spcPct val="107000"/>
              </a:lnSpc>
              <a:spcBef>
                <a:spcPts val="0"/>
              </a:spcBef>
              <a:buNone/>
            </a:pPr>
            <a:r>
              <a:rPr lang="en-GB" sz="1900" dirty="0">
                <a:latin typeface="Calibri" panose="020F0502020204030204" pitchFamily="34" charset="0"/>
                <a:ea typeface="Calibri" panose="020F0502020204030204" pitchFamily="34" charset="0"/>
                <a:cs typeface="Arial" panose="020B0604020202020204" pitchFamily="34" charset="0"/>
              </a:rPr>
              <a:t>I often collect prescriptions from the pharmacy on behalf of my grandmother, Mrs Elaine Bingham. On this occasion there were two prescriptions: one for 10 x 50 mg </a:t>
            </a:r>
            <a:r>
              <a:rPr lang="en-GB" sz="1900" dirty="0" err="1">
                <a:latin typeface="Calibri" panose="020F0502020204030204" pitchFamily="34" charset="0"/>
                <a:ea typeface="Calibri" panose="020F0502020204030204" pitchFamily="34" charset="0"/>
                <a:cs typeface="Arial" panose="020B0604020202020204" pitchFamily="34" charset="0"/>
              </a:rPr>
              <a:t>Kendomol</a:t>
            </a:r>
            <a:r>
              <a:rPr lang="en-GB" sz="1900" dirty="0">
                <a:latin typeface="Calibri" panose="020F0502020204030204" pitchFamily="34" charset="0"/>
                <a:ea typeface="Calibri" panose="020F0502020204030204" pitchFamily="34" charset="0"/>
                <a:cs typeface="Arial" panose="020B0604020202020204" pitchFamily="34" charset="0"/>
              </a:rPr>
              <a:t> and one for 50 x 100 mg </a:t>
            </a:r>
            <a:r>
              <a:rPr lang="en-GB" sz="1900" dirty="0" err="1">
                <a:latin typeface="Calibri" panose="020F0502020204030204" pitchFamily="34" charset="0"/>
                <a:ea typeface="Calibri" panose="020F0502020204030204" pitchFamily="34" charset="0"/>
                <a:cs typeface="Arial" panose="020B0604020202020204" pitchFamily="34" charset="0"/>
              </a:rPr>
              <a:t>Leoprone</a:t>
            </a:r>
            <a:r>
              <a:rPr lang="en-GB" sz="1900" dirty="0">
                <a:latin typeface="Calibri" panose="020F0502020204030204" pitchFamily="34" charset="0"/>
                <a:ea typeface="Calibri" panose="020F0502020204030204" pitchFamily="34" charset="0"/>
                <a:cs typeface="Arial" panose="020B0604020202020204" pitchFamily="34" charset="0"/>
              </a:rPr>
              <a:t>. I was served quickly even though there appeared to be only one pharmacist on duty. However, as I was leaving, I saw that I had been given 500 mg tablets of </a:t>
            </a:r>
            <a:r>
              <a:rPr lang="en-GB" sz="1900" dirty="0" err="1">
                <a:latin typeface="Calibri" panose="020F0502020204030204" pitchFamily="34" charset="0"/>
                <a:ea typeface="Calibri" panose="020F0502020204030204" pitchFamily="34" charset="0"/>
                <a:cs typeface="Arial" panose="020B0604020202020204" pitchFamily="34" charset="0"/>
              </a:rPr>
              <a:t>Kendomol</a:t>
            </a:r>
            <a:r>
              <a:rPr lang="en-GB" sz="1900" dirty="0">
                <a:latin typeface="Calibri" panose="020F0502020204030204" pitchFamily="34" charset="0"/>
                <a:ea typeface="Calibri" panose="020F0502020204030204" pitchFamily="34" charset="0"/>
                <a:cs typeface="Arial" panose="020B0604020202020204" pitchFamily="34" charset="0"/>
              </a:rPr>
              <a:t>. This is ten times stronger than the prescription called for.</a:t>
            </a:r>
          </a:p>
          <a:p>
            <a:pPr marL="0" indent="0">
              <a:lnSpc>
                <a:spcPct val="107000"/>
              </a:lnSpc>
              <a:spcBef>
                <a:spcPts val="0"/>
              </a:spcBef>
              <a:buNone/>
            </a:pPr>
            <a:r>
              <a:rPr lang="en-GB" sz="1900" dirty="0">
                <a:latin typeface="Calibri" panose="020F0502020204030204" pitchFamily="34" charset="0"/>
                <a:ea typeface="Calibri" panose="020F0502020204030204" pitchFamily="34" charset="0"/>
                <a:cs typeface="Arial" panose="020B0604020202020204" pitchFamily="34" charset="0"/>
              </a:rPr>
              <a:t>If I had not noticed the difference between the prescription and the actual tablets, my grandmother could have taken a dangerous overdose of </a:t>
            </a:r>
            <a:r>
              <a:rPr lang="en-GB" sz="1900" dirty="0" err="1">
                <a:latin typeface="Calibri" panose="020F0502020204030204" pitchFamily="34" charset="0"/>
                <a:ea typeface="Calibri" panose="020F0502020204030204" pitchFamily="34" charset="0"/>
                <a:cs typeface="Arial" panose="020B0604020202020204" pitchFamily="34" charset="0"/>
              </a:rPr>
              <a:t>Kendomol</a:t>
            </a:r>
            <a:r>
              <a:rPr lang="en-GB" sz="1900" dirty="0">
                <a:latin typeface="Calibri" panose="020F0502020204030204" pitchFamily="34" charset="0"/>
                <a:ea typeface="Calibri" panose="020F0502020204030204" pitchFamily="34" charset="0"/>
                <a:cs typeface="Arial" panose="020B0604020202020204" pitchFamily="34" charset="0"/>
              </a:rPr>
              <a:t>. I would be worried about getting any future prescriptions at Eden Hill.</a:t>
            </a:r>
          </a:p>
          <a:p>
            <a:pPr marL="0" indent="0">
              <a:lnSpc>
                <a:spcPct val="107000"/>
              </a:lnSpc>
              <a:spcBef>
                <a:spcPts val="0"/>
              </a:spcBef>
              <a:buNone/>
            </a:pPr>
            <a:r>
              <a:rPr lang="en-GB" sz="1900" dirty="0">
                <a:latin typeface="Calibri" panose="020F0502020204030204" pitchFamily="34" charset="0"/>
                <a:ea typeface="Calibri" panose="020F0502020204030204" pitchFamily="34" charset="0"/>
                <a:cs typeface="Arial" panose="020B0604020202020204" pitchFamily="34" charset="0"/>
              </a:rPr>
              <a:t>The pharmacist apologised and corrected the mistake, but nevertheless I wanted to bring it to your attention. I think it happened because there were not enough staff on duty. I understand that mistakes happen but there always needs to be a minimum of two pharmacists  so all prescriptions can be checked.</a:t>
            </a:r>
          </a:p>
          <a:p>
            <a:pPr marL="0" indent="0">
              <a:lnSpc>
                <a:spcPct val="107000"/>
              </a:lnSpc>
              <a:spcBef>
                <a:spcPts val="0"/>
              </a:spcBef>
              <a:buNone/>
            </a:pPr>
            <a:r>
              <a:rPr lang="en-GB" sz="1900" dirty="0">
                <a:latin typeface="Calibri" panose="020F0502020204030204" pitchFamily="34" charset="0"/>
                <a:ea typeface="Calibri" panose="020F0502020204030204" pitchFamily="34" charset="0"/>
                <a:cs typeface="Arial" panose="020B0604020202020204" pitchFamily="34" charset="0"/>
              </a:rPr>
              <a:t>I hope you can take steps to make sure this mistake does not happen again.</a:t>
            </a:r>
          </a:p>
          <a:p>
            <a:pPr marL="0" indent="0">
              <a:lnSpc>
                <a:spcPct val="107000"/>
              </a:lnSpc>
              <a:spcBef>
                <a:spcPts val="0"/>
              </a:spcBef>
              <a:buNone/>
            </a:pPr>
            <a:r>
              <a:rPr lang="en-GB" sz="1900" dirty="0">
                <a:latin typeface="Calibri" panose="020F0502020204030204" pitchFamily="34" charset="0"/>
                <a:ea typeface="Calibri" panose="020F0502020204030204" pitchFamily="34" charset="0"/>
                <a:cs typeface="Arial" panose="020B0604020202020204" pitchFamily="34" charset="0"/>
              </a:rPr>
              <a:t>Looking forward to your early response,</a:t>
            </a:r>
          </a:p>
          <a:p>
            <a:pPr marL="0" indent="0">
              <a:lnSpc>
                <a:spcPct val="107000"/>
              </a:lnSpc>
              <a:spcBef>
                <a:spcPts val="0"/>
              </a:spcBef>
              <a:buNone/>
            </a:pPr>
            <a:r>
              <a:rPr lang="en-GB" sz="1900" dirty="0">
                <a:latin typeface="Calibri" panose="020F0502020204030204" pitchFamily="34" charset="0"/>
                <a:ea typeface="Calibri" panose="020F0502020204030204" pitchFamily="34" charset="0"/>
                <a:cs typeface="Arial" panose="020B0604020202020204" pitchFamily="34" charset="0"/>
              </a:rPr>
              <a:t>Yours faithfully,</a:t>
            </a:r>
          </a:p>
          <a:p>
            <a:pPr marL="0" indent="0">
              <a:lnSpc>
                <a:spcPct val="107000"/>
              </a:lnSpc>
              <a:spcBef>
                <a:spcPts val="0"/>
              </a:spcBef>
              <a:buNone/>
            </a:pPr>
            <a:r>
              <a:rPr lang="en-GB" sz="1900" dirty="0">
                <a:latin typeface="Calibri" panose="020F0502020204030204" pitchFamily="34" charset="0"/>
                <a:ea typeface="Calibri" panose="020F0502020204030204" pitchFamily="34" charset="0"/>
                <a:cs typeface="Arial" panose="020B0604020202020204" pitchFamily="34" charset="0"/>
              </a:rPr>
              <a:t>Roger Shaw</a:t>
            </a:r>
          </a:p>
          <a:p>
            <a:pPr marL="5217120" indent="0">
              <a:spcBef>
                <a:spcPts val="0"/>
              </a:spcBef>
              <a:buNone/>
            </a:pPr>
            <a:endParaRPr lang="en-US" dirty="0"/>
          </a:p>
        </p:txBody>
      </p:sp>
    </p:spTree>
    <p:extLst>
      <p:ext uri="{BB962C8B-B14F-4D97-AF65-F5344CB8AC3E}">
        <p14:creationId xmlns:p14="http://schemas.microsoft.com/office/powerpoint/2010/main" val="84696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3F471A-16DE-45FB-A57D-C101A2A5844E}"/>
              </a:ext>
            </a:extLst>
          </p:cNvPr>
          <p:cNvSpPr>
            <a:spLocks noGrp="1"/>
          </p:cNvSpPr>
          <p:nvPr>
            <p:ph type="title"/>
          </p:nvPr>
        </p:nvSpPr>
        <p:spPr>
          <a:xfrm>
            <a:off x="252918" y="344905"/>
            <a:ext cx="894747" cy="6065225"/>
          </a:xfrm>
          <a:solidFill>
            <a:schemeClr val="accent1"/>
          </a:solidFill>
        </p:spPr>
        <p:txBody>
          <a:bodyPr>
            <a:normAutofit/>
          </a:bodyPr>
          <a:lstStyle/>
          <a:p>
            <a:pPr algn="ctr"/>
            <a:r>
              <a:rPr lang="es-ES" b="1" dirty="0"/>
              <a:t>E</a:t>
            </a:r>
            <a:br>
              <a:rPr lang="es-ES" b="1" dirty="0"/>
            </a:br>
            <a:r>
              <a:rPr lang="es-ES" b="1" dirty="0"/>
              <a:t>X</a:t>
            </a:r>
            <a:br>
              <a:rPr lang="es-ES" b="1" dirty="0"/>
            </a:br>
            <a:r>
              <a:rPr lang="es-ES" b="1" dirty="0"/>
              <a:t>A</a:t>
            </a:r>
            <a:br>
              <a:rPr lang="es-ES" b="1" dirty="0"/>
            </a:br>
            <a:r>
              <a:rPr lang="es-ES" b="1" dirty="0"/>
              <a:t>M</a:t>
            </a:r>
            <a:br>
              <a:rPr lang="es-ES" b="1" dirty="0"/>
            </a:br>
            <a:r>
              <a:rPr lang="es-ES" b="1" dirty="0"/>
              <a:t>P</a:t>
            </a:r>
            <a:br>
              <a:rPr lang="es-ES" b="1" dirty="0"/>
            </a:br>
            <a:r>
              <a:rPr lang="es-ES" b="1" dirty="0"/>
              <a:t>L</a:t>
            </a:r>
            <a:br>
              <a:rPr lang="es-ES" b="1" dirty="0"/>
            </a:br>
            <a:r>
              <a:rPr lang="es-ES" b="1" dirty="0"/>
              <a:t>E</a:t>
            </a:r>
            <a:br>
              <a:rPr lang="es-ES" sz="2800" b="1" dirty="0"/>
            </a:br>
            <a:r>
              <a:rPr lang="es-ES" b="1" dirty="0"/>
              <a:t>3</a:t>
            </a:r>
            <a:endParaRPr lang="en-GB" b="1" dirty="0"/>
          </a:p>
        </p:txBody>
      </p:sp>
      <p:sp>
        <p:nvSpPr>
          <p:cNvPr id="3" name="Marcador de contenido 2">
            <a:extLst>
              <a:ext uri="{FF2B5EF4-FFF2-40B4-BE49-F238E27FC236}">
                <a16:creationId xmlns:a16="http://schemas.microsoft.com/office/drawing/2014/main" id="{29AED4D2-484B-4E62-ACB5-38BDA40C7235}"/>
              </a:ext>
            </a:extLst>
          </p:cNvPr>
          <p:cNvSpPr>
            <a:spLocks noGrp="1"/>
          </p:cNvSpPr>
          <p:nvPr>
            <p:ph idx="1"/>
          </p:nvPr>
        </p:nvSpPr>
        <p:spPr>
          <a:xfrm>
            <a:off x="1287624" y="279917"/>
            <a:ext cx="10651458" cy="6382139"/>
          </a:xfrm>
        </p:spPr>
        <p:txBody>
          <a:bodyPr>
            <a:normAutofit/>
          </a:bodyPr>
          <a:lstStyle/>
          <a:p>
            <a:pPr marL="0" indent="0">
              <a:lnSpc>
                <a:spcPct val="107000"/>
              </a:lnSpc>
              <a:buNone/>
            </a:pPr>
            <a:r>
              <a:rPr lang="en-GB" sz="2200" b="1" dirty="0">
                <a:solidFill>
                  <a:schemeClr val="accent1"/>
                </a:solidFill>
                <a:latin typeface="Calibri" panose="020F0502020204030204" pitchFamily="34" charset="0"/>
                <a:cs typeface="Calibri" panose="020F0502020204030204" pitchFamily="34" charset="0"/>
              </a:rPr>
              <a:t>LETTER OF SUPPORT</a:t>
            </a:r>
            <a:br>
              <a:rPr lang="en-GB" sz="2400" dirty="0">
                <a:latin typeface="Calibri" panose="020F0502020204030204" pitchFamily="34" charset="0"/>
                <a:cs typeface="Calibri" panose="020F0502020204030204" pitchFamily="34" charset="0"/>
              </a:rPr>
            </a:br>
            <a:r>
              <a:rPr lang="en-GB" sz="1900" dirty="0">
                <a:latin typeface="Calibri" panose="020F0502020204030204" pitchFamily="34" charset="0"/>
                <a:cs typeface="Calibri" panose="020F0502020204030204" pitchFamily="34" charset="0"/>
              </a:rPr>
              <a:t>As one of the leaders in the steering committee in a non-profit organisation devoted to nature preservation, write a letter of support to Mr. Jones who is leading a campaign in favour of saving agricultural farmland in a nearby area.</a:t>
            </a:r>
            <a:endParaRPr lang="en-GB" sz="1900" dirty="0">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en-GB" sz="1900" dirty="0">
                <a:latin typeface="Calibri" panose="020F0502020204030204" pitchFamily="34" charset="0"/>
                <a:ea typeface="Calibri" panose="020F0502020204030204" pitchFamily="34" charset="0"/>
                <a:cs typeface="Calibri" panose="020F0502020204030204" pitchFamily="34" charset="0"/>
              </a:rPr>
              <a:t>		</a:t>
            </a:r>
            <a:r>
              <a:rPr lang="en-GB" sz="1900" dirty="0">
                <a:latin typeface="Calibri" panose="020F0502020204030204" pitchFamily="34" charset="0"/>
                <a:ea typeface="Calibri" panose="020F0502020204030204" pitchFamily="34" charset="0"/>
                <a:cs typeface="Arial" panose="020B0604020202020204" pitchFamily="34" charset="0"/>
              </a:rPr>
              <a:t>							16th July 2020</a:t>
            </a:r>
            <a:endParaRPr lang="en-GB" dirty="0"/>
          </a:p>
          <a:p>
            <a:pPr marL="0" indent="0">
              <a:spcBef>
                <a:spcPts val="0"/>
              </a:spcBef>
              <a:buNone/>
            </a:pPr>
            <a:r>
              <a:rPr lang="en-GB" sz="1900" b="1" dirty="0">
                <a:latin typeface="Calibri" panose="020F0502020204030204" pitchFamily="34" charset="0"/>
                <a:cs typeface="Calibri" panose="020F0502020204030204" pitchFamily="34" charset="0"/>
              </a:rPr>
              <a:t>SUBJECT: SAVING OUR FARMING LAND</a:t>
            </a:r>
            <a:endParaRPr lang="en-GB" sz="1900" dirty="0">
              <a:latin typeface="Calibri" panose="020F0502020204030204" pitchFamily="34" charset="0"/>
              <a:cs typeface="Calibri" panose="020F0502020204030204" pitchFamily="34" charset="0"/>
            </a:endParaRPr>
          </a:p>
          <a:p>
            <a:pPr marL="0" indent="0">
              <a:spcBef>
                <a:spcPts val="0"/>
              </a:spcBef>
              <a:buNone/>
            </a:pPr>
            <a:r>
              <a:rPr lang="en-GB" sz="1900" dirty="0">
                <a:latin typeface="Calibri" panose="020F0502020204030204" pitchFamily="34" charset="0"/>
                <a:cs typeface="Calibri" panose="020F0502020204030204" pitchFamily="34" charset="0"/>
              </a:rPr>
              <a:t>Dear Mr. Jones,</a:t>
            </a:r>
          </a:p>
          <a:p>
            <a:pPr marL="0" indent="0">
              <a:spcBef>
                <a:spcPts val="0"/>
              </a:spcBef>
              <a:buNone/>
            </a:pPr>
            <a:r>
              <a:rPr lang="en-GB" sz="1900" dirty="0">
                <a:latin typeface="Calibri" panose="020F0502020204030204" pitchFamily="34" charset="0"/>
                <a:cs typeface="Calibri" panose="020F0502020204030204" pitchFamily="34" charset="0"/>
              </a:rPr>
              <a:t>On behalf of INSPIRING NATURE, I am writing to show our support for the petition campaign you have bravely launched against the conversion of the agricultural farmland located in Springfield into a residential area by the BUILDERS CO company. </a:t>
            </a:r>
          </a:p>
          <a:p>
            <a:pPr marL="0" indent="0">
              <a:spcBef>
                <a:spcPts val="0"/>
              </a:spcBef>
              <a:buNone/>
            </a:pPr>
            <a:r>
              <a:rPr lang="en-GB" sz="1900" dirty="0">
                <a:latin typeface="Calibri" panose="020F0502020204030204" pitchFamily="34" charset="0"/>
                <a:cs typeface="Calibri" panose="020F0502020204030204" pitchFamily="34" charset="0"/>
              </a:rPr>
              <a:t>As you may know, INSPIRING NATURE is a non-profit organization which has launched several activities on environment conservation, which is consistent with its goals in realizing a sustainable environment for the human populace and reflecting its passionate dissent on irresponsible land conversions and other acts that may potentially and actually degrade the environment and other existing ecosystems. Your campaign has given the farmers a voice to protect their main source of livelihood and defend the existing ecosystems against destruction. </a:t>
            </a:r>
          </a:p>
          <a:p>
            <a:pPr marL="0" indent="0">
              <a:spcBef>
                <a:spcPts val="0"/>
              </a:spcBef>
              <a:buNone/>
            </a:pPr>
            <a:r>
              <a:rPr lang="en-GB" sz="1900" dirty="0">
                <a:latin typeface="Calibri" panose="020F0502020204030204" pitchFamily="34" charset="0"/>
                <a:cs typeface="Calibri" panose="020F0502020204030204" pitchFamily="34" charset="0"/>
              </a:rPr>
              <a:t>To further express our support of your petition campaign, the organization is donating a total amount of $200 to help you with expenses. </a:t>
            </a:r>
          </a:p>
          <a:p>
            <a:pPr marL="0" indent="0">
              <a:spcBef>
                <a:spcPts val="0"/>
              </a:spcBef>
              <a:buNone/>
            </a:pPr>
            <a:r>
              <a:rPr lang="en-GB" sz="1900" dirty="0">
                <a:latin typeface="Calibri" panose="020F0502020204030204" pitchFamily="34" charset="0"/>
                <a:cs typeface="Calibri" panose="020F0502020204030204" pitchFamily="34" charset="0"/>
              </a:rPr>
              <a:t>Thanks for your work regarding natural areas preservation.</a:t>
            </a:r>
          </a:p>
          <a:p>
            <a:pPr marL="0" indent="0">
              <a:spcBef>
                <a:spcPts val="0"/>
              </a:spcBef>
              <a:buNone/>
            </a:pPr>
            <a:r>
              <a:rPr lang="en-GB" sz="1900" dirty="0">
                <a:latin typeface="Calibri" panose="020F0502020204030204" pitchFamily="34" charset="0"/>
                <a:cs typeface="Calibri" panose="020F0502020204030204" pitchFamily="34" charset="0"/>
              </a:rPr>
              <a:t>Yours sincerely, </a:t>
            </a:r>
          </a:p>
          <a:p>
            <a:pPr marL="0" indent="0">
              <a:spcBef>
                <a:spcPts val="0"/>
              </a:spcBef>
              <a:buNone/>
            </a:pPr>
            <a:r>
              <a:rPr lang="en-GB" sz="1900" dirty="0">
                <a:latin typeface="Calibri" panose="020F0502020204030204" pitchFamily="34" charset="0"/>
                <a:cs typeface="Calibri" panose="020F0502020204030204" pitchFamily="34" charset="0"/>
              </a:rPr>
              <a:t>Richard Sumner</a:t>
            </a:r>
          </a:p>
          <a:p>
            <a:pPr marL="5217120" indent="0">
              <a:spcBef>
                <a:spcPts val="0"/>
              </a:spcBef>
              <a:buNone/>
            </a:pPr>
            <a:endParaRPr lang="en-US" dirty="0"/>
          </a:p>
        </p:txBody>
      </p:sp>
    </p:spTree>
    <p:extLst>
      <p:ext uri="{BB962C8B-B14F-4D97-AF65-F5344CB8AC3E}">
        <p14:creationId xmlns:p14="http://schemas.microsoft.com/office/powerpoint/2010/main" val="3793444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3F471A-16DE-45FB-A57D-C101A2A5844E}"/>
              </a:ext>
            </a:extLst>
          </p:cNvPr>
          <p:cNvSpPr>
            <a:spLocks noGrp="1"/>
          </p:cNvSpPr>
          <p:nvPr>
            <p:ph type="title"/>
          </p:nvPr>
        </p:nvSpPr>
        <p:spPr>
          <a:xfrm>
            <a:off x="252918" y="279917"/>
            <a:ext cx="1874462" cy="6176867"/>
          </a:xfrm>
          <a:solidFill>
            <a:schemeClr val="accent1"/>
          </a:solidFill>
        </p:spPr>
        <p:txBody>
          <a:bodyPr>
            <a:normAutofit/>
          </a:bodyPr>
          <a:lstStyle/>
          <a:p>
            <a:r>
              <a:rPr lang="es-ES" sz="2800" b="1" dirty="0"/>
              <a:t>INFORMAL</a:t>
            </a:r>
            <a:br>
              <a:rPr lang="es-ES" sz="2800" b="1" dirty="0"/>
            </a:br>
            <a:r>
              <a:rPr lang="es-ES" sz="2800" b="1" dirty="0"/>
              <a:t>LETTER</a:t>
            </a:r>
            <a:br>
              <a:rPr lang="es-ES" sz="2800" b="1" dirty="0"/>
            </a:br>
            <a:br>
              <a:rPr lang="es-ES" sz="2800" b="1" dirty="0"/>
            </a:br>
            <a:br>
              <a:rPr lang="es-ES" sz="2800" b="1" dirty="0"/>
            </a:br>
            <a:br>
              <a:rPr lang="es-ES" sz="2800" b="1" dirty="0"/>
            </a:br>
            <a:br>
              <a:rPr lang="es-ES" sz="2800" b="1" dirty="0"/>
            </a:br>
            <a:endParaRPr lang="en-GB" sz="2800" b="1" dirty="0"/>
          </a:p>
        </p:txBody>
      </p:sp>
      <p:sp>
        <p:nvSpPr>
          <p:cNvPr id="3" name="Marcador de contenido 2">
            <a:extLst>
              <a:ext uri="{FF2B5EF4-FFF2-40B4-BE49-F238E27FC236}">
                <a16:creationId xmlns:a16="http://schemas.microsoft.com/office/drawing/2014/main" id="{29AED4D2-484B-4E62-ACB5-38BDA40C7235}"/>
              </a:ext>
            </a:extLst>
          </p:cNvPr>
          <p:cNvSpPr>
            <a:spLocks noGrp="1"/>
          </p:cNvSpPr>
          <p:nvPr>
            <p:ph idx="1"/>
          </p:nvPr>
        </p:nvSpPr>
        <p:spPr>
          <a:xfrm>
            <a:off x="2230016" y="279917"/>
            <a:ext cx="9709066" cy="6382139"/>
          </a:xfrm>
        </p:spPr>
        <p:txBody>
          <a:bodyPr>
            <a:normAutofit fontScale="92500" lnSpcReduction="20000"/>
          </a:bodyPr>
          <a:lstStyle/>
          <a:p>
            <a:pPr marL="5217120" indent="0">
              <a:spcBef>
                <a:spcPts val="0"/>
              </a:spcBef>
              <a:buNone/>
            </a:pPr>
            <a:r>
              <a:rPr lang="es-ES" dirty="0"/>
              <a:t>  1. </a:t>
            </a:r>
            <a:r>
              <a:rPr lang="en-US" dirty="0"/>
              <a:t>YOUR ADDRESS (optional)</a:t>
            </a:r>
          </a:p>
          <a:p>
            <a:pPr marL="5217120" indent="0">
              <a:spcBef>
                <a:spcPts val="0"/>
              </a:spcBef>
              <a:buNone/>
            </a:pPr>
            <a:r>
              <a:rPr lang="en-US" b="1" dirty="0">
                <a:solidFill>
                  <a:schemeClr val="accent1">
                    <a:lumMod val="75000"/>
                  </a:schemeClr>
                </a:solidFill>
              </a:rPr>
              <a:t>  2. DATE: </a:t>
            </a:r>
            <a:r>
              <a:rPr lang="en-US" dirty="0"/>
              <a:t>16th July 2020</a:t>
            </a:r>
          </a:p>
          <a:p>
            <a:pPr marL="0" indent="0">
              <a:spcBef>
                <a:spcPts val="0"/>
              </a:spcBef>
              <a:buNone/>
            </a:pPr>
            <a:r>
              <a:rPr lang="en-US" dirty="0"/>
              <a:t>  </a:t>
            </a:r>
          </a:p>
          <a:p>
            <a:pPr marL="0" indent="0">
              <a:spcBef>
                <a:spcPts val="0"/>
              </a:spcBef>
              <a:buNone/>
            </a:pPr>
            <a:r>
              <a:rPr lang="en-US" b="1" dirty="0">
                <a:solidFill>
                  <a:schemeClr val="accent1">
                    <a:lumMod val="75000"/>
                  </a:schemeClr>
                </a:solidFill>
              </a:rPr>
              <a:t>  3. GREETING: </a:t>
            </a:r>
          </a:p>
          <a:p>
            <a:pPr marL="502920" lvl="1" indent="0">
              <a:spcBef>
                <a:spcPts val="0"/>
              </a:spcBef>
              <a:spcAft>
                <a:spcPts val="0"/>
              </a:spcAft>
              <a:buNone/>
            </a:pPr>
            <a:r>
              <a:rPr lang="en-US" dirty="0"/>
              <a:t>Hi John, how are you doing?</a:t>
            </a:r>
          </a:p>
          <a:p>
            <a:pPr marL="502920" lvl="1" indent="0">
              <a:spcBef>
                <a:spcPts val="0"/>
              </a:spcBef>
              <a:spcAft>
                <a:spcPts val="0"/>
              </a:spcAft>
              <a:buNone/>
            </a:pPr>
            <a:r>
              <a:rPr lang="en-US" dirty="0"/>
              <a:t>My endearing Lucy, you can’t imagine how happy I felt when I got your e-mail.</a:t>
            </a:r>
          </a:p>
          <a:p>
            <a:pPr marL="0" indent="0">
              <a:spcBef>
                <a:spcPts val="0"/>
              </a:spcBef>
              <a:buNone/>
            </a:pPr>
            <a:r>
              <a:rPr lang="en-US" b="1" dirty="0">
                <a:solidFill>
                  <a:schemeClr val="accent1">
                    <a:lumMod val="75000"/>
                  </a:schemeClr>
                </a:solidFill>
              </a:rPr>
              <a:t>  4. INTRODUCTION PARAGRAPH:</a:t>
            </a:r>
          </a:p>
          <a:p>
            <a:pPr marL="502920" lvl="1" indent="0">
              <a:spcBef>
                <a:spcPts val="0"/>
              </a:spcBef>
              <a:spcAft>
                <a:spcPts val="0"/>
              </a:spcAft>
              <a:buNone/>
            </a:pPr>
            <a:r>
              <a:rPr lang="en-GB" dirty="0"/>
              <a:t>The introductory paragraph sets the tone for the whole letter. You might begin by asking the recipient about their well being. Or you may say that you hope the letter finds them in good health and great spirits. The opening of informal letters should be casual and comforting.</a:t>
            </a:r>
          </a:p>
          <a:p>
            <a:pPr lvl="1">
              <a:spcBef>
                <a:spcPts val="0"/>
              </a:spcBef>
              <a:spcAft>
                <a:spcPts val="0"/>
              </a:spcAft>
              <a:buFontTx/>
              <a:buChar char="-"/>
            </a:pPr>
            <a:r>
              <a:rPr lang="en-GB" dirty="0"/>
              <a:t>I really hope you and yours feel fine. It’s been a long time since we last met.</a:t>
            </a:r>
          </a:p>
          <a:p>
            <a:pPr lvl="1">
              <a:spcBef>
                <a:spcPts val="0"/>
              </a:spcBef>
              <a:spcAft>
                <a:spcPts val="0"/>
              </a:spcAft>
              <a:buFontTx/>
              <a:buChar char="-"/>
            </a:pPr>
            <a:r>
              <a:rPr lang="en-GB" dirty="0"/>
              <a:t>I’m so sorry I haven’t written before, but you know, I’ve been terribly busy with my exams.</a:t>
            </a:r>
          </a:p>
          <a:p>
            <a:pPr marL="0" indent="0">
              <a:spcBef>
                <a:spcPts val="0"/>
              </a:spcBef>
              <a:buNone/>
            </a:pPr>
            <a:r>
              <a:rPr lang="en-GB" b="1" i="1" dirty="0">
                <a:solidFill>
                  <a:schemeClr val="accent1">
                    <a:lumMod val="75000"/>
                  </a:schemeClr>
                </a:solidFill>
              </a:rPr>
              <a:t>5. BODY OF THE LETTER:</a:t>
            </a:r>
            <a:endParaRPr lang="en-GB" b="1" dirty="0">
              <a:solidFill>
                <a:schemeClr val="accent1">
                  <a:lumMod val="75000"/>
                </a:schemeClr>
              </a:solidFill>
            </a:endParaRPr>
          </a:p>
          <a:p>
            <a:pPr marL="502920" lvl="1" indent="0">
              <a:spcBef>
                <a:spcPts val="0"/>
              </a:spcBef>
              <a:spcAft>
                <a:spcPts val="0"/>
              </a:spcAft>
              <a:buNone/>
            </a:pPr>
            <a:r>
              <a:rPr lang="en-GB" dirty="0"/>
              <a:t>The letter overall should maintain a friendly tone. But you have to adjust the language and the wordings according to who you are writing to. A way to determine the tonality of your letter is to remember how you talk to the person in a conversation. And then apply the same syntax and sentiments to the letter.</a:t>
            </a:r>
          </a:p>
          <a:p>
            <a:pPr marL="0" indent="0">
              <a:spcBef>
                <a:spcPts val="0"/>
              </a:spcBef>
              <a:buNone/>
            </a:pPr>
            <a:r>
              <a:rPr lang="en-GB" b="1" i="1" dirty="0">
                <a:solidFill>
                  <a:schemeClr val="accent1">
                    <a:lumMod val="75000"/>
                  </a:schemeClr>
                </a:solidFill>
              </a:rPr>
              <a:t>6. CONCLUSION:</a:t>
            </a:r>
            <a:endParaRPr lang="en-GB" b="1" dirty="0">
              <a:solidFill>
                <a:schemeClr val="accent1">
                  <a:lumMod val="75000"/>
                </a:schemeClr>
              </a:solidFill>
            </a:endParaRPr>
          </a:p>
          <a:p>
            <a:pPr marL="502920" lvl="1" indent="0">
              <a:spcBef>
                <a:spcPts val="0"/>
              </a:spcBef>
              <a:spcAft>
                <a:spcPts val="0"/>
              </a:spcAft>
              <a:buNone/>
            </a:pPr>
            <a:r>
              <a:rPr lang="en-GB" dirty="0"/>
              <a:t>In the conclusive paragraph sum up the reason for writing the letter, i.e. summarize the letter. Say a meaningful and affectionate goodbye to the reader. And do not forget to invite the reader to write back or reply to your letter. It shows an intention to keep the conversation going.</a:t>
            </a:r>
          </a:p>
          <a:p>
            <a:pPr lvl="1">
              <a:spcBef>
                <a:spcPts val="0"/>
              </a:spcBef>
              <a:spcAft>
                <a:spcPts val="0"/>
              </a:spcAft>
              <a:buFontTx/>
              <a:buChar char="-"/>
            </a:pPr>
            <a:r>
              <a:rPr lang="en-GB" dirty="0"/>
              <a:t>I wish we could see each other very soon; you have no idea how much I’ve been missing our weekly meetings.</a:t>
            </a:r>
          </a:p>
          <a:p>
            <a:pPr lvl="1">
              <a:spcBef>
                <a:spcPts val="0"/>
              </a:spcBef>
              <a:spcAft>
                <a:spcPts val="0"/>
              </a:spcAft>
              <a:buFontTx/>
              <a:buChar char="-"/>
            </a:pPr>
            <a:r>
              <a:rPr lang="en-GB" dirty="0"/>
              <a:t>Hopefully, we’ll meet soon; meanwhile drop me a few lines from time to time, it’s always nice getting some news from you.</a:t>
            </a:r>
            <a:endParaRPr lang="en-US" dirty="0"/>
          </a:p>
          <a:p>
            <a:pPr marL="0" indent="0">
              <a:spcBef>
                <a:spcPts val="0"/>
              </a:spcBef>
              <a:buNone/>
            </a:pPr>
            <a:r>
              <a:rPr lang="en-US" sz="1900" b="1" dirty="0">
                <a:solidFill>
                  <a:schemeClr val="accent1">
                    <a:lumMod val="75000"/>
                  </a:schemeClr>
                </a:solidFill>
              </a:rPr>
              <a:t>7. SIGNATURE:</a:t>
            </a:r>
          </a:p>
          <a:p>
            <a:pPr marL="0" lvl="1" indent="0">
              <a:spcBef>
                <a:spcPts val="0"/>
              </a:spcBef>
              <a:spcAft>
                <a:spcPts val="0"/>
              </a:spcAft>
              <a:buNone/>
            </a:pPr>
            <a:r>
              <a:rPr lang="en-GB" dirty="0"/>
              <a:t>There is no one way to sign off informal letters. Since they do not follow a strict format, you may sign off as you please. Some commonly used phrases are: Lots of Love, Best Wishes, Kind Regards, My very best wishes,</a:t>
            </a:r>
            <a:endParaRPr lang="en-US" dirty="0"/>
          </a:p>
          <a:p>
            <a:pPr marL="0" lvl="1" indent="0">
              <a:spcBef>
                <a:spcPts val="0"/>
              </a:spcBef>
              <a:spcAft>
                <a:spcPts val="0"/>
              </a:spcAft>
              <a:buNone/>
            </a:pPr>
            <a:endParaRPr lang="en-US" sz="1900" dirty="0">
              <a:solidFill>
                <a:schemeClr val="accent1">
                  <a:lumMod val="75000"/>
                </a:schemeClr>
              </a:solidFill>
            </a:endParaRPr>
          </a:p>
          <a:p>
            <a:pPr marL="0" lvl="1" indent="0">
              <a:spcBef>
                <a:spcPts val="0"/>
              </a:spcBef>
              <a:spcAft>
                <a:spcPts val="0"/>
              </a:spcAft>
              <a:buNone/>
            </a:pPr>
            <a:r>
              <a:rPr lang="en-US" sz="1900" dirty="0">
                <a:solidFill>
                  <a:schemeClr val="accent1">
                    <a:lumMod val="75000"/>
                  </a:schemeClr>
                </a:solidFill>
              </a:rPr>
              <a:t> </a:t>
            </a:r>
            <a:r>
              <a:rPr lang="en-US" b="1" dirty="0">
                <a:solidFill>
                  <a:schemeClr val="accent1">
                    <a:lumMod val="75000"/>
                  </a:schemeClr>
                </a:solidFill>
              </a:rPr>
              <a:t>Name:</a:t>
            </a:r>
            <a:r>
              <a:rPr lang="en-US" dirty="0"/>
              <a:t>   John / Angela</a:t>
            </a:r>
          </a:p>
        </p:txBody>
      </p:sp>
    </p:spTree>
    <p:extLst>
      <p:ext uri="{BB962C8B-B14F-4D97-AF65-F5344CB8AC3E}">
        <p14:creationId xmlns:p14="http://schemas.microsoft.com/office/powerpoint/2010/main" val="4112998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3F471A-16DE-45FB-A57D-C101A2A5844E}"/>
              </a:ext>
            </a:extLst>
          </p:cNvPr>
          <p:cNvSpPr>
            <a:spLocks noGrp="1"/>
          </p:cNvSpPr>
          <p:nvPr>
            <p:ph type="title"/>
          </p:nvPr>
        </p:nvSpPr>
        <p:spPr>
          <a:xfrm>
            <a:off x="252918" y="279917"/>
            <a:ext cx="894747" cy="6313388"/>
          </a:xfrm>
          <a:solidFill>
            <a:schemeClr val="accent1"/>
          </a:solidFill>
        </p:spPr>
        <p:txBody>
          <a:bodyPr>
            <a:normAutofit/>
          </a:bodyPr>
          <a:lstStyle/>
          <a:p>
            <a:pPr algn="ctr"/>
            <a:r>
              <a:rPr lang="es-ES" b="1" dirty="0"/>
              <a:t>E</a:t>
            </a:r>
            <a:br>
              <a:rPr lang="es-ES" b="1" dirty="0"/>
            </a:br>
            <a:r>
              <a:rPr lang="es-ES" b="1" dirty="0"/>
              <a:t>X</a:t>
            </a:r>
            <a:br>
              <a:rPr lang="es-ES" b="1" dirty="0"/>
            </a:br>
            <a:r>
              <a:rPr lang="es-ES" b="1" dirty="0"/>
              <a:t>A</a:t>
            </a:r>
            <a:br>
              <a:rPr lang="es-ES" b="1" dirty="0"/>
            </a:br>
            <a:r>
              <a:rPr lang="es-ES" b="1" dirty="0"/>
              <a:t>M</a:t>
            </a:r>
            <a:br>
              <a:rPr lang="es-ES" b="1" dirty="0"/>
            </a:br>
            <a:r>
              <a:rPr lang="es-ES" b="1" dirty="0"/>
              <a:t>P</a:t>
            </a:r>
            <a:br>
              <a:rPr lang="es-ES" b="1" dirty="0"/>
            </a:br>
            <a:r>
              <a:rPr lang="es-ES" b="1" dirty="0"/>
              <a:t>L</a:t>
            </a:r>
            <a:br>
              <a:rPr lang="es-ES" b="1" dirty="0"/>
            </a:br>
            <a:r>
              <a:rPr lang="es-ES" b="1" dirty="0"/>
              <a:t>E</a:t>
            </a:r>
            <a:br>
              <a:rPr lang="es-ES" sz="2800" b="1" dirty="0"/>
            </a:br>
            <a:r>
              <a:rPr lang="es-ES" sz="4400" b="1" dirty="0"/>
              <a:t>1</a:t>
            </a:r>
            <a:endParaRPr lang="en-GB" sz="4400" b="1" dirty="0"/>
          </a:p>
        </p:txBody>
      </p:sp>
      <p:sp>
        <p:nvSpPr>
          <p:cNvPr id="3" name="Marcador de contenido 2">
            <a:extLst>
              <a:ext uri="{FF2B5EF4-FFF2-40B4-BE49-F238E27FC236}">
                <a16:creationId xmlns:a16="http://schemas.microsoft.com/office/drawing/2014/main" id="{29AED4D2-484B-4E62-ACB5-38BDA40C7235}"/>
              </a:ext>
            </a:extLst>
          </p:cNvPr>
          <p:cNvSpPr>
            <a:spLocks noGrp="1"/>
          </p:cNvSpPr>
          <p:nvPr>
            <p:ph idx="1"/>
          </p:nvPr>
        </p:nvSpPr>
        <p:spPr>
          <a:xfrm>
            <a:off x="1371600" y="279917"/>
            <a:ext cx="10651458" cy="6313388"/>
          </a:xfrm>
        </p:spPr>
        <p:txBody>
          <a:bodyPr>
            <a:normAutofit fontScale="77500" lnSpcReduction="20000"/>
          </a:bodyPr>
          <a:lstStyle/>
          <a:p>
            <a:pPr marL="0" indent="0">
              <a:lnSpc>
                <a:spcPct val="107000"/>
              </a:lnSpc>
              <a:buNone/>
            </a:pPr>
            <a:r>
              <a:rPr lang="en-GB" sz="4600" b="1" dirty="0">
                <a:solidFill>
                  <a:schemeClr val="tx1"/>
                </a:solidFill>
                <a:latin typeface="Calibri" panose="020F0502020204030204" pitchFamily="34" charset="0"/>
                <a:cs typeface="Calibri" panose="020F0502020204030204" pitchFamily="34" charset="0"/>
              </a:rPr>
              <a:t>Task</a:t>
            </a:r>
          </a:p>
          <a:p>
            <a:pPr marL="0" indent="0">
              <a:lnSpc>
                <a:spcPct val="107000"/>
              </a:lnSpc>
              <a:buNone/>
            </a:pPr>
            <a:r>
              <a:rPr lang="en-GB" sz="4600" b="1" dirty="0">
                <a:solidFill>
                  <a:schemeClr val="accent1"/>
                </a:solidFill>
                <a:latin typeface="Calibri" panose="020F0502020204030204" pitchFamily="34" charset="0"/>
                <a:cs typeface="Calibri" panose="020F0502020204030204" pitchFamily="34" charset="0"/>
              </a:rPr>
              <a:t>		</a:t>
            </a:r>
          </a:p>
          <a:p>
            <a:pPr marL="0" indent="0">
              <a:lnSpc>
                <a:spcPct val="107000"/>
              </a:lnSpc>
              <a:buNone/>
            </a:pPr>
            <a:endParaRPr lang="en-GB" sz="4600" b="1" dirty="0">
              <a:solidFill>
                <a:schemeClr val="accent1"/>
              </a:solidFill>
              <a:latin typeface="Calibri" panose="020F0502020204030204" pitchFamily="34" charset="0"/>
              <a:cs typeface="Calibri" panose="020F0502020204030204" pitchFamily="34" charset="0"/>
            </a:endParaRPr>
          </a:p>
          <a:p>
            <a:pPr marL="0" indent="0">
              <a:lnSpc>
                <a:spcPct val="107000"/>
              </a:lnSpc>
              <a:buNone/>
            </a:pPr>
            <a:endParaRPr lang="en-GB" sz="4600" b="1" dirty="0">
              <a:solidFill>
                <a:schemeClr val="accent1"/>
              </a:solidFill>
              <a:latin typeface="Calibri" panose="020F0502020204030204" pitchFamily="34" charset="0"/>
              <a:cs typeface="Calibri" panose="020F0502020204030204" pitchFamily="34" charset="0"/>
            </a:endParaRPr>
          </a:p>
          <a:p>
            <a:pPr marL="0" indent="0">
              <a:lnSpc>
                <a:spcPct val="107000"/>
              </a:lnSpc>
              <a:buNone/>
            </a:pPr>
            <a:endParaRPr lang="en-GB" sz="4600" b="1" dirty="0">
              <a:solidFill>
                <a:schemeClr val="accent1"/>
              </a:solidFill>
              <a:latin typeface="Calibri" panose="020F0502020204030204" pitchFamily="34" charset="0"/>
              <a:cs typeface="Calibri" panose="020F0502020204030204" pitchFamily="34" charset="0"/>
            </a:endParaRPr>
          </a:p>
          <a:p>
            <a:pPr marL="0" indent="0">
              <a:lnSpc>
                <a:spcPct val="107000"/>
              </a:lnSpc>
              <a:buNone/>
            </a:pPr>
            <a:endParaRPr lang="en-GB" sz="4600" b="1" dirty="0">
              <a:solidFill>
                <a:schemeClr val="accent1"/>
              </a:solidFill>
              <a:latin typeface="Calibri" panose="020F0502020204030204" pitchFamily="34" charset="0"/>
              <a:cs typeface="Calibri" panose="020F0502020204030204" pitchFamily="34" charset="0"/>
            </a:endParaRPr>
          </a:p>
          <a:p>
            <a:pPr marL="0" indent="0">
              <a:lnSpc>
                <a:spcPct val="107000"/>
              </a:lnSpc>
              <a:buNone/>
            </a:pPr>
            <a:endParaRPr lang="en-GB" sz="4600" b="1" dirty="0">
              <a:solidFill>
                <a:schemeClr val="accent1"/>
              </a:solidFill>
              <a:latin typeface="Calibri" panose="020F0502020204030204" pitchFamily="34" charset="0"/>
              <a:cs typeface="Calibri" panose="020F0502020204030204" pitchFamily="34" charset="0"/>
            </a:endParaRPr>
          </a:p>
          <a:p>
            <a:pPr marL="0" indent="0">
              <a:lnSpc>
                <a:spcPct val="107000"/>
              </a:lnSpc>
              <a:buNone/>
            </a:pPr>
            <a:r>
              <a:rPr lang="en-GB" sz="4600" b="1" dirty="0">
                <a:solidFill>
                  <a:schemeClr val="accent1"/>
                </a:solidFill>
                <a:latin typeface="Calibri" panose="020F0502020204030204" pitchFamily="34" charset="0"/>
                <a:cs typeface="Calibri" panose="020F0502020204030204" pitchFamily="34" charset="0"/>
              </a:rPr>
              <a:t>			</a:t>
            </a:r>
          </a:p>
          <a:p>
            <a:pPr marL="0" indent="0">
              <a:lnSpc>
                <a:spcPct val="107000"/>
              </a:lnSpc>
              <a:buNone/>
            </a:pPr>
            <a:endParaRPr lang="en-GB" sz="4600" b="1" dirty="0">
              <a:solidFill>
                <a:schemeClr val="accent1"/>
              </a:solidFill>
              <a:latin typeface="Calibri" panose="020F0502020204030204" pitchFamily="34" charset="0"/>
              <a:cs typeface="Calibri" panose="020F0502020204030204" pitchFamily="34" charset="0"/>
            </a:endParaRPr>
          </a:p>
          <a:p>
            <a:pPr marL="0" indent="0">
              <a:lnSpc>
                <a:spcPct val="107000"/>
              </a:lnSpc>
              <a:buNone/>
            </a:pPr>
            <a:r>
              <a:rPr lang="en-GB" sz="4600" b="1" dirty="0">
                <a:solidFill>
                  <a:schemeClr val="accent1"/>
                </a:solidFill>
                <a:latin typeface="Calibri" panose="020F0502020204030204" pitchFamily="34" charset="0"/>
                <a:cs typeface="Calibri" panose="020F0502020204030204" pitchFamily="34" charset="0"/>
              </a:rPr>
              <a:t>			</a:t>
            </a:r>
          </a:p>
        </p:txBody>
      </p:sp>
      <p:pic>
        <p:nvPicPr>
          <p:cNvPr id="1026" name="Picture 2">
            <a:extLst>
              <a:ext uri="{FF2B5EF4-FFF2-40B4-BE49-F238E27FC236}">
                <a16:creationId xmlns:a16="http://schemas.microsoft.com/office/drawing/2014/main" id="{0EFFCD46-64E4-4BF8-A8B9-D5B81AFFFC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2568" y="689810"/>
            <a:ext cx="9072622" cy="142823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F56B3D1-33BC-4118-AF24-491F6779F3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560" y="2043404"/>
            <a:ext cx="9759820" cy="4665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922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3F471A-16DE-45FB-A57D-C101A2A5844E}"/>
              </a:ext>
            </a:extLst>
          </p:cNvPr>
          <p:cNvSpPr>
            <a:spLocks noGrp="1"/>
          </p:cNvSpPr>
          <p:nvPr>
            <p:ph type="title"/>
          </p:nvPr>
        </p:nvSpPr>
        <p:spPr>
          <a:xfrm>
            <a:off x="252918" y="279917"/>
            <a:ext cx="894747" cy="6313388"/>
          </a:xfrm>
          <a:solidFill>
            <a:schemeClr val="accent1"/>
          </a:solidFill>
        </p:spPr>
        <p:txBody>
          <a:bodyPr>
            <a:normAutofit/>
          </a:bodyPr>
          <a:lstStyle/>
          <a:p>
            <a:pPr algn="ctr"/>
            <a:r>
              <a:rPr lang="es-ES" b="1" dirty="0"/>
              <a:t>E</a:t>
            </a:r>
            <a:br>
              <a:rPr lang="es-ES" b="1" dirty="0"/>
            </a:br>
            <a:r>
              <a:rPr lang="es-ES" b="1" dirty="0"/>
              <a:t>X</a:t>
            </a:r>
            <a:br>
              <a:rPr lang="es-ES" b="1" dirty="0"/>
            </a:br>
            <a:r>
              <a:rPr lang="es-ES" b="1" dirty="0"/>
              <a:t>A</a:t>
            </a:r>
            <a:br>
              <a:rPr lang="es-ES" b="1" dirty="0"/>
            </a:br>
            <a:r>
              <a:rPr lang="es-ES" b="1" dirty="0"/>
              <a:t>M</a:t>
            </a:r>
            <a:br>
              <a:rPr lang="es-ES" b="1" dirty="0"/>
            </a:br>
            <a:r>
              <a:rPr lang="es-ES" b="1" dirty="0"/>
              <a:t>P</a:t>
            </a:r>
            <a:br>
              <a:rPr lang="es-ES" b="1" dirty="0"/>
            </a:br>
            <a:r>
              <a:rPr lang="es-ES" b="1" dirty="0"/>
              <a:t>L</a:t>
            </a:r>
            <a:br>
              <a:rPr lang="es-ES" b="1" dirty="0"/>
            </a:br>
            <a:r>
              <a:rPr lang="es-ES" b="1" dirty="0"/>
              <a:t>E</a:t>
            </a:r>
            <a:br>
              <a:rPr lang="es-ES" sz="2800" b="1" dirty="0"/>
            </a:br>
            <a:r>
              <a:rPr lang="es-ES" sz="4400" b="1" dirty="0"/>
              <a:t>2</a:t>
            </a:r>
            <a:endParaRPr lang="en-GB" sz="4400" b="1" dirty="0"/>
          </a:p>
        </p:txBody>
      </p:sp>
      <p:sp>
        <p:nvSpPr>
          <p:cNvPr id="3" name="Marcador de contenido 2">
            <a:extLst>
              <a:ext uri="{FF2B5EF4-FFF2-40B4-BE49-F238E27FC236}">
                <a16:creationId xmlns:a16="http://schemas.microsoft.com/office/drawing/2014/main" id="{29AED4D2-484B-4E62-ACB5-38BDA40C7235}"/>
              </a:ext>
            </a:extLst>
          </p:cNvPr>
          <p:cNvSpPr>
            <a:spLocks noGrp="1"/>
          </p:cNvSpPr>
          <p:nvPr>
            <p:ph idx="1"/>
          </p:nvPr>
        </p:nvSpPr>
        <p:spPr>
          <a:xfrm>
            <a:off x="1287624" y="279917"/>
            <a:ext cx="10651458" cy="6382139"/>
          </a:xfrm>
        </p:spPr>
        <p:txBody>
          <a:bodyPr>
            <a:normAutofit fontScale="40000" lnSpcReduction="20000"/>
          </a:bodyPr>
          <a:lstStyle/>
          <a:p>
            <a:pPr marL="0" indent="0">
              <a:lnSpc>
                <a:spcPct val="107000"/>
              </a:lnSpc>
              <a:buNone/>
            </a:pPr>
            <a:r>
              <a:rPr lang="en-GB" sz="4600" b="1" dirty="0">
                <a:solidFill>
                  <a:schemeClr val="accent1"/>
                </a:solidFill>
                <a:latin typeface="Calibri" panose="020F0502020204030204" pitchFamily="34" charset="0"/>
                <a:cs typeface="Calibri" panose="020F0502020204030204" pitchFamily="34" charset="0"/>
              </a:rPr>
              <a:t>									</a:t>
            </a:r>
          </a:p>
          <a:p>
            <a:pPr marL="0" indent="0">
              <a:lnSpc>
                <a:spcPct val="107000"/>
              </a:lnSpc>
              <a:buNone/>
            </a:pPr>
            <a:r>
              <a:rPr lang="en-GB" sz="4600" b="1" dirty="0">
                <a:solidFill>
                  <a:schemeClr val="tx1"/>
                </a:solidFill>
                <a:latin typeface="Calibri" panose="020F0502020204030204" pitchFamily="34" charset="0"/>
                <a:cs typeface="Calibri" panose="020F0502020204030204" pitchFamily="34" charset="0"/>
              </a:rPr>
              <a:t>Question</a:t>
            </a:r>
          </a:p>
          <a:p>
            <a:pPr marL="0" indent="0">
              <a:lnSpc>
                <a:spcPct val="107000"/>
              </a:lnSpc>
              <a:buNone/>
            </a:pPr>
            <a:r>
              <a:rPr lang="en-GB" sz="4000" dirty="0">
                <a:solidFill>
                  <a:schemeClr val="tx1"/>
                </a:solidFill>
                <a:latin typeface="Calibri" panose="020F0502020204030204" pitchFamily="34" charset="0"/>
                <a:cs typeface="Calibri" panose="020F0502020204030204" pitchFamily="34" charset="0"/>
              </a:rPr>
              <a:t>This is part of an email you have received from an English-speaking friend, who will be visiting your home town for a short stay:</a:t>
            </a:r>
          </a:p>
          <a:p>
            <a:pPr marL="0" indent="0">
              <a:lnSpc>
                <a:spcPct val="107000"/>
              </a:lnSpc>
              <a:buNone/>
            </a:pPr>
            <a:r>
              <a:rPr lang="en-GB" sz="4000" dirty="0">
                <a:solidFill>
                  <a:schemeClr val="tx1"/>
                </a:solidFill>
                <a:latin typeface="Calibri" panose="020F0502020204030204" pitchFamily="34" charset="0"/>
                <a:cs typeface="Calibri" panose="020F0502020204030204" pitchFamily="34" charset="0"/>
              </a:rPr>
              <a:t>What a pity you won't be around when we arrive. Anyway, we'll only be there for one day and I was wondering whether you could recommend a couple of local restaurants. Something that caters for families would be great ... we eat anything!</a:t>
            </a:r>
          </a:p>
          <a:p>
            <a:pPr marL="0" indent="0">
              <a:lnSpc>
                <a:spcPct val="107000"/>
              </a:lnSpc>
              <a:buNone/>
            </a:pPr>
            <a:r>
              <a:rPr lang="en-GB" sz="4000" dirty="0">
                <a:solidFill>
                  <a:schemeClr val="tx1"/>
                </a:solidFill>
                <a:latin typeface="Calibri" panose="020F0502020204030204" pitchFamily="34" charset="0"/>
                <a:cs typeface="Calibri" panose="020F0502020204030204" pitchFamily="34" charset="0"/>
              </a:rPr>
              <a:t>Write the email to your friend recommending two local restaurants. </a:t>
            </a:r>
          </a:p>
          <a:p>
            <a:pPr marL="0" indent="0">
              <a:lnSpc>
                <a:spcPct val="107000"/>
              </a:lnSpc>
              <a:spcAft>
                <a:spcPts val="800"/>
              </a:spcAft>
              <a:buNone/>
            </a:pPr>
            <a:r>
              <a:rPr lang="en-GB" sz="3500" dirty="0">
                <a:latin typeface="Calibri" panose="020F0502020204030204" pitchFamily="34" charset="0"/>
                <a:ea typeface="Calibri" panose="020F0502020204030204" pitchFamily="34" charset="0"/>
                <a:cs typeface="Calibri" panose="020F0502020204030204" pitchFamily="34" charset="0"/>
              </a:rPr>
              <a:t>									11</a:t>
            </a:r>
            <a:r>
              <a:rPr lang="en-GB" sz="3500" baseline="30000" dirty="0">
                <a:latin typeface="Calibri" panose="020F0502020204030204" pitchFamily="34" charset="0"/>
                <a:ea typeface="Calibri" panose="020F0502020204030204" pitchFamily="34" charset="0"/>
                <a:cs typeface="Calibri" panose="020F0502020204030204" pitchFamily="34" charset="0"/>
              </a:rPr>
              <a:t>th</a:t>
            </a:r>
            <a:r>
              <a:rPr lang="en-GB" sz="3500" dirty="0">
                <a:latin typeface="Calibri" panose="020F0502020204030204" pitchFamily="34" charset="0"/>
                <a:ea typeface="Calibri" panose="020F0502020204030204" pitchFamily="34" charset="0"/>
                <a:cs typeface="Calibri" panose="020F0502020204030204" pitchFamily="34" charset="0"/>
              </a:rPr>
              <a:t> December 2019</a:t>
            </a:r>
          </a:p>
          <a:p>
            <a:pPr marL="0" indent="0">
              <a:lnSpc>
                <a:spcPct val="107000"/>
              </a:lnSpc>
              <a:spcBef>
                <a:spcPts val="0"/>
              </a:spcBef>
              <a:spcAft>
                <a:spcPts val="800"/>
              </a:spcAft>
              <a:buNone/>
            </a:pPr>
            <a:r>
              <a:rPr lang="en-GB" sz="3500" dirty="0">
                <a:latin typeface="Calibri" panose="020F0502020204030204" pitchFamily="34" charset="0"/>
                <a:ea typeface="Calibri" panose="020F0502020204030204" pitchFamily="34" charset="0"/>
                <a:cs typeface="Calibri" panose="020F0502020204030204" pitchFamily="34" charset="0"/>
              </a:rPr>
              <a:t>Hi Kim,</a:t>
            </a:r>
          </a:p>
          <a:p>
            <a:pPr marL="0" indent="0">
              <a:lnSpc>
                <a:spcPct val="107000"/>
              </a:lnSpc>
              <a:spcBef>
                <a:spcPts val="0"/>
              </a:spcBef>
              <a:spcAft>
                <a:spcPts val="800"/>
              </a:spcAft>
              <a:buNone/>
            </a:pPr>
            <a:r>
              <a:rPr lang="en-GB" sz="3500" dirty="0">
                <a:latin typeface="Calibri" panose="020F0502020204030204" pitchFamily="34" charset="0"/>
                <a:ea typeface="Calibri" panose="020F0502020204030204" pitchFamily="34" charset="0"/>
                <a:cs typeface="Calibri" panose="020F0502020204030204" pitchFamily="34" charset="0"/>
              </a:rPr>
              <a:t>Great to hear from you! I’m so sorry I won’t be able to be around when you arrive. I really have to go to that compulsory further training I told you about. I wish I could see you and your gorgeous family. But I’m sure you will have a great time here in Durham! So, which restaurant should I recommend you? Let me think.</a:t>
            </a:r>
          </a:p>
          <a:p>
            <a:pPr marL="0" indent="0">
              <a:lnSpc>
                <a:spcPct val="107000"/>
              </a:lnSpc>
              <a:spcBef>
                <a:spcPts val="0"/>
              </a:spcBef>
              <a:spcAft>
                <a:spcPts val="800"/>
              </a:spcAft>
              <a:buNone/>
            </a:pPr>
            <a:r>
              <a:rPr lang="en-GB" sz="3500" dirty="0">
                <a:latin typeface="Calibri" panose="020F0502020204030204" pitchFamily="34" charset="0"/>
                <a:ea typeface="Calibri" panose="020F0502020204030204" pitchFamily="34" charset="0"/>
                <a:cs typeface="Calibri" panose="020F0502020204030204" pitchFamily="34" charset="0"/>
              </a:rPr>
              <a:t>I would probably go for the 'Sommer'.  I had recently been there. They’ve got a huge terrace and a nice little playground outside. Your kids would be happy to play there after eating some really good food. The restaurant is famous for cooking extravagant seasonal dishes. But they serve you whatever you want. Of course, they’ve got some awesome extra kids-menus. I really love the friendly staff there and the lovely arranged food always makes me super-happy. The only drawback might be the prices. They are a little higher than elsewhere, but I’d say it’s well worth it.</a:t>
            </a:r>
          </a:p>
          <a:p>
            <a:pPr marL="0" indent="0">
              <a:lnSpc>
                <a:spcPct val="107000"/>
              </a:lnSpc>
              <a:spcBef>
                <a:spcPts val="0"/>
              </a:spcBef>
              <a:spcAft>
                <a:spcPts val="800"/>
              </a:spcAft>
              <a:buNone/>
            </a:pPr>
            <a:r>
              <a:rPr lang="en-GB" sz="3500" dirty="0">
                <a:latin typeface="Calibri" panose="020F0502020204030204" pitchFamily="34" charset="0"/>
                <a:ea typeface="Calibri" panose="020F0502020204030204" pitchFamily="34" charset="0"/>
                <a:cs typeface="Calibri" panose="020F0502020204030204" pitchFamily="34" charset="0"/>
              </a:rPr>
              <a:t>The other great tip is the ‘Oleg’s'. It’s a kind of a fast food restaurant but slightly different. They do not sell burgers but all kind of sausages, salads and pasta. Kids love it! You do get special offers for families and the food is fantastic. I highly recommend the avocado-mint-salad.</a:t>
            </a:r>
          </a:p>
          <a:p>
            <a:pPr marL="0" indent="0">
              <a:lnSpc>
                <a:spcPct val="107000"/>
              </a:lnSpc>
              <a:spcBef>
                <a:spcPts val="0"/>
              </a:spcBef>
              <a:spcAft>
                <a:spcPts val="800"/>
              </a:spcAft>
              <a:buNone/>
            </a:pPr>
            <a:r>
              <a:rPr lang="en-GB" sz="3500" dirty="0">
                <a:latin typeface="Calibri" panose="020F0502020204030204" pitchFamily="34" charset="0"/>
                <a:ea typeface="Calibri" panose="020F0502020204030204" pitchFamily="34" charset="0"/>
                <a:cs typeface="Calibri" panose="020F0502020204030204" pitchFamily="34" charset="0"/>
              </a:rPr>
              <a:t>Well, I hope you do like one of those and wish you an enjoyable day! Give my love to your family! </a:t>
            </a:r>
          </a:p>
          <a:p>
            <a:pPr marL="0" indent="0">
              <a:lnSpc>
                <a:spcPct val="107000"/>
              </a:lnSpc>
              <a:spcBef>
                <a:spcPts val="0"/>
              </a:spcBef>
              <a:spcAft>
                <a:spcPts val="800"/>
              </a:spcAft>
              <a:buNone/>
            </a:pPr>
            <a:r>
              <a:rPr lang="en-GB" sz="3500" dirty="0">
                <a:latin typeface="Calibri" panose="020F0502020204030204" pitchFamily="34" charset="0"/>
                <a:ea typeface="Calibri" panose="020F0502020204030204" pitchFamily="34" charset="0"/>
                <a:cs typeface="Calibri" panose="020F0502020204030204" pitchFamily="34" charset="0"/>
              </a:rPr>
              <a:t>Speak to you soon,</a:t>
            </a:r>
          </a:p>
          <a:p>
            <a:pPr marL="0" indent="0">
              <a:lnSpc>
                <a:spcPct val="107000"/>
              </a:lnSpc>
              <a:spcBef>
                <a:spcPts val="0"/>
              </a:spcBef>
              <a:spcAft>
                <a:spcPts val="800"/>
              </a:spcAft>
              <a:buNone/>
            </a:pPr>
            <a:endParaRPr lang="en-GB" sz="3500" dirty="0">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Bef>
                <a:spcPts val="0"/>
              </a:spcBef>
              <a:spcAft>
                <a:spcPts val="800"/>
              </a:spcAft>
              <a:buNone/>
            </a:pPr>
            <a:r>
              <a:rPr lang="en-GB" sz="3500" dirty="0">
                <a:latin typeface="Calibri" panose="020F0502020204030204" pitchFamily="34" charset="0"/>
                <a:ea typeface="Calibri" panose="020F0502020204030204" pitchFamily="34" charset="0"/>
                <a:cs typeface="Calibri" panose="020F0502020204030204" pitchFamily="34" charset="0"/>
              </a:rPr>
              <a:t>Lucy.</a:t>
            </a:r>
          </a:p>
        </p:txBody>
      </p:sp>
    </p:spTree>
    <p:extLst>
      <p:ext uri="{BB962C8B-B14F-4D97-AF65-F5344CB8AC3E}">
        <p14:creationId xmlns:p14="http://schemas.microsoft.com/office/powerpoint/2010/main" val="1223435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3F471A-16DE-45FB-A57D-C101A2A5844E}"/>
              </a:ext>
            </a:extLst>
          </p:cNvPr>
          <p:cNvSpPr>
            <a:spLocks noGrp="1"/>
          </p:cNvSpPr>
          <p:nvPr>
            <p:ph type="title"/>
          </p:nvPr>
        </p:nvSpPr>
        <p:spPr>
          <a:xfrm>
            <a:off x="252918" y="279917"/>
            <a:ext cx="894747" cy="6313388"/>
          </a:xfrm>
          <a:solidFill>
            <a:schemeClr val="accent1"/>
          </a:solidFill>
        </p:spPr>
        <p:txBody>
          <a:bodyPr>
            <a:normAutofit/>
          </a:bodyPr>
          <a:lstStyle/>
          <a:p>
            <a:pPr algn="ctr"/>
            <a:r>
              <a:rPr lang="es-ES" b="1" dirty="0"/>
              <a:t>E</a:t>
            </a:r>
            <a:br>
              <a:rPr lang="es-ES" b="1" dirty="0"/>
            </a:br>
            <a:r>
              <a:rPr lang="es-ES" b="1" dirty="0"/>
              <a:t>X</a:t>
            </a:r>
            <a:br>
              <a:rPr lang="es-ES" b="1" dirty="0"/>
            </a:br>
            <a:r>
              <a:rPr lang="es-ES" b="1" dirty="0"/>
              <a:t>A</a:t>
            </a:r>
            <a:br>
              <a:rPr lang="es-ES" b="1" dirty="0"/>
            </a:br>
            <a:r>
              <a:rPr lang="es-ES" b="1" dirty="0"/>
              <a:t>M</a:t>
            </a:r>
            <a:br>
              <a:rPr lang="es-ES" b="1" dirty="0"/>
            </a:br>
            <a:r>
              <a:rPr lang="es-ES" b="1" dirty="0"/>
              <a:t>P</a:t>
            </a:r>
            <a:br>
              <a:rPr lang="es-ES" b="1" dirty="0"/>
            </a:br>
            <a:r>
              <a:rPr lang="es-ES" b="1" dirty="0"/>
              <a:t>L</a:t>
            </a:r>
            <a:br>
              <a:rPr lang="es-ES" b="1" dirty="0"/>
            </a:br>
            <a:r>
              <a:rPr lang="es-ES" b="1" dirty="0"/>
              <a:t>E</a:t>
            </a:r>
            <a:br>
              <a:rPr lang="es-ES" sz="2800" b="1" dirty="0"/>
            </a:br>
            <a:r>
              <a:rPr lang="es-ES" sz="4400" b="1" dirty="0"/>
              <a:t>3</a:t>
            </a:r>
            <a:endParaRPr lang="en-GB" sz="4400" b="1" dirty="0"/>
          </a:p>
        </p:txBody>
      </p:sp>
      <p:sp>
        <p:nvSpPr>
          <p:cNvPr id="3" name="Marcador de contenido 2">
            <a:extLst>
              <a:ext uri="{FF2B5EF4-FFF2-40B4-BE49-F238E27FC236}">
                <a16:creationId xmlns:a16="http://schemas.microsoft.com/office/drawing/2014/main" id="{29AED4D2-484B-4E62-ACB5-38BDA40C7235}"/>
              </a:ext>
            </a:extLst>
          </p:cNvPr>
          <p:cNvSpPr>
            <a:spLocks noGrp="1"/>
          </p:cNvSpPr>
          <p:nvPr>
            <p:ph idx="1"/>
          </p:nvPr>
        </p:nvSpPr>
        <p:spPr>
          <a:xfrm>
            <a:off x="1287624" y="279917"/>
            <a:ext cx="10651458" cy="6382139"/>
          </a:xfrm>
        </p:spPr>
        <p:txBody>
          <a:bodyPr>
            <a:normAutofit fontScale="92500" lnSpcReduction="10000"/>
          </a:bodyPr>
          <a:lstStyle/>
          <a:p>
            <a:pPr marL="0" indent="0">
              <a:lnSpc>
                <a:spcPct val="107000"/>
              </a:lnSpc>
              <a:spcBef>
                <a:spcPts val="0"/>
              </a:spcBef>
              <a:buNone/>
            </a:pPr>
            <a:r>
              <a:rPr lang="en-GB" sz="3000" b="1" dirty="0">
                <a:solidFill>
                  <a:schemeClr val="tx1"/>
                </a:solidFill>
                <a:latin typeface="Calibri" panose="020F0502020204030204" pitchFamily="34" charset="0"/>
                <a:cs typeface="Calibri" panose="020F0502020204030204" pitchFamily="34" charset="0"/>
              </a:rPr>
              <a:t>Task</a:t>
            </a:r>
          </a:p>
          <a:p>
            <a:pPr marL="0" indent="0">
              <a:lnSpc>
                <a:spcPct val="107000"/>
              </a:lnSpc>
              <a:spcBef>
                <a:spcPts val="0"/>
              </a:spcBef>
              <a:buNone/>
            </a:pPr>
            <a:r>
              <a:rPr lang="en-GB" dirty="0"/>
              <a:t>Last week, you organised a surprise birthday party for someone in your family, and your friend from Australia wants to hear about it.  Write an email to your friend, describing what kind of party you organised, who you invited and how it went. Write your letter. </a:t>
            </a:r>
          </a:p>
          <a:p>
            <a:pPr marL="0" indent="0" fontAlgn="base">
              <a:spcBef>
                <a:spcPts val="600"/>
              </a:spcBef>
              <a:buNone/>
            </a:pPr>
            <a:r>
              <a:rPr lang="en-GB" dirty="0"/>
              <a:t>									</a:t>
            </a:r>
            <a:r>
              <a:rPr lang="en-GB" dirty="0">
                <a:latin typeface="Comic Sans MS" panose="030F0702030302020204" pitchFamily="66" charset="0"/>
              </a:rPr>
              <a:t>2</a:t>
            </a:r>
            <a:r>
              <a:rPr lang="en-GB" baseline="30000" dirty="0">
                <a:latin typeface="Comic Sans MS" panose="030F0702030302020204" pitchFamily="66" charset="0"/>
              </a:rPr>
              <a:t>nd</a:t>
            </a:r>
            <a:r>
              <a:rPr lang="en-GB" dirty="0">
                <a:latin typeface="Comic Sans MS" panose="030F0702030302020204" pitchFamily="66" charset="0"/>
              </a:rPr>
              <a:t> July 2020</a:t>
            </a:r>
          </a:p>
          <a:p>
            <a:pPr marL="0" indent="0" fontAlgn="base">
              <a:spcBef>
                <a:spcPts val="600"/>
              </a:spcBef>
              <a:buNone/>
            </a:pPr>
            <a:r>
              <a:rPr lang="en-GB" dirty="0">
                <a:latin typeface="Comic Sans MS" panose="030F0702030302020204" pitchFamily="66" charset="0"/>
              </a:rPr>
              <a:t>Dear John,</a:t>
            </a:r>
          </a:p>
          <a:p>
            <a:pPr marL="0" indent="0" fontAlgn="base">
              <a:spcBef>
                <a:spcPts val="600"/>
              </a:spcBef>
              <a:buNone/>
            </a:pPr>
            <a:r>
              <a:rPr lang="en-GB" dirty="0">
                <a:latin typeface="Comic Sans MS" panose="030F0702030302020204" pitchFamily="66" charset="0"/>
              </a:rPr>
              <a:t>Thanks for your email- it was great to hear from you. How’s your new job, hope you’re still enjoying it.</a:t>
            </a:r>
            <a:r>
              <a:rPr lang="en-GB" b="1" dirty="0">
                <a:latin typeface="Comic Sans MS" panose="030F0702030302020204" pitchFamily="66" charset="0"/>
              </a:rPr>
              <a:t> </a:t>
            </a:r>
            <a:r>
              <a:rPr lang="en-GB" dirty="0">
                <a:latin typeface="Comic Sans MS" panose="030F0702030302020204" pitchFamily="66" charset="0"/>
              </a:rPr>
              <a:t>Apologise for not writing sooner, but</a:t>
            </a:r>
            <a:r>
              <a:rPr lang="en-GB" b="1" dirty="0">
                <a:latin typeface="Comic Sans MS" panose="030F0702030302020204" pitchFamily="66" charset="0"/>
              </a:rPr>
              <a:t> </a:t>
            </a:r>
            <a:r>
              <a:rPr lang="en-GB" dirty="0">
                <a:latin typeface="Comic Sans MS" panose="030F0702030302020204" pitchFamily="66" charset="0"/>
              </a:rPr>
              <a:t>I’ve been extremely busy at work for the last few weeks. Do you remember in your email you asked about the party I was organising for my mother’s birthday? Well, it was a fantastic success. I told my mother we were taking her out for a quiet meal at a local restaurant, but in fact I’d hired a large room in a hotel and invited all her old friends!</a:t>
            </a:r>
          </a:p>
          <a:p>
            <a:pPr marL="0" indent="0" fontAlgn="base">
              <a:spcBef>
                <a:spcPts val="600"/>
              </a:spcBef>
              <a:buNone/>
            </a:pPr>
            <a:r>
              <a:rPr lang="en-GB" dirty="0">
                <a:latin typeface="Comic Sans MS" panose="030F0702030302020204" pitchFamily="66" charset="0"/>
              </a:rPr>
              <a:t>Anyway, I picked my mother up and told her I’d changed my mind. We were going to have a meal in a hotel. You should have seen her face when she walked into the room and everyone cheered! She just couldn’t believe it and burst into tears. Then the party got going, and it didn’t finish until four in the morning. We were absolutely exhausted, but she had had wonderful time.</a:t>
            </a:r>
          </a:p>
          <a:p>
            <a:pPr marL="0" indent="0" fontAlgn="base">
              <a:spcBef>
                <a:spcPts val="600"/>
              </a:spcBef>
              <a:buNone/>
            </a:pPr>
            <a:r>
              <a:rPr lang="en-GB" dirty="0">
                <a:latin typeface="Comic Sans MS" panose="030F0702030302020204" pitchFamily="66" charset="0"/>
              </a:rPr>
              <a:t>I must leave you now, I’ve got to go and prepare a lecture which I ‘m going to be presenting next Monday. Hope to hear from you soon.</a:t>
            </a:r>
          </a:p>
          <a:p>
            <a:pPr marL="0" indent="0" fontAlgn="base">
              <a:spcBef>
                <a:spcPts val="600"/>
              </a:spcBef>
              <a:buNone/>
            </a:pPr>
            <a:r>
              <a:rPr lang="en-GB" dirty="0">
                <a:latin typeface="Comic Sans MS" panose="030F0702030302020204" pitchFamily="66" charset="0"/>
              </a:rPr>
              <a:t>All the best,</a:t>
            </a:r>
          </a:p>
          <a:p>
            <a:pPr marL="0" indent="0" fontAlgn="base">
              <a:spcBef>
                <a:spcPts val="600"/>
              </a:spcBef>
              <a:buNone/>
            </a:pPr>
            <a:r>
              <a:rPr lang="en-GB" dirty="0">
                <a:latin typeface="Comic Sans MS" panose="030F0702030302020204" pitchFamily="66" charset="0"/>
              </a:rPr>
              <a:t>Sandra</a:t>
            </a:r>
          </a:p>
        </p:txBody>
      </p:sp>
    </p:spTree>
    <p:extLst>
      <p:ext uri="{BB962C8B-B14F-4D97-AF65-F5344CB8AC3E}">
        <p14:creationId xmlns:p14="http://schemas.microsoft.com/office/powerpoint/2010/main" val="1517365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arco">
  <a:themeElements>
    <a:clrScheme name="Fram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39D77354-939E-4A26-AE51-B3F9618B14B7}"/>
    </a:ext>
  </a:extLst>
</a:theme>
</file>

<file path=docProps/app.xml><?xml version="1.0" encoding="utf-8"?>
<Properties xmlns="http://schemas.openxmlformats.org/officeDocument/2006/extended-properties" xmlns:vt="http://schemas.openxmlformats.org/officeDocument/2006/docPropsVTypes">
  <TotalTime>742</TotalTime>
  <Words>3070</Words>
  <Application>Microsoft Office PowerPoint</Application>
  <PresentationFormat>Panorámica</PresentationFormat>
  <Paragraphs>178</Paragraphs>
  <Slides>13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Calibri</vt:lpstr>
      <vt:lpstr>Comic Sans MS</vt:lpstr>
      <vt:lpstr>Corbel</vt:lpstr>
      <vt:lpstr>Wingdings 2</vt:lpstr>
      <vt:lpstr>Marco</vt:lpstr>
      <vt:lpstr>Formal and informal writing</vt:lpstr>
      <vt:lpstr>Features: - MEANING   - SENTENCES  - LANGUAGE - VOICE - INTERJECTIONS  - PERSONAL PRONOUN - TONE   </vt:lpstr>
      <vt:lpstr>FORMAL WRITING</vt:lpstr>
      <vt:lpstr>INFORMAL WRITING</vt:lpstr>
      <vt:lpstr>F O R M A T</vt:lpstr>
      <vt:lpstr>FORMAL LETTER     </vt:lpstr>
      <vt:lpstr>E X A M P L E 1</vt:lpstr>
      <vt:lpstr>E X A M P L E 2</vt:lpstr>
      <vt:lpstr>E X A M P L E 3</vt:lpstr>
      <vt:lpstr>INFORMAL LETTER     </vt:lpstr>
      <vt:lpstr>E X A M P L E 1</vt:lpstr>
      <vt:lpstr>E X A M P L E 2</vt:lpstr>
      <vt:lpstr>E X A M P L E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Formal and informal writing</dc:title>
  <dc:creator>usuari</dc:creator>
  <cp:lastModifiedBy>usuari</cp:lastModifiedBy>
  <cp:revision>35</cp:revision>
  <dcterms:created xsi:type="dcterms:W3CDTF">2020-06-13T11:03:43Z</dcterms:created>
  <dcterms:modified xsi:type="dcterms:W3CDTF">2020-06-17T06:49:20Z</dcterms:modified>
</cp:coreProperties>
</file>