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36" d="100"/>
          <a:sy n="136" d="100"/>
        </p:scale>
        <p:origin x="132" y="-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E401711-02DC-4F5A-B0A4-D7A4CFB82638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10A69-C0BC-4A5A-8FE4-5D0B5D0F11EE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3B61-F054-442D-881D-6A81C2774BFE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8CD3A-8283-4FC4-856C-D5E0BF662449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8FEE8-FC08-4C54-BE1B-81CB6CA05FC8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528B-AADB-4276-9F0D-B13FCF86F309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6497F-A1E4-4C0B-8811-954A59B26923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824E7-1432-4F89-B9E6-59843C6C91FE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AD9C-D29C-4D1E-A739-CC3C95B41085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336BD-BA89-4B92-9DBC-679F61142570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B5C7-A3C7-439B-802A-DFE3FCA7ADBD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E65EA-47B7-4DBF-958B-A3D4DA4F431A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A4AAA-CF98-48DB-9517-D7ADD1FD1213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9F696-D0E7-4C66-925E-251F9C0B0F21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732E-4FBC-4B01-A175-6B1CAC9B226D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4AFC5-17E4-4A26-A144-49682BD36ECA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79482-E0DA-4858-9A19-F8B792C0C3D9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DC48ED7C-D9A5-4EA8-B309-6E368BFA8F2B}" type="datetimeFigureOut">
              <a:rPr lang="en-US" dirty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vZXn0TbJrlw?feature=oembe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C678F-0D60-4B3F-B8BF-95D86E4415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Describing</a:t>
            </a:r>
            <a:r>
              <a:rPr lang="es-ES" dirty="0"/>
              <a:t> and</a:t>
            </a:r>
            <a:br>
              <a:rPr lang="es-ES" dirty="0"/>
            </a:br>
            <a:r>
              <a:rPr lang="es-ES" dirty="0" err="1"/>
              <a:t>narrating</a:t>
            </a:r>
            <a:r>
              <a:rPr lang="es-ES" dirty="0"/>
              <a:t> </a:t>
            </a:r>
            <a:endParaRPr lang="ca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A8A646-045D-4866-89A8-B6F161F128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improve</a:t>
            </a:r>
            <a:r>
              <a:rPr lang="es-ES" dirty="0"/>
              <a:t> YOUR WRITING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250136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68858C-C920-4E1B-BDD1-F10741EE9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describing</a:t>
            </a:r>
            <a:endParaRPr lang="ca-ES" dirty="0"/>
          </a:p>
        </p:txBody>
      </p:sp>
      <p:pic>
        <p:nvPicPr>
          <p:cNvPr id="3" name="Elementos multimedia en línea 2" title="Descriptive Writing">
            <a:hlinkClick r:id="" action="ppaction://media"/>
            <a:extLst>
              <a:ext uri="{FF2B5EF4-FFF2-40B4-BE49-F238E27FC236}">
                <a16:creationId xmlns:a16="http://schemas.microsoft.com/office/drawing/2014/main" id="{082A2F15-DC71-471B-A253-0BB505AA82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4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B6010-0A3B-4CAC-A1EB-921B5DFC3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Vocabulary</a:t>
            </a:r>
            <a:r>
              <a:rPr lang="es-ES" dirty="0"/>
              <a:t> and </a:t>
            </a:r>
            <a:r>
              <a:rPr lang="es-ES" dirty="0" err="1"/>
              <a:t>style</a:t>
            </a:r>
            <a:endParaRPr lang="ca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3F287C-745A-4FA1-A54D-B7F86D042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1. Use </a:t>
            </a:r>
            <a:r>
              <a:rPr lang="es-ES" dirty="0" err="1"/>
              <a:t>adjectives</a:t>
            </a:r>
            <a:endParaRPr lang="ca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D962FE-C998-4EE3-95A6-CF0465BA308A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Order of adjectives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Opshacom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shortest comes first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No “–S” for plural</a:t>
            </a:r>
          </a:p>
          <a:p>
            <a:endParaRPr lang="ca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2B1709F-641B-48F0-A6CD-B95EC30EF2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/>
              <a:t>2. use </a:t>
            </a:r>
            <a:r>
              <a:rPr lang="es-ES" dirty="0" err="1"/>
              <a:t>adverbs</a:t>
            </a:r>
            <a:endParaRPr lang="ca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A962898-2C4F-43E0-BBE5-F5E1FEC68AD4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5600" b="1" dirty="0">
                <a:latin typeface="Arial" panose="020B0604020202020204" pitchFamily="34" charset="0"/>
                <a:cs typeface="Arial" panose="020B0604020202020204" pitchFamily="34" charset="0"/>
              </a:rPr>
              <a:t>For verbs and adjectives</a:t>
            </a:r>
          </a:p>
          <a:p>
            <a:pPr marL="72000" indent="-72000" algn="l">
              <a:buFont typeface="Arial" panose="020B0604020202020204" pitchFamily="34" charset="0"/>
              <a:buChar char="•"/>
            </a:pPr>
            <a:r>
              <a:rPr lang="en-GB" sz="5600" dirty="0">
                <a:latin typeface="Arial" panose="020B0604020202020204" pitchFamily="34" charset="0"/>
                <a:cs typeface="Arial" panose="020B0604020202020204" pitchFamily="34" charset="0"/>
              </a:rPr>
              <a:t> Ending in -</a:t>
            </a:r>
            <a:r>
              <a:rPr lang="en-GB" sz="5600" dirty="0" err="1">
                <a:latin typeface="Arial" panose="020B0604020202020204" pitchFamily="34" charset="0"/>
                <a:cs typeface="Arial" panose="020B0604020202020204" pitchFamily="34" charset="0"/>
              </a:rPr>
              <a:t>ly</a:t>
            </a:r>
            <a:endParaRPr lang="en-GB" sz="5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" indent="-72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5600" dirty="0">
                <a:latin typeface="Arial" panose="020B0604020202020204" pitchFamily="34" charset="0"/>
                <a:cs typeface="Arial" panose="020B0604020202020204" pitchFamily="34" charset="0"/>
              </a:rPr>
              <a:t> Expressing degree:</a:t>
            </a:r>
          </a:p>
          <a:p>
            <a:pPr marL="72000" algn="l">
              <a:spcBef>
                <a:spcPts val="0"/>
              </a:spcBef>
            </a:pPr>
            <a:endParaRPr lang="en-GB" sz="5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Absolutely, completely, enormously, entirely, fully, greatly, extremely, strongly, totally, highly, incredibly, Intensely, really, indeed</a:t>
            </a: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lots, most, much, Fairly, (by) far very  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quite rather, pretty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Purely, simply, just, so, indeed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Almost, enough, nearly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Little, Barely, scarcely, hardly, slightly</a:t>
            </a: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a-E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17C84FA1-E660-4FF9-A85F-E021E2079D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3. Use </a:t>
            </a:r>
            <a:r>
              <a:rPr lang="es-ES" dirty="0" err="1"/>
              <a:t>First</a:t>
            </a:r>
            <a:r>
              <a:rPr lang="es-ES" dirty="0"/>
              <a:t> </a:t>
            </a:r>
            <a:r>
              <a:rPr lang="es-ES" dirty="0" err="1"/>
              <a:t>person</a:t>
            </a:r>
            <a:r>
              <a:rPr lang="es-ES" dirty="0"/>
              <a:t> </a:t>
            </a:r>
            <a:endParaRPr lang="ca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E0595439-AB98-498F-8429-2EEBC9D54B3E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Make it personal</a:t>
            </a:r>
          </a:p>
          <a:p>
            <a:pPr marL="171450" indent="-1714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Relate it to personal experience: Use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1st person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singular (I)</a:t>
            </a:r>
          </a:p>
          <a:p>
            <a:pPr marL="171450" indent="-1714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Give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details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and try to be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precise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to help reader to imagine what you are depicting</a:t>
            </a:r>
          </a:p>
          <a:p>
            <a:pPr marL="171450" indent="-1714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Remember to use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different senses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: not just sight, but also touch, hearing, smell and taste if possible</a:t>
            </a:r>
          </a:p>
          <a:p>
            <a:pPr marL="171450" indent="-1714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Use question marks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(?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) or exclamations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(!)</a:t>
            </a:r>
          </a:p>
          <a:p>
            <a:pPr marL="171450" indent="-1714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Make it more vivid by 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showing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and not just telling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97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B58EB-7CA9-4158-812F-D3A1E5CF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677779"/>
          </a:xfrm>
        </p:spPr>
        <p:txBody>
          <a:bodyPr>
            <a:normAutofit/>
          </a:bodyPr>
          <a:lstStyle/>
          <a:p>
            <a:pPr algn="l"/>
            <a:r>
              <a:rPr lang="es-ES" sz="4000" dirty="0"/>
              <a:t>1. ORDER OF ADJECTIVES</a:t>
            </a:r>
            <a:endParaRPr lang="ca-ES" sz="4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D9B3F6-316D-44EF-B663-BF2156D08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606" y="1363580"/>
            <a:ext cx="10394729" cy="4122820"/>
          </a:xfrm>
        </p:spPr>
        <p:txBody>
          <a:bodyPr/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s-E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OPSHACOM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Stands for </a:t>
            </a:r>
            <a:r>
              <a:rPr lang="en-US" sz="14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</a:t>
            </a:r>
            <a:r>
              <a:rPr lang="en-US" sz="1400" u="sng" dirty="0">
                <a:latin typeface="Arial" panose="020B0604020202020204" pitchFamily="34" charset="0"/>
                <a:cs typeface="Arial" panose="020B0604020202020204" pitchFamily="34" charset="0"/>
              </a:rPr>
              <a:t>inion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beautiful, short, tall, interesting, boring….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4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stands for </a:t>
            </a:r>
            <a:r>
              <a:rPr lang="en-US" sz="14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en-US" sz="1400" u="sng" dirty="0">
                <a:latin typeface="Arial" panose="020B0604020202020204" pitchFamily="34" charset="0"/>
                <a:cs typeface="Arial" panose="020B0604020202020204" pitchFamily="34" charset="0"/>
              </a:rPr>
              <a:t>ape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round, square, sharpened….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stands for </a:t>
            </a:r>
            <a:r>
              <a:rPr lang="en-US" sz="14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00" u="sng" dirty="0"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new, old, Young, Antique…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stands for </a:t>
            </a:r>
            <a:r>
              <a:rPr lang="en-US" sz="1400" u="sng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400" u="sng" dirty="0" err="1">
                <a:latin typeface="Arial" panose="020B0604020202020204" pitchFamily="34" charset="0"/>
                <a:cs typeface="Arial" panose="020B0604020202020204" pitchFamily="34" charset="0"/>
              </a:rPr>
              <a:t>olour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pale blue, dark green, light Pink…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stands for </a:t>
            </a:r>
            <a:r>
              <a:rPr lang="en-US" sz="14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u="sng" dirty="0">
                <a:latin typeface="Arial" panose="020B0604020202020204" pitchFamily="34" charset="0"/>
                <a:cs typeface="Arial" panose="020B0604020202020204" pitchFamily="34" charset="0"/>
              </a:rPr>
              <a:t>rigin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French, Canadian, Belgian…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stands for </a:t>
            </a:r>
            <a:r>
              <a:rPr lang="en-US" sz="14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400" u="sng" dirty="0">
                <a:latin typeface="Arial" panose="020B0604020202020204" pitchFamily="34" charset="0"/>
                <a:cs typeface="Arial" panose="020B0604020202020204" pitchFamily="34" charset="0"/>
              </a:rPr>
              <a:t>aterial: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feather, leather, plastic, iron….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Examples: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She’s got long dark hair			there were pink and purple flowers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it was an interesting new film		it was a dull boring evening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it’s an expensive black leather jacket		it was a stunning eye-catching performance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	   dark Belgian chocolates are the best		</a:t>
            </a:r>
          </a:p>
        </p:txBody>
      </p:sp>
    </p:spTree>
    <p:extLst>
      <p:ext uri="{BB962C8B-B14F-4D97-AF65-F5344CB8AC3E}">
        <p14:creationId xmlns:p14="http://schemas.microsoft.com/office/powerpoint/2010/main" val="4110364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B58EB-7CA9-4158-812F-D3A1E5CF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677779"/>
          </a:xfrm>
        </p:spPr>
        <p:txBody>
          <a:bodyPr>
            <a:normAutofit/>
          </a:bodyPr>
          <a:lstStyle/>
          <a:p>
            <a:pPr algn="l"/>
            <a:r>
              <a:rPr lang="es-ES" sz="4000" dirty="0"/>
              <a:t>2. </a:t>
            </a:r>
            <a:r>
              <a:rPr lang="es-ES" sz="4000" dirty="0" err="1"/>
              <a:t>Adverbs</a:t>
            </a:r>
            <a:r>
              <a:rPr lang="es-ES" sz="4000" dirty="0"/>
              <a:t> </a:t>
            </a:r>
            <a:r>
              <a:rPr lang="es-ES" sz="4000" dirty="0" err="1"/>
              <a:t>of</a:t>
            </a:r>
            <a:r>
              <a:rPr lang="es-ES" sz="4000" dirty="0"/>
              <a:t> </a:t>
            </a:r>
            <a:r>
              <a:rPr lang="es-ES" sz="4000" dirty="0" err="1"/>
              <a:t>degree</a:t>
            </a:r>
            <a:endParaRPr lang="ca-ES" sz="4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D9B3F6-316D-44EF-B663-BF2156D08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606" y="1363580"/>
            <a:ext cx="10394729" cy="4122820"/>
          </a:xfrm>
        </p:spPr>
        <p:txBody>
          <a:bodyPr>
            <a:normAutofit lnSpcReduction="10000"/>
          </a:bodyPr>
          <a:lstStyle/>
          <a:p>
            <a:pPr marL="72000" algn="l">
              <a:spcBef>
                <a:spcPts val="0"/>
              </a:spcBef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They are very useful to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intensify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sensations and helpful to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detail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descriptions: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Absolutely, completely, enormously, entirely, fully, greatly, extremely, strongly, totally, highly, incredibly, Intensely, really, indeed</a:t>
            </a:r>
          </a:p>
          <a:p>
            <a:pPr lvl="2" indent="-385200"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She behaved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incredibly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nice with everyone.</a:t>
            </a:r>
          </a:p>
          <a:p>
            <a:pPr lvl="2" indent="-385200"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The smell of smoke could be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intensely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felt by everyone.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lots, most, much, Fairly, (by) far very  </a:t>
            </a:r>
          </a:p>
          <a:p>
            <a:pPr marL="529200" lvl="2"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he had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full lips.</a:t>
            </a:r>
          </a:p>
          <a:p>
            <a:pPr marL="529200" lvl="2"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She was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far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fastest runner in the group.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quite rather, pretty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Purely, simply, just, so, indeed</a:t>
            </a:r>
          </a:p>
          <a:p>
            <a:pPr marL="529200" lvl="2"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He was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dressed in his casual clothes.</a:t>
            </a:r>
          </a:p>
          <a:p>
            <a:pPr marL="529200" lvl="2"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It was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another common day when I first saw her.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Almost, enough, nearly</a:t>
            </a:r>
          </a:p>
          <a:p>
            <a:pPr marL="72000"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Little, Barely, scarcely, hardly, slightly</a:t>
            </a:r>
          </a:p>
          <a:p>
            <a:pPr marL="529200" lvl="2"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The day had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barely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begun, and we were all ready.</a:t>
            </a:r>
          </a:p>
          <a:p>
            <a:pPr marL="529200" lvl="2"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 Her hair is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slightly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wavy and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blonde.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348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B58EB-7CA9-4158-812F-D3A1E5CF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677779"/>
          </a:xfrm>
        </p:spPr>
        <p:txBody>
          <a:bodyPr>
            <a:normAutofit/>
          </a:bodyPr>
          <a:lstStyle/>
          <a:p>
            <a:pPr algn="l"/>
            <a:r>
              <a:rPr lang="es-ES" sz="4000" dirty="0"/>
              <a:t>3. </a:t>
            </a:r>
            <a:r>
              <a:rPr lang="es-ES" sz="4000" dirty="0" err="1"/>
              <a:t>Make</a:t>
            </a:r>
            <a:r>
              <a:rPr lang="es-ES" sz="4000" dirty="0"/>
              <a:t> </a:t>
            </a:r>
            <a:r>
              <a:rPr lang="es-ES" sz="4000" dirty="0" err="1"/>
              <a:t>it</a:t>
            </a:r>
            <a:r>
              <a:rPr lang="es-ES" sz="4000" dirty="0"/>
              <a:t> personal </a:t>
            </a:r>
            <a:endParaRPr lang="ca-ES" sz="4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D9B3F6-316D-44EF-B663-BF2156D08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3982" y="1259058"/>
            <a:ext cx="10874353" cy="4227342"/>
          </a:xfrm>
        </p:spPr>
        <p:txBody>
          <a:bodyPr>
            <a:normAutofit/>
          </a:bodyPr>
          <a:lstStyle/>
          <a:p>
            <a:pPr marL="72000" algn="l">
              <a:spcBef>
                <a:spcPts val="0"/>
              </a:spcBef>
            </a:pP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20B4136-5938-494E-A166-658B6B65A8EE}"/>
              </a:ext>
            </a:extLst>
          </p:cNvPr>
          <p:cNvSpPr/>
          <p:nvPr/>
        </p:nvSpPr>
        <p:spPr>
          <a:xfrm>
            <a:off x="328863" y="2120950"/>
            <a:ext cx="11179531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Relate it to personal experience: Use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1st person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singular (I)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- John looks good in his new clothes: I really like the way John looks in his brand new clothes.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Give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details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try to be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precise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help reader to imagine what you are depicting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- There were white flowers in the field: The field was covered by tiny colourful daisies which stood out from the green grass.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Remember to use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different senses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 not just sight, but also touch, hearing, smell and taste if possible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- It was a hot summer day when we met : The heat was so intense that made us both sweat when we met.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Use question marks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(?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or exclamations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(!)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It was a breath-taking landscape: How couldn’t anyone notice that breath-taking landscape? / How could that breath-taking landscape remained unnoticed by anyone?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Make it more vivid by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showing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and not just telling</a:t>
            </a:r>
          </a:p>
          <a:p>
            <a:pPr>
              <a:spcBef>
                <a:spcPts val="600"/>
              </a:spcBef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- The room was dark: I felt surprised to check the room was so dark / I found the room unexpectedly dark.</a:t>
            </a:r>
          </a:p>
        </p:txBody>
      </p:sp>
    </p:spTree>
    <p:extLst>
      <p:ext uri="{BB962C8B-B14F-4D97-AF65-F5344CB8AC3E}">
        <p14:creationId xmlns:p14="http://schemas.microsoft.com/office/powerpoint/2010/main" val="155903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B58EB-7CA9-4158-812F-D3A1E5CF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677779"/>
          </a:xfrm>
        </p:spPr>
        <p:txBody>
          <a:bodyPr>
            <a:normAutofit/>
          </a:bodyPr>
          <a:lstStyle/>
          <a:p>
            <a:r>
              <a:rPr lang="es-ES" sz="4000" dirty="0" err="1"/>
              <a:t>Describing</a:t>
            </a:r>
            <a:r>
              <a:rPr lang="es-ES" sz="4000" dirty="0"/>
              <a:t> a </a:t>
            </a:r>
            <a:r>
              <a:rPr lang="es-ES" sz="4000" dirty="0" err="1"/>
              <a:t>person</a:t>
            </a:r>
            <a:endParaRPr lang="ca-ES" sz="4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D9B3F6-316D-44EF-B663-BF2156D08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606" y="1363580"/>
            <a:ext cx="10394729" cy="4122820"/>
          </a:xfrm>
        </p:spPr>
        <p:txBody>
          <a:bodyPr>
            <a:normAutofit/>
          </a:bodyPr>
          <a:lstStyle/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Physical description: What does he/she look like?</a:t>
            </a:r>
          </a:p>
          <a:p>
            <a:pPr marL="414900" indent="-342900" algn="l"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Interests, hobbies, relevant aspects of his/her personal life</a:t>
            </a:r>
          </a:p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Emotional and intellectual description: What’s he/she like?</a:t>
            </a:r>
          </a:p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Abilities, skills and qualities</a:t>
            </a:r>
          </a:p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Make it personal: why did you choose him /her? What’s your relationship with him /her?</a:t>
            </a:r>
          </a:p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You can always talk about the past, the present and the future. (Or that event that changed something in his/her life). Important to use more verbal tenses.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0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3A1C3A-FA7C-4894-886E-B9DF76BEE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728003"/>
          </a:xfrm>
        </p:spPr>
        <p:txBody>
          <a:bodyPr>
            <a:normAutofit/>
          </a:bodyPr>
          <a:lstStyle/>
          <a:p>
            <a:r>
              <a:rPr lang="en-GB" sz="3600" dirty="0"/>
              <a:t>Useful vocabulary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D818D7-A567-42E9-B4A8-0C2406473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2" y="1596683"/>
            <a:ext cx="3310128" cy="534572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bodies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F938C7-3BE4-4241-A193-70242692566E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685802" y="2314135"/>
            <a:ext cx="3310128" cy="3060451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- Height: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Short / tall</a:t>
            </a:r>
          </a:p>
          <a:p>
            <a:pPr algn="l">
              <a:spcBef>
                <a:spcPts val="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	medium height</a:t>
            </a:r>
          </a:p>
          <a:p>
            <a:pPr algn="l">
              <a:spcBef>
                <a:spcPts val="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	Average height</a:t>
            </a:r>
          </a:p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- Type and shape: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thin / fat</a:t>
            </a:r>
          </a:p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(lighter)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(heavier)</a:t>
            </a:r>
          </a:p>
          <a:p>
            <a:pPr algn="l">
              <a:spcBef>
                <a:spcPts val="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Slender		plump</a:t>
            </a:r>
          </a:p>
          <a:p>
            <a:pPr algn="l">
              <a:spcBef>
                <a:spcPts val="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Slim		chubby</a:t>
            </a:r>
          </a:p>
          <a:p>
            <a:pPr algn="l">
              <a:spcBef>
                <a:spcPts val="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Lean		curvy</a:t>
            </a:r>
          </a:p>
          <a:p>
            <a:pPr algn="l">
              <a:spcBef>
                <a:spcPts val="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Lanky		well-built</a:t>
            </a:r>
          </a:p>
          <a:p>
            <a:pPr algn="l">
              <a:spcBef>
                <a:spcPts val="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Skinny		stocky</a:t>
            </a:r>
          </a:p>
          <a:p>
            <a:pPr algn="l">
              <a:spcBef>
                <a:spcPts val="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Bony		overweight</a:t>
            </a:r>
          </a:p>
          <a:p>
            <a:pPr algn="l">
              <a:spcBef>
                <a:spcPts val="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underweight</a:t>
            </a:r>
          </a:p>
          <a:p>
            <a:pPr algn="l">
              <a:spcBef>
                <a:spcPts val="0"/>
              </a:spcBef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483A44-B6C3-4903-B814-301DF6CAA3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4622" y="1596683"/>
            <a:ext cx="3310128" cy="534572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hair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BA750694-D78A-4AF7-87B7-5F31A98B49C5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234621" y="2314135"/>
            <a:ext cx="3310128" cy="3060451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To have (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adj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) hair: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She has dark hair.</a:t>
            </a:r>
          </a:p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To be (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adj</a:t>
            </a: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)-haired: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she’s dark-haired.</a:t>
            </a:r>
          </a:p>
          <a:p>
            <a:pPr algn="l">
              <a:spcBef>
                <a:spcPts val="0"/>
              </a:spcBef>
            </a:pPr>
            <a:r>
              <a:rPr lang="en-GB" sz="1050" b="1" dirty="0">
                <a:latin typeface="Arial" panose="020B0604020202020204" pitchFamily="34" charset="0"/>
                <a:cs typeface="Arial" panose="020B0604020202020204" pitchFamily="34" charset="0"/>
              </a:rPr>
              <a:t>Colour:       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Fair - dark</a:t>
            </a:r>
            <a:endParaRPr lang="en-GB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white – grey - platinum blonde – blonde – golden – ginger – red - mousy brown – brown – brunette - dark brown – black</a:t>
            </a:r>
          </a:p>
          <a:p>
            <a:pPr algn="l">
              <a:spcBef>
                <a:spcPts val="0"/>
              </a:spcBef>
            </a:pPr>
            <a:r>
              <a:rPr lang="en-GB" sz="1050" b="1" dirty="0">
                <a:latin typeface="Arial" panose="020B0604020202020204" pitchFamily="34" charset="0"/>
                <a:cs typeface="Arial" panose="020B0604020202020204" pitchFamily="34" charset="0"/>
              </a:rPr>
              <a:t>Length: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Her hair goes down to her shoulder / armpit / waist</a:t>
            </a:r>
          </a:p>
          <a:p>
            <a:pPr algn="l">
              <a:spcBef>
                <a:spcPts val="0"/>
              </a:spcBef>
            </a:pP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Bold – short – a bob haircut – shoulder-length – medium length – long</a:t>
            </a:r>
          </a:p>
          <a:p>
            <a:pPr algn="l">
              <a:spcBef>
                <a:spcPts val="0"/>
              </a:spcBef>
            </a:pPr>
            <a:r>
              <a:rPr lang="en-GB" sz="1050" b="1" dirty="0">
                <a:latin typeface="Arial" panose="020B0604020202020204" pitchFamily="34" charset="0"/>
                <a:cs typeface="Arial" panose="020B0604020202020204" pitchFamily="34" charset="0"/>
              </a:rPr>
              <a:t>Texture: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 straight – wavy – curly –afro</a:t>
            </a:r>
          </a:p>
          <a:p>
            <a:pPr algn="l">
              <a:spcBef>
                <a:spcPts val="0"/>
              </a:spcBef>
            </a:pPr>
            <a:r>
              <a:rPr lang="en-GB" sz="1050" b="1" dirty="0">
                <a:latin typeface="Arial" panose="020B0604020202020204" pitchFamily="34" charset="0"/>
                <a:cs typeface="Arial" panose="020B0604020202020204" pitchFamily="34" charset="0"/>
              </a:rPr>
              <a:t>Quality: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 soft –silky – shiny – damaged – dry - </a:t>
            </a:r>
            <a:r>
              <a:rPr lang="en-GB" sz="1050" dirty="0" err="1">
                <a:latin typeface="Arial" panose="020B0604020202020204" pitchFamily="34" charset="0"/>
                <a:cs typeface="Arial" panose="020B0604020202020204" pitchFamily="34" charset="0"/>
              </a:rPr>
              <a:t>strawlike</a:t>
            </a:r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GB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E43A446B-22B3-4F94-9BBE-A3938F294F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70380" y="1596683"/>
            <a:ext cx="3310128" cy="534572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Face and skin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CC5ED1BF-A994-45DE-B748-7FDCF0DEF852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770380" y="2314135"/>
            <a:ext cx="3310128" cy="3060451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Face shape: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Oval – round – square – heart shaped</a:t>
            </a:r>
          </a:p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Eye colour:     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Fair – dark</a:t>
            </a:r>
          </a:p>
          <a:p>
            <a:pPr algn="l">
              <a:spcBef>
                <a:spcPts val="0"/>
              </a:spcBef>
            </a:pPr>
            <a:r>
              <a:rPr lang="en-GB" sz="1050" b="1" dirty="0">
                <a:latin typeface="Arial" panose="020B0604020202020204" pitchFamily="34" charset="0"/>
                <a:cs typeface="Arial" panose="020B0604020202020204" pitchFamily="34" charset="0"/>
              </a:rPr>
              <a:t>To have (</a:t>
            </a:r>
            <a:r>
              <a:rPr lang="en-GB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adj</a:t>
            </a:r>
            <a:r>
              <a:rPr lang="en-GB" sz="1050" b="1" dirty="0">
                <a:latin typeface="Arial" panose="020B0604020202020204" pitchFamily="34" charset="0"/>
                <a:cs typeface="Arial" panose="020B0604020202020204" pitchFamily="34" charset="0"/>
              </a:rPr>
              <a:t>) eyes: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He’s got blue eyes</a:t>
            </a:r>
          </a:p>
          <a:p>
            <a:pPr algn="l">
              <a:spcBef>
                <a:spcPts val="0"/>
              </a:spcBef>
            </a:pPr>
            <a:r>
              <a:rPr lang="en-GB" sz="1050" b="1" dirty="0">
                <a:latin typeface="Arial" panose="020B0604020202020204" pitchFamily="34" charset="0"/>
                <a:cs typeface="Arial" panose="020B0604020202020204" pitchFamily="34" charset="0"/>
              </a:rPr>
              <a:t>To be (</a:t>
            </a:r>
            <a:r>
              <a:rPr lang="en-GB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adj</a:t>
            </a:r>
            <a:r>
              <a:rPr lang="en-GB" sz="1050" b="1" dirty="0">
                <a:latin typeface="Arial" panose="020B0604020202020204" pitchFamily="34" charset="0"/>
                <a:cs typeface="Arial" panose="020B0604020202020204" pitchFamily="34" charset="0"/>
              </a:rPr>
              <a:t>)-eyed: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he’s blue-eyed</a:t>
            </a:r>
          </a:p>
          <a:p>
            <a:pPr algn="l">
              <a:spcBef>
                <a:spcPts val="0"/>
              </a:spcBef>
            </a:pP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hazel – honey – greenish</a:t>
            </a:r>
          </a:p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Lips: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thin – full</a:t>
            </a:r>
          </a:p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Nose: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big / small / straight / crooked ( button / turned up or upturned</a:t>
            </a:r>
          </a:p>
          <a:p>
            <a:pPr algn="l">
              <a:spcBef>
                <a:spcPts val="0"/>
              </a:spcBef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Skin colour: 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Fair – dark</a:t>
            </a:r>
          </a:p>
          <a:p>
            <a:pPr algn="l">
              <a:spcBef>
                <a:spcPts val="0"/>
              </a:spcBef>
            </a:pPr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White – pale – tanned – brown - black</a:t>
            </a:r>
          </a:p>
        </p:txBody>
      </p:sp>
    </p:spTree>
    <p:extLst>
      <p:ext uri="{BB962C8B-B14F-4D97-AF65-F5344CB8AC3E}">
        <p14:creationId xmlns:p14="http://schemas.microsoft.com/office/powerpoint/2010/main" val="719643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B58EB-7CA9-4158-812F-D3A1E5CF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677779"/>
          </a:xfrm>
        </p:spPr>
        <p:txBody>
          <a:bodyPr>
            <a:normAutofit/>
          </a:bodyPr>
          <a:lstStyle/>
          <a:p>
            <a:r>
              <a:rPr lang="es-ES" sz="4000" dirty="0"/>
              <a:t>General </a:t>
            </a:r>
            <a:r>
              <a:rPr lang="es-ES" sz="4000" dirty="0" err="1"/>
              <a:t>tips</a:t>
            </a:r>
            <a:endParaRPr lang="ca-ES" sz="4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D9B3F6-316D-44EF-B663-BF2156D08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606" y="1363580"/>
            <a:ext cx="10394729" cy="4122820"/>
          </a:xfrm>
        </p:spPr>
        <p:txBody>
          <a:bodyPr>
            <a:normAutofit/>
          </a:bodyPr>
          <a:lstStyle/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 the right adjectives according to the situation</a:t>
            </a:r>
          </a:p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Make the reader a part of the experience by describing it vividly</a:t>
            </a:r>
          </a:p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You can use figures of speech, comparisons and sensory details to make your writing more effective</a:t>
            </a:r>
          </a:p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 details and concrete vocabulary to create the right setting and atmosphere in the reader’s mind.</a:t>
            </a:r>
          </a:p>
          <a:p>
            <a:pPr marL="414900" indent="-342900" algn="l">
              <a:spcBef>
                <a:spcPts val="0"/>
              </a:spcBef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introduction should be eye-catching, the body should be informative and the conclusion precise.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183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B58EB-7CA9-4158-812F-D3A1E5CF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677779"/>
          </a:xfrm>
        </p:spPr>
        <p:txBody>
          <a:bodyPr>
            <a:normAutofit/>
          </a:bodyPr>
          <a:lstStyle/>
          <a:p>
            <a:r>
              <a:rPr lang="es-ES" sz="4000" dirty="0" err="1"/>
              <a:t>narrating</a:t>
            </a:r>
            <a:endParaRPr lang="ca-ES" sz="4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D9B3F6-316D-44EF-B663-BF2156D08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606" y="1363580"/>
            <a:ext cx="10394729" cy="412282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When narrating we’re describing what happened. It’s important we structure our story by using connectors which sequence events in a concrete time:</a:t>
            </a:r>
          </a:p>
          <a:p>
            <a:pPr marL="54000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in the beginning, first,</a:t>
            </a:r>
          </a:p>
          <a:p>
            <a:pPr marL="54000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Then, after that, later, afterwards, next</a:t>
            </a:r>
          </a:p>
          <a:p>
            <a:pPr marL="54000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While, meanwhile,</a:t>
            </a:r>
          </a:p>
          <a:p>
            <a:pPr marL="54000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Finally,</a:t>
            </a:r>
          </a:p>
          <a:p>
            <a:pPr marL="180000" indent="-285750" algn="l">
              <a:spcBef>
                <a:spcPts val="0"/>
              </a:spcBef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 adjectives and adverbs to give more details</a:t>
            </a:r>
          </a:p>
          <a:p>
            <a:pPr marL="180000" indent="-285750" algn="l">
              <a:spcBef>
                <a:spcPts val="0"/>
              </a:spcBef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Remember to use other types of connectors: however, although, even more…</a:t>
            </a:r>
          </a:p>
          <a:p>
            <a:pPr marL="180000" indent="-285750" algn="l">
              <a:spcBef>
                <a:spcPts val="0"/>
              </a:spcBef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 relative pronouns, modal verbs and conditionals or wish-clauses</a:t>
            </a:r>
          </a:p>
          <a:p>
            <a:pPr marL="180000" indent="-285750" algn="l">
              <a:spcBef>
                <a:spcPts val="0"/>
              </a:spcBef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Using questions addressing the reader can make your story more appealing</a:t>
            </a:r>
          </a:p>
          <a:p>
            <a:pPr marL="180000" indent="-285750" algn="l">
              <a:spcBef>
                <a:spcPts val="0"/>
              </a:spcBef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You can use first person singular (I) or plural (we)</a:t>
            </a:r>
          </a:p>
          <a:p>
            <a:pPr marL="180000" indent="-285750" algn="l">
              <a:spcBef>
                <a:spcPts val="0"/>
              </a:spcBef>
              <a:buFontTx/>
              <a:buChar char="-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0000" indent="-285750" algn="l">
              <a:spcBef>
                <a:spcPts val="0"/>
              </a:spcBef>
              <a:buFontTx/>
              <a:buChar char="-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9615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1101</TotalTime>
  <Words>1232</Words>
  <Application>Microsoft Office PowerPoint</Application>
  <PresentationFormat>Panorámica</PresentationFormat>
  <Paragraphs>125</Paragraphs>
  <Slides>10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Impact</vt:lpstr>
      <vt:lpstr>Evento principal</vt:lpstr>
      <vt:lpstr>Describing and narrating </vt:lpstr>
      <vt:lpstr>describing</vt:lpstr>
      <vt:lpstr>Vocabulary and style</vt:lpstr>
      <vt:lpstr>1. ORDER OF ADJECTIVES</vt:lpstr>
      <vt:lpstr>2. Adverbs of degree</vt:lpstr>
      <vt:lpstr>3. Make it personal </vt:lpstr>
      <vt:lpstr>Describing a person</vt:lpstr>
      <vt:lpstr>Useful vocabulary</vt:lpstr>
      <vt:lpstr>General tips</vt:lpstr>
      <vt:lpstr>narrating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Describing and narrating</dc:title>
  <dc:creator>usuari</dc:creator>
  <cp:lastModifiedBy>usuari</cp:lastModifiedBy>
  <cp:revision>34</cp:revision>
  <dcterms:created xsi:type="dcterms:W3CDTF">2020-06-06T11:51:29Z</dcterms:created>
  <dcterms:modified xsi:type="dcterms:W3CDTF">2020-06-07T23:02:22Z</dcterms:modified>
</cp:coreProperties>
</file>