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7" r:id="rId6"/>
    <p:sldId id="268" r:id="rId7"/>
    <p:sldId id="269" r:id="rId8"/>
    <p:sldId id="260" r:id="rId9"/>
    <p:sldId id="261" r:id="rId10"/>
    <p:sldId id="262" r:id="rId11"/>
    <p:sldId id="264" r:id="rId12"/>
    <p:sldId id="265" r:id="rId13"/>
    <p:sldId id="266" r:id="rId14"/>
    <p:sldId id="272" r:id="rId15"/>
    <p:sldId id="271" r:id="rId16"/>
    <p:sldId id="270" r:id="rId17"/>
    <p:sldId id="273" r:id="rId18"/>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3" d="100"/>
          <a:sy n="113" d="100"/>
        </p:scale>
        <p:origin x="155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ol">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5696EC9-E1B4-459C-B47A-201420A76EB8}" type="datetimeFigureOut">
              <a:rPr lang="ca-ES" smtClean="0"/>
              <a:t>6/10/2020</a:t>
            </a:fld>
            <a:endParaRPr lang="ca-ES"/>
          </a:p>
        </p:txBody>
      </p:sp>
      <p:sp>
        <p:nvSpPr>
          <p:cNvPr id="5" name="Footer Placeholder 4"/>
          <p:cNvSpPr>
            <a:spLocks noGrp="1"/>
          </p:cNvSpPr>
          <p:nvPr>
            <p:ph type="ftr" sz="quarter" idx="11"/>
          </p:nvPr>
        </p:nvSpPr>
        <p:spPr/>
        <p:txBody>
          <a:bodyPr/>
          <a:lstStyle/>
          <a:p>
            <a:endParaRPr lang="ca-E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383F32A8-7B46-4237-B1B7-FECB2DFDE68B}" type="slidenum">
              <a:rPr lang="ca-ES" smtClean="0"/>
              <a:t>‹Nº›</a:t>
            </a:fld>
            <a:endParaRPr lang="ca-E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a-ES"/>
              <a:t>Feu clic aquí per editar l'estil de subtítols del patró.</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ca-ES"/>
              <a:t>Feu clic aquí per editar l'estil</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a:p>
        </p:txBody>
      </p:sp>
      <p:sp>
        <p:nvSpPr>
          <p:cNvPr id="3" name="Content Placeholder 2"/>
          <p:cNvSpPr>
            <a:spLocks noGrp="1"/>
          </p:cNvSpPr>
          <p:nvPr>
            <p:ph idx="1"/>
          </p:nvPr>
        </p:nvSpPr>
        <p:spPr/>
        <p:txBody>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4" name="Date Placeholder 3"/>
          <p:cNvSpPr>
            <a:spLocks noGrp="1"/>
          </p:cNvSpPr>
          <p:nvPr>
            <p:ph type="dt" sz="half" idx="10"/>
          </p:nvPr>
        </p:nvSpPr>
        <p:spPr/>
        <p:txBody>
          <a:bodyPr/>
          <a:lstStyle/>
          <a:p>
            <a:fld id="{75696EC9-E1B4-459C-B47A-201420A76EB8}" type="datetimeFigureOut">
              <a:rPr lang="ca-ES" smtClean="0"/>
              <a:t>6/10/2020</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83F32A8-7B46-4237-B1B7-FECB2DFDE68B}" type="slidenum">
              <a:rPr lang="ca-ES" smtClean="0"/>
              <a:t>‹Nº›</a:t>
            </a:fld>
            <a:endParaRPr lang="ca-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pçalera de la secció">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5696EC9-E1B4-459C-B47A-201420A76EB8}" type="datetimeFigureOut">
              <a:rPr lang="ca-ES" smtClean="0"/>
              <a:t>6/10/2020</a:t>
            </a:fld>
            <a:endParaRPr lang="ca-E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83F32A8-7B46-4237-B1B7-FECB2DFDE68B}" type="slidenum">
              <a:rPr lang="ca-ES" smtClean="0"/>
              <a:t>‹Nº›</a:t>
            </a:fld>
            <a:endParaRPr lang="ca-E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ca-ES"/>
              <a:t>Feu clic aquí per editar l'estil</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a-ES"/>
              <a:t>Feu clic aquí per editar estils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ca-ES"/>
              <a:t>Feu clic aquí per editar l'estil</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5" name="Date Placeholder 4"/>
          <p:cNvSpPr>
            <a:spLocks noGrp="1"/>
          </p:cNvSpPr>
          <p:nvPr>
            <p:ph type="dt" sz="half" idx="10"/>
          </p:nvPr>
        </p:nvSpPr>
        <p:spPr/>
        <p:txBody>
          <a:bodyPr/>
          <a:lstStyle/>
          <a:p>
            <a:fld id="{75696EC9-E1B4-459C-B47A-201420A76EB8}" type="datetimeFigureOut">
              <a:rPr lang="ca-ES" smtClean="0"/>
              <a:t>6/10/2020</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383F32A8-7B46-4237-B1B7-FECB2DFDE68B}" type="slidenum">
              <a:rPr lang="ca-ES" smtClean="0"/>
              <a:t>‹Nº›</a:t>
            </a:fld>
            <a:endParaRPr lang="ca-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ca-ES"/>
              <a:t>Feu clic aquí per editar l'estil</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a:t>Feu clic aquí per editar estils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a:t>Feu clic aquí per editar estils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7" name="Date Placeholder 6"/>
          <p:cNvSpPr>
            <a:spLocks noGrp="1"/>
          </p:cNvSpPr>
          <p:nvPr>
            <p:ph type="dt" sz="half" idx="10"/>
          </p:nvPr>
        </p:nvSpPr>
        <p:spPr/>
        <p:txBody>
          <a:bodyPr/>
          <a:lstStyle/>
          <a:p>
            <a:fld id="{75696EC9-E1B4-459C-B47A-201420A76EB8}" type="datetimeFigureOut">
              <a:rPr lang="ca-ES" smtClean="0"/>
              <a:t>6/10/2020</a:t>
            </a:fld>
            <a:endParaRPr lang="ca-ES"/>
          </a:p>
        </p:txBody>
      </p:sp>
      <p:sp>
        <p:nvSpPr>
          <p:cNvPr id="8" name="Footer Placeholder 7"/>
          <p:cNvSpPr>
            <a:spLocks noGrp="1"/>
          </p:cNvSpPr>
          <p:nvPr>
            <p:ph type="ftr" sz="quarter" idx="11"/>
          </p:nvPr>
        </p:nvSpPr>
        <p:spPr/>
        <p:txBody>
          <a:bodyPr/>
          <a:lstStyle/>
          <a:p>
            <a:endParaRPr lang="ca-ES"/>
          </a:p>
        </p:txBody>
      </p:sp>
      <p:sp>
        <p:nvSpPr>
          <p:cNvPr id="9" name="Slide Number Placeholder 8"/>
          <p:cNvSpPr>
            <a:spLocks noGrp="1"/>
          </p:cNvSpPr>
          <p:nvPr>
            <p:ph type="sldNum" sz="quarter" idx="12"/>
          </p:nvPr>
        </p:nvSpPr>
        <p:spPr/>
        <p:txBody>
          <a:bodyPr/>
          <a:lstStyle/>
          <a:p>
            <a:fld id="{383F32A8-7B46-4237-B1B7-FECB2DFDE68B}" type="slidenum">
              <a:rPr lang="ca-ES" smtClean="0"/>
              <a:t>‹Nº›</a:t>
            </a:fld>
            <a:endParaRPr lang="ca-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a:p>
        </p:txBody>
      </p:sp>
      <p:sp>
        <p:nvSpPr>
          <p:cNvPr id="3" name="Date Placeholder 2"/>
          <p:cNvSpPr>
            <a:spLocks noGrp="1"/>
          </p:cNvSpPr>
          <p:nvPr>
            <p:ph type="dt" sz="half" idx="10"/>
          </p:nvPr>
        </p:nvSpPr>
        <p:spPr/>
        <p:txBody>
          <a:bodyPr/>
          <a:lstStyle/>
          <a:p>
            <a:fld id="{75696EC9-E1B4-459C-B47A-201420A76EB8}" type="datetimeFigureOut">
              <a:rPr lang="ca-ES" smtClean="0"/>
              <a:t>6/10/2020</a:t>
            </a:fld>
            <a:endParaRPr lang="ca-ES"/>
          </a:p>
        </p:txBody>
      </p:sp>
      <p:sp>
        <p:nvSpPr>
          <p:cNvPr id="4" name="Footer Placeholder 3"/>
          <p:cNvSpPr>
            <a:spLocks noGrp="1"/>
          </p:cNvSpPr>
          <p:nvPr>
            <p:ph type="ftr" sz="quarter" idx="11"/>
          </p:nvPr>
        </p:nvSpPr>
        <p:spPr/>
        <p:txBody>
          <a:bodyPr/>
          <a:lstStyle/>
          <a:p>
            <a:endParaRPr lang="ca-ES"/>
          </a:p>
        </p:txBody>
      </p:sp>
      <p:sp>
        <p:nvSpPr>
          <p:cNvPr id="5" name="Slide Number Placeholder 4"/>
          <p:cNvSpPr>
            <a:spLocks noGrp="1"/>
          </p:cNvSpPr>
          <p:nvPr>
            <p:ph type="sldNum" sz="quarter" idx="12"/>
          </p:nvPr>
        </p:nvSpPr>
        <p:spPr/>
        <p:txBody>
          <a:bodyPr/>
          <a:lstStyle/>
          <a:p>
            <a:fld id="{383F32A8-7B46-4237-B1B7-FECB2DFDE68B}" type="slidenum">
              <a:rPr lang="ca-ES" smtClean="0"/>
              <a:t>‹Nº›</a:t>
            </a:fld>
            <a:endParaRPr lang="ca-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5696EC9-E1B4-459C-B47A-201420A76EB8}" type="datetimeFigureOut">
              <a:rPr lang="ca-ES" smtClean="0"/>
              <a:t>6/10/2020</a:t>
            </a:fld>
            <a:endParaRPr lang="ca-ES"/>
          </a:p>
        </p:txBody>
      </p:sp>
      <p:sp>
        <p:nvSpPr>
          <p:cNvPr id="3" name="Footer Placeholder 2"/>
          <p:cNvSpPr>
            <a:spLocks noGrp="1"/>
          </p:cNvSpPr>
          <p:nvPr>
            <p:ph type="ftr" sz="quarter" idx="11"/>
          </p:nvPr>
        </p:nvSpPr>
        <p:spPr/>
        <p:txBody>
          <a:bodyPr/>
          <a:lstStyle/>
          <a:p>
            <a:endParaRPr lang="ca-ES"/>
          </a:p>
        </p:txBody>
      </p:sp>
      <p:sp>
        <p:nvSpPr>
          <p:cNvPr id="4" name="Slide Number Placeholder 3"/>
          <p:cNvSpPr>
            <a:spLocks noGrp="1"/>
          </p:cNvSpPr>
          <p:nvPr>
            <p:ph type="sldNum" sz="quarter" idx="12"/>
          </p:nvPr>
        </p:nvSpPr>
        <p:spPr/>
        <p:txBody>
          <a:bodyPr/>
          <a:lstStyle/>
          <a:p>
            <a:fld id="{383F32A8-7B46-4237-B1B7-FECB2DFDE68B}" type="slidenum">
              <a:rPr lang="ca-ES" smtClean="0"/>
              <a:t>‹Nº›</a:t>
            </a:fld>
            <a:endParaRPr lang="ca-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ingut amb llegenda">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5" name="Date Placeholder 4"/>
          <p:cNvSpPr>
            <a:spLocks noGrp="1"/>
          </p:cNvSpPr>
          <p:nvPr>
            <p:ph type="dt" sz="half" idx="10"/>
          </p:nvPr>
        </p:nvSpPr>
        <p:spPr/>
        <p:txBody>
          <a:bodyPr/>
          <a:lstStyle/>
          <a:p>
            <a:fld id="{75696EC9-E1B4-459C-B47A-201420A76EB8}" type="datetimeFigureOut">
              <a:rPr lang="ca-ES" smtClean="0"/>
              <a:t>6/10/2020</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383F32A8-7B46-4237-B1B7-FECB2DFDE68B}" type="slidenum">
              <a:rPr lang="ca-ES" smtClean="0"/>
              <a:t>‹Nº›</a:t>
            </a:fld>
            <a:endParaRPr lang="ca-E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a:t>Feu clic aquí per editar estils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ca-ES"/>
              <a:t>Feu clic aquí per editar l'estil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tge amb llegenda">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a-ES"/>
              <a:t>Feu clic a la icona per afegir una imatge</a:t>
            </a:r>
            <a:endParaRPr lang="en-US" dirty="0"/>
          </a:p>
        </p:txBody>
      </p:sp>
      <p:sp>
        <p:nvSpPr>
          <p:cNvPr id="5" name="Date Placeholder 4"/>
          <p:cNvSpPr>
            <a:spLocks noGrp="1"/>
          </p:cNvSpPr>
          <p:nvPr>
            <p:ph type="dt" sz="half" idx="10"/>
          </p:nvPr>
        </p:nvSpPr>
        <p:spPr/>
        <p:txBody>
          <a:bodyPr/>
          <a:lstStyle/>
          <a:p>
            <a:fld id="{75696EC9-E1B4-459C-B47A-201420A76EB8}" type="datetimeFigureOut">
              <a:rPr lang="ca-ES" smtClean="0"/>
              <a:t>6/10/2020</a:t>
            </a:fld>
            <a:endParaRPr lang="ca-ES"/>
          </a:p>
        </p:txBody>
      </p:sp>
      <p:sp>
        <p:nvSpPr>
          <p:cNvPr id="7" name="Slide Number Placeholder 6"/>
          <p:cNvSpPr>
            <a:spLocks noGrp="1"/>
          </p:cNvSpPr>
          <p:nvPr>
            <p:ph type="sldNum" sz="quarter" idx="12"/>
          </p:nvPr>
        </p:nvSpPr>
        <p:spPr/>
        <p:txBody>
          <a:bodyPr/>
          <a:lstStyle/>
          <a:p>
            <a:fld id="{383F32A8-7B46-4237-B1B7-FECB2DFDE68B}" type="slidenum">
              <a:rPr lang="ca-ES" smtClean="0"/>
              <a:t>‹Nº›</a:t>
            </a:fld>
            <a:endParaRPr lang="ca-E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ca-E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a:t>Feu clic aquí per editar estils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ca-ES"/>
              <a:t>Feu clic aquí per editar l'estil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a:p>
        </p:txBody>
      </p:sp>
      <p:sp>
        <p:nvSpPr>
          <p:cNvPr id="3" name="Vertical Text Placeholder 2"/>
          <p:cNvSpPr>
            <a:spLocks noGrp="1"/>
          </p:cNvSpPr>
          <p:nvPr>
            <p:ph type="body" orient="vert" idx="1"/>
          </p:nvPr>
        </p:nvSpPr>
        <p:spPr/>
        <p:txBody>
          <a:bodyPr vert="eaVert"/>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a:p>
        </p:txBody>
      </p:sp>
      <p:sp>
        <p:nvSpPr>
          <p:cNvPr id="4" name="Date Placeholder 3"/>
          <p:cNvSpPr>
            <a:spLocks noGrp="1"/>
          </p:cNvSpPr>
          <p:nvPr>
            <p:ph type="dt" sz="half" idx="10"/>
          </p:nvPr>
        </p:nvSpPr>
        <p:spPr/>
        <p:txBody>
          <a:bodyPr/>
          <a:lstStyle/>
          <a:p>
            <a:fld id="{75696EC9-E1B4-459C-B47A-201420A76EB8}" type="datetimeFigureOut">
              <a:rPr lang="ca-ES" smtClean="0"/>
              <a:t>6/10/2020</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83F32A8-7B46-4237-B1B7-FECB2DFDE68B}" type="slidenum">
              <a:rPr lang="ca-ES" smtClean="0"/>
              <a:t>‹Nº›</a:t>
            </a:fld>
            <a:endParaRPr lang="ca-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ol vertical i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ca-ES"/>
              <a:t>Feu clic aquí per editar l'estil</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10"/>
          </p:nvPr>
        </p:nvSpPr>
        <p:spPr/>
        <p:txBody>
          <a:bodyPr/>
          <a:lstStyle/>
          <a:p>
            <a:fld id="{75696EC9-E1B4-459C-B47A-201420A76EB8}" type="datetimeFigureOut">
              <a:rPr lang="ca-ES" smtClean="0"/>
              <a:t>6/10/2020</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83F32A8-7B46-4237-B1B7-FECB2DFDE68B}" type="slidenum">
              <a:rPr lang="ca-ES" smtClean="0"/>
              <a:t>‹Nº›</a:t>
            </a:fld>
            <a:endParaRPr lang="ca-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75696EC9-E1B4-459C-B47A-201420A76EB8}" type="datetimeFigureOut">
              <a:rPr lang="ca-ES" smtClean="0"/>
              <a:t>6/10/2020</a:t>
            </a:fld>
            <a:endParaRPr lang="ca-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ca-E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383F32A8-7B46-4237-B1B7-FECB2DFDE68B}" type="slidenum">
              <a:rPr lang="ca-ES" smtClean="0"/>
              <a:t>‹Nº›</a:t>
            </a:fld>
            <a:endParaRPr lang="ca-E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ca-ES"/>
              <a:t>Feu clic aquí per editar l'estil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ol 2"/>
          <p:cNvSpPr>
            <a:spLocks noGrp="1"/>
          </p:cNvSpPr>
          <p:nvPr>
            <p:ph type="subTitle" idx="1"/>
          </p:nvPr>
        </p:nvSpPr>
        <p:spPr/>
        <p:txBody>
          <a:bodyPr/>
          <a:lstStyle/>
          <a:p>
            <a:endParaRPr lang="ca-ES" dirty="0"/>
          </a:p>
        </p:txBody>
      </p:sp>
      <p:sp>
        <p:nvSpPr>
          <p:cNvPr id="2" name="Títol 1"/>
          <p:cNvSpPr>
            <a:spLocks noGrp="1"/>
          </p:cNvSpPr>
          <p:nvPr>
            <p:ph type="ctrTitle"/>
          </p:nvPr>
        </p:nvSpPr>
        <p:spPr/>
        <p:txBody>
          <a:bodyPr/>
          <a:lstStyle/>
          <a:p>
            <a:r>
              <a:rPr lang="ca-ES" dirty="0" err="1"/>
              <a:t>How</a:t>
            </a:r>
            <a:r>
              <a:rPr lang="ca-ES" dirty="0"/>
              <a:t> to </a:t>
            </a:r>
            <a:r>
              <a:rPr lang="ca-ES" dirty="0" err="1"/>
              <a:t>write</a:t>
            </a:r>
            <a:r>
              <a:rPr lang="ca-ES" dirty="0"/>
              <a:t> a </a:t>
            </a:r>
            <a:r>
              <a:rPr lang="ca-ES" dirty="0" err="1"/>
              <a:t>proposal</a:t>
            </a:r>
            <a:endParaRPr lang="ca-ES" dirty="0"/>
          </a:p>
        </p:txBody>
      </p:sp>
    </p:spTree>
    <p:extLst>
      <p:ext uri="{BB962C8B-B14F-4D97-AF65-F5344CB8AC3E}">
        <p14:creationId xmlns:p14="http://schemas.microsoft.com/office/powerpoint/2010/main" val="429327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What</a:t>
            </a:r>
            <a:r>
              <a:rPr lang="ca-ES" dirty="0"/>
              <a:t> </a:t>
            </a:r>
            <a:r>
              <a:rPr lang="ca-ES" dirty="0" err="1"/>
              <a:t>exactly</a:t>
            </a:r>
            <a:r>
              <a:rPr lang="ca-ES" dirty="0"/>
              <a:t> is a </a:t>
            </a:r>
            <a:r>
              <a:rPr lang="ca-ES" dirty="0" err="1"/>
              <a:t>proposal</a:t>
            </a:r>
            <a:r>
              <a:rPr lang="ca-ES" dirty="0"/>
              <a:t>?</a:t>
            </a:r>
          </a:p>
        </p:txBody>
      </p:sp>
      <p:sp>
        <p:nvSpPr>
          <p:cNvPr id="3" name="Contenidor de contingut 2"/>
          <p:cNvSpPr>
            <a:spLocks noGrp="1"/>
          </p:cNvSpPr>
          <p:nvPr>
            <p:ph idx="1"/>
          </p:nvPr>
        </p:nvSpPr>
        <p:spPr/>
        <p:txBody>
          <a:bodyPr/>
          <a:lstStyle/>
          <a:p>
            <a:r>
              <a:rPr lang="en-US" dirty="0"/>
              <a:t>A </a:t>
            </a:r>
            <a:r>
              <a:rPr lang="en-US" b="1" dirty="0"/>
              <a:t>proposal</a:t>
            </a:r>
            <a:r>
              <a:rPr lang="en-US" dirty="0"/>
              <a:t> starts by describing the situation in a business, school, club, or other </a:t>
            </a:r>
            <a:r>
              <a:rPr lang="en-US" dirty="0" err="1"/>
              <a:t>organisation</a:t>
            </a:r>
            <a:r>
              <a:rPr lang="en-US" dirty="0"/>
              <a:t> you might be part of. For example, you might have to talk about the computer room in your college or the state of the canteen in your office.</a:t>
            </a:r>
          </a:p>
          <a:p>
            <a:r>
              <a:rPr lang="en-US" dirty="0"/>
              <a:t>The </a:t>
            </a:r>
            <a:r>
              <a:rPr lang="en-US" b="1" dirty="0"/>
              <a:t>difference</a:t>
            </a:r>
            <a:r>
              <a:rPr lang="en-US" dirty="0"/>
              <a:t> between a report and a proposal is that in the latter we have </a:t>
            </a:r>
            <a:r>
              <a:rPr lang="en-US" b="1" dirty="0"/>
              <a:t>to give recommendations on improving the situation.</a:t>
            </a:r>
            <a:r>
              <a:rPr lang="en-US" dirty="0"/>
              <a:t> You have to persuade whoever is reading the proposal to make the changes you think are best.</a:t>
            </a:r>
          </a:p>
          <a:p>
            <a:endParaRPr lang="ca-ES" dirty="0"/>
          </a:p>
        </p:txBody>
      </p:sp>
    </p:spTree>
    <p:extLst>
      <p:ext uri="{BB962C8B-B14F-4D97-AF65-F5344CB8AC3E}">
        <p14:creationId xmlns:p14="http://schemas.microsoft.com/office/powerpoint/2010/main" val="292117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a:t>content</a:t>
            </a:r>
          </a:p>
        </p:txBody>
      </p:sp>
      <p:sp>
        <p:nvSpPr>
          <p:cNvPr id="3" name="Contenidor de contingut 2"/>
          <p:cNvSpPr>
            <a:spLocks noGrp="1"/>
          </p:cNvSpPr>
          <p:nvPr>
            <p:ph idx="1"/>
          </p:nvPr>
        </p:nvSpPr>
        <p:spPr/>
        <p:txBody>
          <a:bodyPr/>
          <a:lstStyle/>
          <a:p>
            <a:pPr marL="114300" indent="0">
              <a:buNone/>
            </a:pPr>
            <a:endParaRPr lang="ca-ES" b="1" dirty="0"/>
          </a:p>
          <a:p>
            <a:pPr marL="114300" indent="0">
              <a:buNone/>
            </a:pPr>
            <a:r>
              <a:rPr lang="ca-ES" b="1" dirty="0"/>
              <a:t>CONTENT</a:t>
            </a:r>
          </a:p>
          <a:p>
            <a:pPr marL="114300" indent="0">
              <a:buNone/>
            </a:pPr>
            <a:endParaRPr lang="ca-ES" b="1" dirty="0"/>
          </a:p>
          <a:p>
            <a:pPr marL="491400" indent="0">
              <a:buNone/>
            </a:pPr>
            <a:r>
              <a:rPr lang="en-US" dirty="0"/>
              <a:t>1. </a:t>
            </a:r>
            <a:r>
              <a:rPr lang="en-US" b="1" dirty="0"/>
              <a:t>Describe</a:t>
            </a:r>
            <a:r>
              <a:rPr lang="en-US" dirty="0"/>
              <a:t> the situation</a:t>
            </a:r>
          </a:p>
          <a:p>
            <a:pPr marL="491400" indent="0">
              <a:buNone/>
            </a:pPr>
            <a:r>
              <a:rPr lang="en-US" dirty="0"/>
              <a:t>2. Say how you think it could be </a:t>
            </a:r>
            <a:r>
              <a:rPr lang="en-US" b="1" dirty="0"/>
              <a:t>better</a:t>
            </a:r>
          </a:p>
          <a:p>
            <a:pPr marL="491400" indent="0">
              <a:buNone/>
            </a:pPr>
            <a:r>
              <a:rPr lang="en-US" dirty="0"/>
              <a:t>3. Try to </a:t>
            </a:r>
            <a:r>
              <a:rPr lang="en-US" b="1" dirty="0"/>
              <a:t>convince</a:t>
            </a:r>
            <a:r>
              <a:rPr lang="en-US" dirty="0"/>
              <a:t> someone you are right</a:t>
            </a:r>
          </a:p>
        </p:txBody>
      </p:sp>
    </p:spTree>
    <p:extLst>
      <p:ext uri="{BB962C8B-B14F-4D97-AF65-F5344CB8AC3E}">
        <p14:creationId xmlns:p14="http://schemas.microsoft.com/office/powerpoint/2010/main" val="3401881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language</a:t>
            </a:r>
            <a:endParaRPr lang="ca-ES" dirty="0"/>
          </a:p>
        </p:txBody>
      </p:sp>
      <p:sp>
        <p:nvSpPr>
          <p:cNvPr id="3" name="Contenidor de contingut 2"/>
          <p:cNvSpPr>
            <a:spLocks noGrp="1"/>
          </p:cNvSpPr>
          <p:nvPr>
            <p:ph idx="1"/>
          </p:nvPr>
        </p:nvSpPr>
        <p:spPr/>
        <p:txBody>
          <a:bodyPr/>
          <a:lstStyle/>
          <a:p>
            <a:pPr marL="114300" indent="0">
              <a:buNone/>
            </a:pPr>
            <a:endParaRPr lang="ca-ES" b="1" dirty="0"/>
          </a:p>
          <a:p>
            <a:pPr marL="114300" indent="0">
              <a:buNone/>
            </a:pPr>
            <a:r>
              <a:rPr lang="ca-ES" b="1" dirty="0"/>
              <a:t>LANGUAGE</a:t>
            </a:r>
          </a:p>
          <a:p>
            <a:pPr>
              <a:buFontTx/>
              <a:buChar char="-"/>
            </a:pPr>
            <a:r>
              <a:rPr lang="en-US" dirty="0"/>
              <a:t>Sometimes the proposals in CAE are set in the </a:t>
            </a:r>
            <a:r>
              <a:rPr lang="en-US" b="1" dirty="0"/>
              <a:t>business </a:t>
            </a:r>
            <a:r>
              <a:rPr lang="en-US" dirty="0"/>
              <a:t>world, and sometimes in the </a:t>
            </a:r>
            <a:r>
              <a:rPr lang="en-US" b="1" dirty="0"/>
              <a:t>academic</a:t>
            </a:r>
            <a:r>
              <a:rPr lang="en-US" dirty="0"/>
              <a:t> world. In these cases you'll be writing in quite a </a:t>
            </a:r>
            <a:r>
              <a:rPr lang="en-US" b="1" dirty="0"/>
              <a:t>formal style.</a:t>
            </a:r>
            <a:r>
              <a:rPr lang="en-US" dirty="0"/>
              <a:t> </a:t>
            </a:r>
          </a:p>
          <a:p>
            <a:pPr>
              <a:buFontTx/>
              <a:buChar char="-"/>
            </a:pPr>
            <a:r>
              <a:rPr lang="en-US" dirty="0"/>
              <a:t>Another common scenario is that you're in a </a:t>
            </a:r>
            <a:r>
              <a:rPr lang="en-US" b="1" dirty="0"/>
              <a:t>club</a:t>
            </a:r>
            <a:r>
              <a:rPr lang="en-US" dirty="0"/>
              <a:t> and want to propose some changes - if you're writing to the other members of the club you can be </a:t>
            </a:r>
            <a:r>
              <a:rPr lang="en-US" b="1" dirty="0"/>
              <a:t>a bit less formal, </a:t>
            </a:r>
            <a:r>
              <a:rPr lang="en-US" dirty="0"/>
              <a:t>but you should still be polite.</a:t>
            </a:r>
            <a:endParaRPr lang="ca-ES" b="1" dirty="0"/>
          </a:p>
        </p:txBody>
      </p:sp>
    </p:spTree>
    <p:extLst>
      <p:ext uri="{BB962C8B-B14F-4D97-AF65-F5344CB8AC3E}">
        <p14:creationId xmlns:p14="http://schemas.microsoft.com/office/powerpoint/2010/main" val="3141539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language</a:t>
            </a:r>
            <a:endParaRPr lang="ca-ES" dirty="0"/>
          </a:p>
        </p:txBody>
      </p:sp>
      <p:sp>
        <p:nvSpPr>
          <p:cNvPr id="3" name="Contenidor de contingut 2"/>
          <p:cNvSpPr>
            <a:spLocks noGrp="1"/>
          </p:cNvSpPr>
          <p:nvPr>
            <p:ph idx="1"/>
          </p:nvPr>
        </p:nvSpPr>
        <p:spPr/>
        <p:txBody>
          <a:bodyPr>
            <a:normAutofit/>
          </a:bodyPr>
          <a:lstStyle/>
          <a:p>
            <a:pPr marL="114300" indent="0">
              <a:buNone/>
            </a:pPr>
            <a:endParaRPr lang="ca-ES" b="1" dirty="0"/>
          </a:p>
          <a:p>
            <a:pPr marL="114300" indent="0">
              <a:buNone/>
            </a:pPr>
            <a:r>
              <a:rPr lang="ca-ES" b="1" dirty="0"/>
              <a:t>USEFUL PHRASES AND SENTENCES</a:t>
            </a:r>
          </a:p>
          <a:p>
            <a:pPr>
              <a:lnSpc>
                <a:spcPct val="110000"/>
              </a:lnSpc>
              <a:spcBef>
                <a:spcPts val="0"/>
              </a:spcBef>
              <a:buFontTx/>
              <a:buChar char="-"/>
            </a:pPr>
            <a:r>
              <a:rPr lang="en-US" dirty="0"/>
              <a:t>As you should do in most Academic English writing tests, you should write in a formal style.</a:t>
            </a:r>
          </a:p>
          <a:p>
            <a:pPr>
              <a:lnSpc>
                <a:spcPct val="110000"/>
              </a:lnSpc>
              <a:spcBef>
                <a:spcPts val="0"/>
              </a:spcBef>
              <a:buFontTx/>
              <a:buChar char="-"/>
            </a:pPr>
            <a:r>
              <a:rPr lang="en-US" dirty="0"/>
              <a:t>Do not use abbreviations like they're, coz, </a:t>
            </a:r>
            <a:r>
              <a:rPr lang="en-US" dirty="0" err="1"/>
              <a:t>gonna</a:t>
            </a:r>
            <a:r>
              <a:rPr lang="en-US" dirty="0"/>
              <a:t>, I'm or any kind of slang words!</a:t>
            </a:r>
          </a:p>
          <a:p>
            <a:pPr>
              <a:lnSpc>
                <a:spcPct val="110000"/>
              </a:lnSpc>
              <a:spcBef>
                <a:spcPts val="0"/>
              </a:spcBef>
              <a:buFontTx/>
              <a:buChar char="-"/>
            </a:pPr>
            <a:r>
              <a:rPr lang="en-US" dirty="0"/>
              <a:t>Try to use passive grammar sentences. So, instead of "I think that the school should..." it is better to write "It is recommended that the school...“</a:t>
            </a:r>
          </a:p>
          <a:p>
            <a:pPr>
              <a:lnSpc>
                <a:spcPct val="110000"/>
              </a:lnSpc>
              <a:spcBef>
                <a:spcPts val="0"/>
              </a:spcBef>
              <a:buFontTx/>
              <a:buChar char="-"/>
            </a:pPr>
            <a:r>
              <a:rPr lang="en-US" dirty="0"/>
              <a:t>Use future tenses: will be doing / will have done</a:t>
            </a:r>
            <a:endParaRPr lang="ca-ES" dirty="0"/>
          </a:p>
        </p:txBody>
      </p:sp>
    </p:spTree>
    <p:extLst>
      <p:ext uri="{BB962C8B-B14F-4D97-AF65-F5344CB8AC3E}">
        <p14:creationId xmlns:p14="http://schemas.microsoft.com/office/powerpoint/2010/main" val="1324217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language</a:t>
            </a:r>
            <a:endParaRPr lang="ca-ES" dirty="0"/>
          </a:p>
        </p:txBody>
      </p:sp>
      <p:sp>
        <p:nvSpPr>
          <p:cNvPr id="3" name="Contenidor de contingut 2"/>
          <p:cNvSpPr>
            <a:spLocks noGrp="1"/>
          </p:cNvSpPr>
          <p:nvPr>
            <p:ph idx="1"/>
          </p:nvPr>
        </p:nvSpPr>
        <p:spPr>
          <a:xfrm>
            <a:off x="457200" y="1752600"/>
            <a:ext cx="8229600" cy="4844752"/>
          </a:xfrm>
        </p:spPr>
        <p:txBody>
          <a:bodyPr>
            <a:normAutofit fontScale="92500"/>
          </a:bodyPr>
          <a:lstStyle/>
          <a:p>
            <a:pPr marL="114300" indent="0">
              <a:buNone/>
            </a:pPr>
            <a:endParaRPr lang="ca-ES" b="1" dirty="0"/>
          </a:p>
          <a:p>
            <a:pPr marL="114300" indent="0" algn="ctr">
              <a:buNone/>
            </a:pPr>
            <a:r>
              <a:rPr lang="ca-ES" b="1" dirty="0"/>
              <a:t>USEFUL PHRASES AND SENTENCES</a:t>
            </a:r>
          </a:p>
          <a:p>
            <a:pPr marL="114300" indent="0">
              <a:lnSpc>
                <a:spcPct val="110000"/>
              </a:lnSpc>
              <a:spcBef>
                <a:spcPts val="0"/>
              </a:spcBef>
              <a:buNone/>
            </a:pPr>
            <a:endParaRPr lang="en-US" sz="2200" b="1" dirty="0"/>
          </a:p>
          <a:p>
            <a:pPr marL="114300" indent="0">
              <a:lnSpc>
                <a:spcPct val="110000"/>
              </a:lnSpc>
              <a:spcBef>
                <a:spcPts val="0"/>
              </a:spcBef>
              <a:buNone/>
            </a:pPr>
            <a:r>
              <a:rPr lang="en-US" sz="2200" b="1" dirty="0"/>
              <a:t>1. INTRODUCTION:</a:t>
            </a:r>
            <a:endParaRPr lang="en-US" dirty="0"/>
          </a:p>
          <a:p>
            <a:pPr>
              <a:lnSpc>
                <a:spcPct val="110000"/>
              </a:lnSpc>
              <a:spcBef>
                <a:spcPts val="0"/>
              </a:spcBef>
              <a:buFontTx/>
              <a:buChar char="-"/>
            </a:pPr>
            <a:r>
              <a:rPr lang="en-US" dirty="0"/>
              <a:t>The aims of this proposal are to...</a:t>
            </a:r>
          </a:p>
          <a:p>
            <a:pPr>
              <a:lnSpc>
                <a:spcPct val="110000"/>
              </a:lnSpc>
              <a:spcBef>
                <a:spcPts val="0"/>
              </a:spcBef>
              <a:buFontTx/>
              <a:buChar char="-"/>
            </a:pPr>
            <a:r>
              <a:rPr lang="en-US" dirty="0"/>
              <a:t>This proposal evaluates....</a:t>
            </a:r>
          </a:p>
          <a:p>
            <a:pPr>
              <a:lnSpc>
                <a:spcPct val="110000"/>
              </a:lnSpc>
              <a:spcBef>
                <a:spcPts val="0"/>
              </a:spcBef>
              <a:buFontTx/>
              <a:buChar char="-"/>
            </a:pPr>
            <a:r>
              <a:rPr lang="en-US" dirty="0"/>
              <a:t>This proposal is intended to present the...</a:t>
            </a:r>
          </a:p>
          <a:p>
            <a:pPr>
              <a:lnSpc>
                <a:spcPct val="110000"/>
              </a:lnSpc>
              <a:spcBef>
                <a:spcPts val="0"/>
              </a:spcBef>
              <a:buFontTx/>
              <a:buChar char="-"/>
            </a:pPr>
            <a:endParaRPr lang="en-US" dirty="0"/>
          </a:p>
          <a:p>
            <a:pPr marL="114300" indent="0">
              <a:lnSpc>
                <a:spcPct val="110000"/>
              </a:lnSpc>
              <a:spcBef>
                <a:spcPts val="0"/>
              </a:spcBef>
              <a:buNone/>
            </a:pPr>
            <a:r>
              <a:rPr lang="en-US" sz="2200" b="1" dirty="0"/>
              <a:t>2. CURRENT SITUATION:</a:t>
            </a:r>
            <a:endParaRPr lang="en-US" dirty="0"/>
          </a:p>
          <a:p>
            <a:pPr>
              <a:lnSpc>
                <a:spcPct val="110000"/>
              </a:lnSpc>
              <a:spcBef>
                <a:spcPts val="0"/>
              </a:spcBef>
              <a:buFontTx/>
              <a:buChar char="-"/>
            </a:pPr>
            <a:r>
              <a:rPr lang="en-US" dirty="0"/>
              <a:t>Many students/local residents/pensioners/members of the local community have commented that...</a:t>
            </a:r>
          </a:p>
          <a:p>
            <a:pPr>
              <a:lnSpc>
                <a:spcPct val="110000"/>
              </a:lnSpc>
              <a:spcBef>
                <a:spcPts val="0"/>
              </a:spcBef>
              <a:buFontTx/>
              <a:buChar char="-"/>
            </a:pPr>
            <a:r>
              <a:rPr lang="en-US" dirty="0"/>
              <a:t>There is a strong feeling among all concerned that...</a:t>
            </a:r>
          </a:p>
          <a:p>
            <a:pPr>
              <a:lnSpc>
                <a:spcPct val="110000"/>
              </a:lnSpc>
              <a:spcBef>
                <a:spcPts val="0"/>
              </a:spcBef>
              <a:buFontTx/>
              <a:buChar char="-"/>
            </a:pPr>
            <a:r>
              <a:rPr lang="en-US" dirty="0"/>
              <a:t>Following a survey of local residents it was found that...</a:t>
            </a:r>
            <a:endParaRPr lang="ca-ES" dirty="0"/>
          </a:p>
        </p:txBody>
      </p:sp>
    </p:spTree>
    <p:extLst>
      <p:ext uri="{BB962C8B-B14F-4D97-AF65-F5344CB8AC3E}">
        <p14:creationId xmlns:p14="http://schemas.microsoft.com/office/powerpoint/2010/main" val="1526857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language</a:t>
            </a:r>
            <a:endParaRPr lang="ca-ES" dirty="0"/>
          </a:p>
        </p:txBody>
      </p:sp>
      <p:sp>
        <p:nvSpPr>
          <p:cNvPr id="3" name="Contenidor de contingut 2"/>
          <p:cNvSpPr>
            <a:spLocks noGrp="1"/>
          </p:cNvSpPr>
          <p:nvPr>
            <p:ph idx="1"/>
          </p:nvPr>
        </p:nvSpPr>
        <p:spPr>
          <a:xfrm>
            <a:off x="457200" y="1752600"/>
            <a:ext cx="8229600" cy="4844752"/>
          </a:xfrm>
        </p:spPr>
        <p:txBody>
          <a:bodyPr>
            <a:normAutofit fontScale="92500" lnSpcReduction="10000"/>
          </a:bodyPr>
          <a:lstStyle/>
          <a:p>
            <a:pPr marL="114300" indent="0">
              <a:buNone/>
            </a:pPr>
            <a:endParaRPr lang="ca-ES" b="1" dirty="0"/>
          </a:p>
          <a:p>
            <a:pPr marL="114300" indent="0" algn="ctr">
              <a:buNone/>
            </a:pPr>
            <a:r>
              <a:rPr lang="ca-ES" b="1" dirty="0"/>
              <a:t>USEFUL PHRASES AND SENTENCES</a:t>
            </a:r>
          </a:p>
          <a:p>
            <a:pPr marL="114300" indent="0">
              <a:lnSpc>
                <a:spcPct val="110000"/>
              </a:lnSpc>
              <a:spcBef>
                <a:spcPts val="0"/>
              </a:spcBef>
              <a:buNone/>
            </a:pPr>
            <a:endParaRPr lang="en-US" sz="2200" b="1" dirty="0"/>
          </a:p>
          <a:p>
            <a:pPr marL="114300" indent="0">
              <a:lnSpc>
                <a:spcPct val="110000"/>
              </a:lnSpc>
              <a:spcBef>
                <a:spcPts val="0"/>
              </a:spcBef>
              <a:buNone/>
            </a:pPr>
            <a:r>
              <a:rPr lang="en-US" sz="2200" b="1" dirty="0"/>
              <a:t>3. MAKING SUGGESTIONS</a:t>
            </a:r>
          </a:p>
          <a:p>
            <a:pPr marL="114300" indent="0">
              <a:lnSpc>
                <a:spcPct val="110000"/>
              </a:lnSpc>
              <a:spcBef>
                <a:spcPts val="0"/>
              </a:spcBef>
              <a:buNone/>
            </a:pPr>
            <a:r>
              <a:rPr lang="en-US" dirty="0"/>
              <a:t>- It is recommended that...</a:t>
            </a:r>
          </a:p>
          <a:p>
            <a:pPr marL="114300" indent="0">
              <a:lnSpc>
                <a:spcPct val="110000"/>
              </a:lnSpc>
              <a:spcBef>
                <a:spcPts val="0"/>
              </a:spcBef>
              <a:buNone/>
            </a:pPr>
            <a:r>
              <a:rPr lang="en-US" dirty="0"/>
              <a:t>- There should be...</a:t>
            </a:r>
          </a:p>
          <a:p>
            <a:pPr>
              <a:lnSpc>
                <a:spcPct val="110000"/>
              </a:lnSpc>
              <a:spcBef>
                <a:spcPts val="0"/>
              </a:spcBef>
              <a:buFontTx/>
              <a:buChar char="-"/>
            </a:pPr>
            <a:r>
              <a:rPr lang="en-US" dirty="0"/>
              <a:t>It would be advantageous to...</a:t>
            </a:r>
          </a:p>
          <a:p>
            <a:pPr>
              <a:lnSpc>
                <a:spcPct val="110000"/>
              </a:lnSpc>
              <a:spcBef>
                <a:spcPts val="0"/>
              </a:spcBef>
              <a:buFontTx/>
              <a:buChar char="-"/>
            </a:pPr>
            <a:endParaRPr lang="en-US" sz="2200" b="1" dirty="0"/>
          </a:p>
          <a:p>
            <a:pPr marL="114300" indent="0">
              <a:lnSpc>
                <a:spcPct val="110000"/>
              </a:lnSpc>
              <a:spcBef>
                <a:spcPts val="0"/>
              </a:spcBef>
              <a:buNone/>
            </a:pPr>
            <a:r>
              <a:rPr lang="en-US" sz="2200" b="1" dirty="0"/>
              <a:t>4. FINAL RECOMMENDATIONS</a:t>
            </a:r>
          </a:p>
          <a:p>
            <a:pPr marL="114300" indent="0">
              <a:lnSpc>
                <a:spcPct val="110000"/>
              </a:lnSpc>
              <a:spcBef>
                <a:spcPts val="0"/>
              </a:spcBef>
              <a:buNone/>
            </a:pPr>
            <a:r>
              <a:rPr lang="en-US" dirty="0"/>
              <a:t>- If the above suggestions are implemented there would be...</a:t>
            </a:r>
          </a:p>
          <a:p>
            <a:pPr marL="114300" indent="0">
              <a:lnSpc>
                <a:spcPct val="110000"/>
              </a:lnSpc>
              <a:spcBef>
                <a:spcPts val="0"/>
              </a:spcBef>
              <a:buNone/>
            </a:pPr>
            <a:r>
              <a:rPr lang="en-US" dirty="0"/>
              <a:t>- Unless the recommendations are taken seriously, it is unlikely that…</a:t>
            </a:r>
          </a:p>
          <a:p>
            <a:pPr marL="114300" indent="0">
              <a:lnSpc>
                <a:spcPct val="110000"/>
              </a:lnSpc>
              <a:spcBef>
                <a:spcPts val="0"/>
              </a:spcBef>
              <a:buNone/>
            </a:pPr>
            <a:r>
              <a:rPr lang="en-US" dirty="0"/>
              <a:t>- Implementation of the above ideas would result in...</a:t>
            </a:r>
            <a:endParaRPr lang="ca-ES" dirty="0"/>
          </a:p>
        </p:txBody>
      </p:sp>
    </p:spTree>
    <p:extLst>
      <p:ext uri="{BB962C8B-B14F-4D97-AF65-F5344CB8AC3E}">
        <p14:creationId xmlns:p14="http://schemas.microsoft.com/office/powerpoint/2010/main" val="705035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a:t>FORMAT</a:t>
            </a:r>
          </a:p>
        </p:txBody>
      </p:sp>
      <p:sp>
        <p:nvSpPr>
          <p:cNvPr id="3" name="Contenidor de contingut 2"/>
          <p:cNvSpPr>
            <a:spLocks noGrp="1"/>
          </p:cNvSpPr>
          <p:nvPr>
            <p:ph idx="1"/>
          </p:nvPr>
        </p:nvSpPr>
        <p:spPr/>
        <p:txBody>
          <a:bodyPr>
            <a:normAutofit fontScale="92500"/>
          </a:bodyPr>
          <a:lstStyle/>
          <a:p>
            <a:pPr marL="114300" indent="0">
              <a:buNone/>
            </a:pPr>
            <a:endParaRPr lang="ca-ES" b="1" dirty="0"/>
          </a:p>
          <a:p>
            <a:pPr marL="114300" indent="0">
              <a:buNone/>
            </a:pPr>
            <a:r>
              <a:rPr lang="ca-ES" b="1" dirty="0"/>
              <a:t>FORMAT</a:t>
            </a:r>
          </a:p>
          <a:p>
            <a:pPr>
              <a:buFontTx/>
              <a:buChar char="-"/>
            </a:pPr>
            <a:r>
              <a:rPr lang="en-US" dirty="0"/>
              <a:t>Use </a:t>
            </a:r>
            <a:r>
              <a:rPr lang="en-US" b="1" dirty="0"/>
              <a:t>headings</a:t>
            </a:r>
          </a:p>
          <a:p>
            <a:pPr>
              <a:buFontTx/>
              <a:buChar char="-"/>
            </a:pPr>
            <a:r>
              <a:rPr lang="en-US" dirty="0"/>
              <a:t>There must be a clear </a:t>
            </a:r>
            <a:r>
              <a:rPr lang="en-US" b="1" dirty="0"/>
              <a:t>introduction</a:t>
            </a:r>
            <a:r>
              <a:rPr lang="en-US" dirty="0"/>
              <a:t> and a </a:t>
            </a:r>
            <a:r>
              <a:rPr lang="en-US" b="1" dirty="0"/>
              <a:t>conclusion</a:t>
            </a:r>
            <a:r>
              <a:rPr lang="en-US" dirty="0"/>
              <a:t>. </a:t>
            </a:r>
          </a:p>
          <a:p>
            <a:pPr>
              <a:buFontTx/>
              <a:buChar char="-"/>
            </a:pPr>
            <a:r>
              <a:rPr lang="en-US" dirty="0"/>
              <a:t>Split the text into </a:t>
            </a:r>
            <a:r>
              <a:rPr lang="en-US" b="1" dirty="0"/>
              <a:t>sections </a:t>
            </a:r>
            <a:r>
              <a:rPr lang="en-US" dirty="0"/>
              <a:t>each dealing with a separate aspect of the question</a:t>
            </a:r>
          </a:p>
          <a:p>
            <a:pPr>
              <a:buFontTx/>
              <a:buChar char="-"/>
            </a:pPr>
            <a:r>
              <a:rPr lang="en-US" dirty="0"/>
              <a:t>You CAN use </a:t>
            </a:r>
            <a:r>
              <a:rPr lang="en-US" b="1" dirty="0"/>
              <a:t>bullet points </a:t>
            </a:r>
            <a:r>
              <a:rPr lang="en-US" dirty="0"/>
              <a:t>but bear in mind it's a writing test not a bullet point test. Bullet points can help people read something efficiently but use them with care.</a:t>
            </a:r>
          </a:p>
          <a:p>
            <a:pPr>
              <a:buFontTx/>
              <a:buChar char="-"/>
            </a:pPr>
            <a:r>
              <a:rPr lang="en-US" dirty="0"/>
              <a:t>Bear in mind that proposals are done for a </a:t>
            </a:r>
            <a:r>
              <a:rPr lang="en-US" b="1" dirty="0"/>
              <a:t>near future</a:t>
            </a:r>
            <a:r>
              <a:rPr lang="en-US" dirty="0"/>
              <a:t> most of the times</a:t>
            </a:r>
            <a:endParaRPr lang="ca-ES" dirty="0"/>
          </a:p>
        </p:txBody>
      </p:sp>
    </p:spTree>
    <p:extLst>
      <p:ext uri="{BB962C8B-B14F-4D97-AF65-F5344CB8AC3E}">
        <p14:creationId xmlns:p14="http://schemas.microsoft.com/office/powerpoint/2010/main" val="456550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ol 1"/>
          <p:cNvSpPr>
            <a:spLocks noGrp="1"/>
          </p:cNvSpPr>
          <p:nvPr>
            <p:ph type="subTitle" idx="1"/>
          </p:nvPr>
        </p:nvSpPr>
        <p:spPr/>
        <p:txBody>
          <a:bodyPr/>
          <a:lstStyle/>
          <a:p>
            <a:endParaRPr lang="ca-ES"/>
          </a:p>
        </p:txBody>
      </p:sp>
      <p:sp>
        <p:nvSpPr>
          <p:cNvPr id="3" name="Títol 2"/>
          <p:cNvSpPr>
            <a:spLocks noGrp="1"/>
          </p:cNvSpPr>
          <p:nvPr>
            <p:ph type="ctrTitle"/>
          </p:nvPr>
        </p:nvSpPr>
        <p:spPr/>
        <p:txBody>
          <a:bodyPr/>
          <a:lstStyle/>
          <a:p>
            <a:r>
              <a:rPr lang="ca-ES" dirty="0" err="1"/>
              <a:t>examples</a:t>
            </a:r>
            <a:endParaRPr lang="ca-ES" dirty="0"/>
          </a:p>
        </p:txBody>
      </p:sp>
    </p:spTree>
    <p:extLst>
      <p:ext uri="{BB962C8B-B14F-4D97-AF65-F5344CB8AC3E}">
        <p14:creationId xmlns:p14="http://schemas.microsoft.com/office/powerpoint/2010/main" val="297221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Example</a:t>
            </a:r>
            <a:r>
              <a:rPr lang="ca-ES" dirty="0"/>
              <a:t> 1</a:t>
            </a:r>
          </a:p>
        </p:txBody>
      </p:sp>
      <p:sp>
        <p:nvSpPr>
          <p:cNvPr id="3" name="Contenidor de contingut 2"/>
          <p:cNvSpPr>
            <a:spLocks noGrp="1"/>
          </p:cNvSpPr>
          <p:nvPr>
            <p:ph idx="1"/>
          </p:nvPr>
        </p:nvSpPr>
        <p:spPr/>
        <p:txBody>
          <a:bodyPr>
            <a:normAutofit/>
          </a:bodyPr>
          <a:lstStyle/>
          <a:p>
            <a:pPr marL="114300" indent="0">
              <a:buNone/>
            </a:pPr>
            <a:endParaRPr lang="ca-ES" b="1" dirty="0"/>
          </a:p>
          <a:p>
            <a:pPr marL="114300" indent="0">
              <a:buNone/>
            </a:pPr>
            <a:r>
              <a:rPr lang="en-US" dirty="0"/>
              <a:t>There are plans to demolish an old and unused building in the town where you are a student. You feel that the building should be saved. You decide to write a proposal for the town council explaining why you think the building should be preserved, suggesting what could be done to </a:t>
            </a:r>
            <a:r>
              <a:rPr lang="en-US" dirty="0" err="1"/>
              <a:t>modernise</a:t>
            </a:r>
            <a:r>
              <a:rPr lang="en-US" dirty="0"/>
              <a:t> it and saying how the building could benefit the local people.</a:t>
            </a:r>
          </a:p>
          <a:p>
            <a:pPr marL="114300" indent="0">
              <a:buNone/>
            </a:pPr>
            <a:r>
              <a:rPr lang="en-US" dirty="0"/>
              <a:t>Write your </a:t>
            </a:r>
            <a:r>
              <a:rPr lang="en-US" b="1" dirty="0"/>
              <a:t>proposal</a:t>
            </a:r>
            <a:r>
              <a:rPr lang="en-US" dirty="0"/>
              <a:t>.</a:t>
            </a:r>
            <a:endParaRPr lang="en-US" dirty="0">
              <a:effectLst/>
            </a:endParaRPr>
          </a:p>
        </p:txBody>
      </p:sp>
    </p:spTree>
    <p:extLst>
      <p:ext uri="{BB962C8B-B14F-4D97-AF65-F5344CB8AC3E}">
        <p14:creationId xmlns:p14="http://schemas.microsoft.com/office/powerpoint/2010/main" val="139070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Example</a:t>
            </a:r>
            <a:r>
              <a:rPr lang="ca-ES" dirty="0"/>
              <a:t> 1</a:t>
            </a:r>
          </a:p>
        </p:txBody>
      </p:sp>
      <p:sp>
        <p:nvSpPr>
          <p:cNvPr id="3" name="Contenidor de contingut 2"/>
          <p:cNvSpPr>
            <a:spLocks noGrp="1"/>
          </p:cNvSpPr>
          <p:nvPr>
            <p:ph idx="1"/>
          </p:nvPr>
        </p:nvSpPr>
        <p:spPr/>
        <p:txBody>
          <a:bodyPr>
            <a:normAutofit lnSpcReduction="10000"/>
          </a:bodyPr>
          <a:lstStyle/>
          <a:p>
            <a:pPr marL="114300" indent="0">
              <a:buNone/>
            </a:pPr>
            <a:endParaRPr lang="ca-ES" b="1" dirty="0"/>
          </a:p>
          <a:p>
            <a:pPr marL="114300" indent="0">
              <a:buNone/>
            </a:pPr>
            <a:r>
              <a:rPr lang="en-US" b="1" cap="all" dirty="0"/>
              <a:t>(1) WHY DUCIE CENTRAL SHOULD BE PRESERVED</a:t>
            </a:r>
          </a:p>
          <a:p>
            <a:pPr marL="360000" indent="0">
              <a:buNone/>
            </a:pPr>
            <a:r>
              <a:rPr lang="en-US" dirty="0" err="1"/>
              <a:t>Ducie</a:t>
            </a:r>
            <a:r>
              <a:rPr lang="en-US" dirty="0"/>
              <a:t> Central was the first adult education </a:t>
            </a:r>
            <a:r>
              <a:rPr lang="en-US" dirty="0" err="1"/>
              <a:t>centre</a:t>
            </a:r>
            <a:r>
              <a:rPr lang="en-US" dirty="0"/>
              <a:t> in the city, and it stood as a point of pride for hundreds of years before falling into neglect. Even today in its shabby, </a:t>
            </a:r>
            <a:r>
              <a:rPr lang="en-US" dirty="0" err="1"/>
              <a:t>vandalised</a:t>
            </a:r>
            <a:r>
              <a:rPr lang="en-US" dirty="0"/>
              <a:t> state, it is warmly regarded - many older people took classes there, and even some teenagers can remember the annual fun fair that was held on the grounds.</a:t>
            </a:r>
          </a:p>
          <a:p>
            <a:pPr marL="360000" indent="0">
              <a:buNone/>
            </a:pPr>
            <a:r>
              <a:rPr lang="en-US" dirty="0"/>
              <a:t>But the building is more than memories - it's a place where education used to happen, and where it can happen again.</a:t>
            </a:r>
          </a:p>
        </p:txBody>
      </p:sp>
    </p:spTree>
    <p:extLst>
      <p:ext uri="{BB962C8B-B14F-4D97-AF65-F5344CB8AC3E}">
        <p14:creationId xmlns:p14="http://schemas.microsoft.com/office/powerpoint/2010/main" val="2952094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Example</a:t>
            </a:r>
            <a:r>
              <a:rPr lang="ca-ES" dirty="0"/>
              <a:t> 1</a:t>
            </a:r>
          </a:p>
        </p:txBody>
      </p:sp>
      <p:sp>
        <p:nvSpPr>
          <p:cNvPr id="3" name="Contenidor de contingut 2"/>
          <p:cNvSpPr>
            <a:spLocks noGrp="1"/>
          </p:cNvSpPr>
          <p:nvPr>
            <p:ph idx="1"/>
          </p:nvPr>
        </p:nvSpPr>
        <p:spPr/>
        <p:txBody>
          <a:bodyPr>
            <a:normAutofit/>
          </a:bodyPr>
          <a:lstStyle/>
          <a:p>
            <a:pPr marL="114300" indent="0">
              <a:buNone/>
            </a:pPr>
            <a:endParaRPr lang="ca-ES" b="1" dirty="0"/>
          </a:p>
          <a:p>
            <a:pPr marL="114300" indent="0">
              <a:buNone/>
            </a:pPr>
            <a:r>
              <a:rPr lang="en-US" b="1" cap="all" dirty="0"/>
              <a:t>(2) HOW IT CAN BE MODERNISED</a:t>
            </a:r>
          </a:p>
          <a:p>
            <a:pPr marL="360000" indent="0">
              <a:buNone/>
            </a:pPr>
            <a:r>
              <a:rPr lang="en-US" dirty="0" err="1"/>
              <a:t>Ducie</a:t>
            </a:r>
            <a:r>
              <a:rPr lang="en-US" dirty="0"/>
              <a:t> is old and would cost a fortune to heat. There's no doubt it would be expensive to insulate, install triple-glazed windows, and set up solar panels on the roofs. However, local architects and the Engineering College are willing to work on my proposed redevelopment for free.</a:t>
            </a:r>
          </a:p>
          <a:p>
            <a:pPr marL="360000" indent="0">
              <a:buNone/>
            </a:pPr>
            <a:r>
              <a:rPr lang="en-US" dirty="0"/>
              <a:t>I recommend that one section be converted into office space - that would help offset the cost of the project.</a:t>
            </a:r>
          </a:p>
        </p:txBody>
      </p:sp>
    </p:spTree>
    <p:extLst>
      <p:ext uri="{BB962C8B-B14F-4D97-AF65-F5344CB8AC3E}">
        <p14:creationId xmlns:p14="http://schemas.microsoft.com/office/powerpoint/2010/main" val="3361888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Example</a:t>
            </a:r>
            <a:r>
              <a:rPr lang="ca-ES" dirty="0"/>
              <a:t> 1</a:t>
            </a:r>
          </a:p>
        </p:txBody>
      </p:sp>
      <p:sp>
        <p:nvSpPr>
          <p:cNvPr id="3" name="Contenidor de contingut 2"/>
          <p:cNvSpPr>
            <a:spLocks noGrp="1"/>
          </p:cNvSpPr>
          <p:nvPr>
            <p:ph idx="1"/>
          </p:nvPr>
        </p:nvSpPr>
        <p:spPr/>
        <p:txBody>
          <a:bodyPr>
            <a:normAutofit fontScale="92500" lnSpcReduction="10000"/>
          </a:bodyPr>
          <a:lstStyle/>
          <a:p>
            <a:pPr marL="114300" indent="0">
              <a:buNone/>
            </a:pPr>
            <a:endParaRPr lang="ca-ES" b="1" dirty="0"/>
          </a:p>
          <a:p>
            <a:pPr marL="114300" indent="0">
              <a:buNone/>
            </a:pPr>
            <a:r>
              <a:rPr lang="en-US" b="1" cap="all" dirty="0"/>
              <a:t>(3) REDEVELOPMENT WOULD BENEFIT EVERYONE</a:t>
            </a:r>
          </a:p>
          <a:p>
            <a:pPr marL="360000" indent="0">
              <a:buNone/>
            </a:pPr>
            <a:r>
              <a:rPr lang="en-US" dirty="0"/>
              <a:t>It's not hard to see who would benefit from demolition - property developers who would buy the land cheaply and throw up some copy/paste housing. </a:t>
            </a:r>
            <a:r>
              <a:rPr lang="en-US" dirty="0" err="1"/>
              <a:t>Modernising</a:t>
            </a:r>
            <a:r>
              <a:rPr lang="en-US" dirty="0"/>
              <a:t> the building and re-opening the college would benefit not only the people who would study there but also the whole community. It would be a focal point and we could hold the fun fair like in the past.</a:t>
            </a:r>
          </a:p>
          <a:p>
            <a:pPr marL="114300" indent="0">
              <a:buNone/>
            </a:pPr>
            <a:r>
              <a:rPr lang="en-US" b="1" cap="all" dirty="0"/>
              <a:t>   CONCLUSION</a:t>
            </a:r>
          </a:p>
          <a:p>
            <a:pPr marL="360000" indent="0">
              <a:buNone/>
            </a:pPr>
            <a:r>
              <a:rPr lang="en-US" dirty="0"/>
              <a:t>I believe that </a:t>
            </a:r>
            <a:r>
              <a:rPr lang="en-US" dirty="0" err="1"/>
              <a:t>modernising</a:t>
            </a:r>
            <a:r>
              <a:rPr lang="en-US" dirty="0"/>
              <a:t> the building is the best choice and strongly urge you to consider it.</a:t>
            </a:r>
          </a:p>
        </p:txBody>
      </p:sp>
    </p:spTree>
    <p:extLst>
      <p:ext uri="{BB962C8B-B14F-4D97-AF65-F5344CB8AC3E}">
        <p14:creationId xmlns:p14="http://schemas.microsoft.com/office/powerpoint/2010/main" val="2678624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Example</a:t>
            </a:r>
            <a:r>
              <a:rPr lang="ca-ES" dirty="0"/>
              <a:t> 2</a:t>
            </a:r>
          </a:p>
        </p:txBody>
      </p:sp>
      <p:sp>
        <p:nvSpPr>
          <p:cNvPr id="3" name="Contenidor de contingut 2"/>
          <p:cNvSpPr>
            <a:spLocks noGrp="1"/>
          </p:cNvSpPr>
          <p:nvPr>
            <p:ph idx="1"/>
          </p:nvPr>
        </p:nvSpPr>
        <p:spPr/>
        <p:txBody>
          <a:bodyPr>
            <a:normAutofit/>
          </a:bodyPr>
          <a:lstStyle/>
          <a:p>
            <a:pPr marL="114300" indent="0">
              <a:buNone/>
            </a:pPr>
            <a:endParaRPr lang="ca-ES" b="1" dirty="0"/>
          </a:p>
          <a:p>
            <a:pPr marL="114300" indent="0">
              <a:buNone/>
            </a:pPr>
            <a:r>
              <a:rPr lang="en-US" b="1" cap="all" dirty="0"/>
              <a:t>task</a:t>
            </a:r>
          </a:p>
          <a:p>
            <a:pPr marL="360000" indent="0">
              <a:spcBef>
                <a:spcPts val="0"/>
              </a:spcBef>
              <a:buNone/>
            </a:pPr>
            <a:r>
              <a:rPr lang="en-US" cap="all" dirty="0"/>
              <a:t>You go to a university that has a high amount of international students and you have </a:t>
            </a:r>
            <a:r>
              <a:rPr lang="en-US" cap="all" dirty="0" err="1"/>
              <a:t>realised</a:t>
            </a:r>
            <a:r>
              <a:rPr lang="en-US" cap="all" dirty="0"/>
              <a:t> that the website is not up to scratch. Write a proposal for the University Dean about how it could be improved.</a:t>
            </a:r>
          </a:p>
          <a:p>
            <a:pPr marL="360000" indent="0">
              <a:spcBef>
                <a:spcPts val="0"/>
              </a:spcBef>
              <a:buNone/>
            </a:pPr>
            <a:endParaRPr lang="en-US" cap="all" dirty="0"/>
          </a:p>
          <a:p>
            <a:pPr marL="360000" indent="0">
              <a:spcBef>
                <a:spcPts val="0"/>
              </a:spcBef>
              <a:buNone/>
            </a:pPr>
            <a:r>
              <a:rPr lang="en-US" cap="all" dirty="0"/>
              <a:t>Write your </a:t>
            </a:r>
            <a:r>
              <a:rPr lang="en-US" b="1" cap="all" dirty="0"/>
              <a:t>proposal</a:t>
            </a:r>
            <a:r>
              <a:rPr lang="en-US" cap="all" dirty="0"/>
              <a:t> in 220-260 words in an appropriate style.</a:t>
            </a:r>
            <a:endParaRPr lang="en-US" dirty="0"/>
          </a:p>
        </p:txBody>
      </p:sp>
    </p:spTree>
    <p:extLst>
      <p:ext uri="{BB962C8B-B14F-4D97-AF65-F5344CB8AC3E}">
        <p14:creationId xmlns:p14="http://schemas.microsoft.com/office/powerpoint/2010/main" val="2083692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Example</a:t>
            </a:r>
            <a:r>
              <a:rPr lang="ca-ES" dirty="0"/>
              <a:t> 2</a:t>
            </a:r>
          </a:p>
        </p:txBody>
      </p:sp>
      <p:sp>
        <p:nvSpPr>
          <p:cNvPr id="3" name="Contenidor de contingut 2"/>
          <p:cNvSpPr>
            <a:spLocks noGrp="1"/>
          </p:cNvSpPr>
          <p:nvPr>
            <p:ph idx="1"/>
          </p:nvPr>
        </p:nvSpPr>
        <p:spPr>
          <a:xfrm>
            <a:off x="251520" y="1484784"/>
            <a:ext cx="8712968" cy="5373216"/>
          </a:xfrm>
        </p:spPr>
        <p:txBody>
          <a:bodyPr>
            <a:noAutofit/>
          </a:bodyPr>
          <a:lstStyle/>
          <a:p>
            <a:pPr marL="144000" indent="0">
              <a:lnSpc>
                <a:spcPct val="120000"/>
              </a:lnSpc>
              <a:spcBef>
                <a:spcPts val="0"/>
              </a:spcBef>
              <a:buNone/>
            </a:pPr>
            <a:r>
              <a:rPr lang="en-US" sz="1100" b="1" dirty="0"/>
              <a:t>Introduction</a:t>
            </a:r>
          </a:p>
          <a:p>
            <a:pPr marL="144000" indent="0">
              <a:lnSpc>
                <a:spcPct val="120000"/>
              </a:lnSpc>
              <a:spcBef>
                <a:spcPts val="0"/>
              </a:spcBef>
              <a:buNone/>
            </a:pPr>
            <a:r>
              <a:rPr lang="en-US" sz="1100" dirty="0"/>
              <a:t>This proposal is aimed at outlining the way in which the university website could be improved so that it is more user friendly for international students. It will suggest what improvements can be made and also set out how this would benefit the students themselves.</a:t>
            </a:r>
          </a:p>
          <a:p>
            <a:pPr marL="144000" indent="0">
              <a:lnSpc>
                <a:spcPct val="120000"/>
              </a:lnSpc>
              <a:spcBef>
                <a:spcPts val="0"/>
              </a:spcBef>
              <a:buNone/>
            </a:pPr>
            <a:endParaRPr lang="en-US" sz="1100" dirty="0"/>
          </a:p>
          <a:p>
            <a:pPr marL="144000" indent="0">
              <a:lnSpc>
                <a:spcPct val="120000"/>
              </a:lnSpc>
              <a:spcBef>
                <a:spcPts val="0"/>
              </a:spcBef>
              <a:buNone/>
            </a:pPr>
            <a:r>
              <a:rPr lang="en-US" sz="1100" b="1" dirty="0"/>
              <a:t>Problems with using the site</a:t>
            </a:r>
          </a:p>
          <a:p>
            <a:pPr marL="144000" indent="0">
              <a:lnSpc>
                <a:spcPct val="120000"/>
              </a:lnSpc>
              <a:spcBef>
                <a:spcPts val="0"/>
              </a:spcBef>
              <a:buNone/>
            </a:pPr>
            <a:r>
              <a:rPr lang="en-US" sz="1100" dirty="0"/>
              <a:t>A recent study into how easy it is to get around the site has revealed that 70% of students whose second language is English find it difficult to find specific information about their courses. Because of the language barrier, they find it hard to make their search terms clear and this has become a cause for concern. Translating the site is not an option and this can be a big problem, especially at the beginning of the academic year.</a:t>
            </a:r>
          </a:p>
          <a:p>
            <a:pPr marL="144000" indent="0">
              <a:lnSpc>
                <a:spcPct val="120000"/>
              </a:lnSpc>
              <a:spcBef>
                <a:spcPts val="0"/>
              </a:spcBef>
              <a:buNone/>
            </a:pPr>
            <a:endParaRPr lang="en-US" sz="1100" dirty="0"/>
          </a:p>
          <a:p>
            <a:pPr marL="144000" indent="0">
              <a:lnSpc>
                <a:spcPct val="120000"/>
              </a:lnSpc>
              <a:spcBef>
                <a:spcPts val="0"/>
              </a:spcBef>
              <a:buNone/>
            </a:pPr>
            <a:r>
              <a:rPr lang="en-US" sz="1100" b="1" dirty="0"/>
              <a:t>Ways the site could address these issues</a:t>
            </a:r>
          </a:p>
          <a:p>
            <a:pPr marL="144000" indent="0">
              <a:lnSpc>
                <a:spcPct val="120000"/>
              </a:lnSpc>
              <a:spcBef>
                <a:spcPts val="0"/>
              </a:spcBef>
              <a:buNone/>
            </a:pPr>
            <a:r>
              <a:rPr lang="en-US" sz="1100" dirty="0"/>
              <a:t>It has been well documented that the university website has neither a site map nor an introduction video to help novice students to find their way around it. It would make a huge difference if there were some simple instructions to indicate where to find information. It is a delicate balance as we, of course, want international students to learn English, but also want them to navigate the site with ease.</a:t>
            </a:r>
          </a:p>
          <a:p>
            <a:pPr marL="144000" indent="0">
              <a:lnSpc>
                <a:spcPct val="120000"/>
              </a:lnSpc>
              <a:spcBef>
                <a:spcPts val="0"/>
              </a:spcBef>
              <a:buNone/>
            </a:pPr>
            <a:endParaRPr lang="en-US" sz="1100" dirty="0"/>
          </a:p>
          <a:p>
            <a:pPr marL="144000" indent="0">
              <a:lnSpc>
                <a:spcPct val="120000"/>
              </a:lnSpc>
              <a:spcBef>
                <a:spcPts val="0"/>
              </a:spcBef>
              <a:buNone/>
            </a:pPr>
            <a:r>
              <a:rPr lang="en-US" sz="1100" b="1" dirty="0"/>
              <a:t>Recommendations</a:t>
            </a:r>
          </a:p>
          <a:p>
            <a:pPr marL="144000" indent="0">
              <a:lnSpc>
                <a:spcPct val="120000"/>
              </a:lnSpc>
              <a:spcBef>
                <a:spcPts val="0"/>
              </a:spcBef>
              <a:buNone/>
            </a:pPr>
            <a:r>
              <a:rPr lang="en-US" sz="1100" dirty="0"/>
              <a:t>I would like to make the following recommendations:</a:t>
            </a:r>
          </a:p>
          <a:p>
            <a:pPr marL="144000" indent="0">
              <a:lnSpc>
                <a:spcPct val="120000"/>
              </a:lnSpc>
              <a:spcBef>
                <a:spcPts val="0"/>
              </a:spcBef>
              <a:buNone/>
            </a:pPr>
            <a:r>
              <a:rPr lang="en-US" sz="1100" dirty="0"/>
              <a:t>- Invite students who are starting out at the university to a quick and informative seminar to demonstrate how to use the site.</a:t>
            </a:r>
          </a:p>
          <a:p>
            <a:pPr marL="144000" indent="0">
              <a:lnSpc>
                <a:spcPct val="120000"/>
              </a:lnSpc>
              <a:spcBef>
                <a:spcPts val="0"/>
              </a:spcBef>
              <a:buNone/>
            </a:pPr>
            <a:r>
              <a:rPr lang="en-US" sz="1100" dirty="0"/>
              <a:t>- Provide language help and some useful resources (like www.intercambioidiomasonline.com) for language learning and assistance.</a:t>
            </a:r>
          </a:p>
          <a:p>
            <a:pPr marL="144000" indent="0">
              <a:lnSpc>
                <a:spcPct val="120000"/>
              </a:lnSpc>
              <a:spcBef>
                <a:spcPts val="0"/>
              </a:spcBef>
              <a:buNone/>
            </a:pPr>
            <a:r>
              <a:rPr lang="en-US" sz="1100" dirty="0"/>
              <a:t>- Provide a survival pack for students to take with them and know how to combat technological issues.</a:t>
            </a:r>
          </a:p>
          <a:p>
            <a:pPr marL="144000" indent="0">
              <a:lnSpc>
                <a:spcPct val="120000"/>
              </a:lnSpc>
              <a:spcBef>
                <a:spcPts val="0"/>
              </a:spcBef>
              <a:buNone/>
            </a:pPr>
            <a:endParaRPr lang="en-US" sz="1100" dirty="0"/>
          </a:p>
          <a:p>
            <a:pPr marL="144000" indent="0">
              <a:lnSpc>
                <a:spcPct val="120000"/>
              </a:lnSpc>
              <a:spcBef>
                <a:spcPts val="0"/>
              </a:spcBef>
              <a:buNone/>
            </a:pPr>
            <a:r>
              <a:rPr lang="en-US" sz="1100" dirty="0"/>
              <a:t>If these recommendations are in place, young people are bound to feel more prepared for their experience and take full advantage of this unique experience.</a:t>
            </a:r>
          </a:p>
        </p:txBody>
      </p:sp>
    </p:spTree>
    <p:extLst>
      <p:ext uri="{BB962C8B-B14F-4D97-AF65-F5344CB8AC3E}">
        <p14:creationId xmlns:p14="http://schemas.microsoft.com/office/powerpoint/2010/main" val="242457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Example</a:t>
            </a:r>
            <a:r>
              <a:rPr lang="ca-ES" dirty="0"/>
              <a:t> 3</a:t>
            </a:r>
          </a:p>
        </p:txBody>
      </p:sp>
      <p:sp>
        <p:nvSpPr>
          <p:cNvPr id="3" name="Contenidor de contingut 2"/>
          <p:cNvSpPr>
            <a:spLocks noGrp="1"/>
          </p:cNvSpPr>
          <p:nvPr>
            <p:ph idx="1"/>
          </p:nvPr>
        </p:nvSpPr>
        <p:spPr/>
        <p:txBody>
          <a:bodyPr>
            <a:normAutofit/>
          </a:bodyPr>
          <a:lstStyle/>
          <a:p>
            <a:pPr marL="114300" indent="0">
              <a:buNone/>
            </a:pPr>
            <a:endParaRPr lang="ca-ES" b="1" dirty="0"/>
          </a:p>
          <a:p>
            <a:pPr marL="114300" indent="0">
              <a:buNone/>
            </a:pPr>
            <a:r>
              <a:rPr lang="en-US" b="1" cap="all" dirty="0"/>
              <a:t>task</a:t>
            </a:r>
          </a:p>
          <a:p>
            <a:pPr marL="114300" indent="0">
              <a:buNone/>
            </a:pPr>
            <a:endParaRPr lang="en-US" b="1" cap="all" dirty="0"/>
          </a:p>
        </p:txBody>
      </p:sp>
      <p:pic>
        <p:nvPicPr>
          <p:cNvPr id="4" name="Imagen 3">
            <a:extLst>
              <a:ext uri="{FF2B5EF4-FFF2-40B4-BE49-F238E27FC236}">
                <a16:creationId xmlns:a16="http://schemas.microsoft.com/office/drawing/2014/main" id="{34438758-17E2-40E7-8BBA-096B688722D1}"/>
              </a:ext>
            </a:extLst>
          </p:cNvPr>
          <p:cNvPicPr>
            <a:picLocks noChangeAspect="1"/>
          </p:cNvPicPr>
          <p:nvPr/>
        </p:nvPicPr>
        <p:blipFill>
          <a:blip r:embed="rId2"/>
          <a:stretch>
            <a:fillRect/>
          </a:stretch>
        </p:blipFill>
        <p:spPr>
          <a:xfrm>
            <a:off x="539552" y="2708920"/>
            <a:ext cx="8147248" cy="3672408"/>
          </a:xfrm>
          <a:prstGeom prst="rect">
            <a:avLst/>
          </a:prstGeom>
        </p:spPr>
      </p:pic>
    </p:spTree>
    <p:extLst>
      <p:ext uri="{BB962C8B-B14F-4D97-AF65-F5344CB8AC3E}">
        <p14:creationId xmlns:p14="http://schemas.microsoft.com/office/powerpoint/2010/main" val="68045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dirty="0" err="1"/>
              <a:t>Example</a:t>
            </a:r>
            <a:r>
              <a:rPr lang="ca-ES" dirty="0"/>
              <a:t> 3</a:t>
            </a:r>
          </a:p>
        </p:txBody>
      </p:sp>
      <p:pic>
        <p:nvPicPr>
          <p:cNvPr id="4" name="Marcador de contenido 3">
            <a:extLst>
              <a:ext uri="{FF2B5EF4-FFF2-40B4-BE49-F238E27FC236}">
                <a16:creationId xmlns:a16="http://schemas.microsoft.com/office/drawing/2014/main" id="{B6731E35-8343-4E3D-A154-C605EEB8F7A9}"/>
              </a:ext>
            </a:extLst>
          </p:cNvPr>
          <p:cNvPicPr>
            <a:picLocks noGrp="1" noChangeAspect="1"/>
          </p:cNvPicPr>
          <p:nvPr>
            <p:ph idx="1"/>
          </p:nvPr>
        </p:nvPicPr>
        <p:blipFill>
          <a:blip r:embed="rId2"/>
          <a:stretch>
            <a:fillRect/>
          </a:stretch>
        </p:blipFill>
        <p:spPr>
          <a:xfrm>
            <a:off x="179512" y="1700212"/>
            <a:ext cx="8507288" cy="5041155"/>
          </a:xfrm>
          <a:prstGeom prst="rect">
            <a:avLst/>
          </a:prstGeom>
        </p:spPr>
      </p:pic>
    </p:spTree>
    <p:extLst>
      <p:ext uri="{BB962C8B-B14F-4D97-AF65-F5344CB8AC3E}">
        <p14:creationId xmlns:p14="http://schemas.microsoft.com/office/powerpoint/2010/main" val="13294884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ecari">
  <a:themeElements>
    <a:clrScheme name="Executiu">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Apotecari">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ecari">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95</TotalTime>
  <Words>1242</Words>
  <Application>Microsoft Office PowerPoint</Application>
  <PresentationFormat>Presentación en pantalla (4:3)</PresentationFormat>
  <Paragraphs>105</Paragraphs>
  <Slides>17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17</vt:i4>
      </vt:variant>
    </vt:vector>
  </HeadingPairs>
  <TitlesOfParts>
    <vt:vector size="21" baseType="lpstr">
      <vt:lpstr>Arial</vt:lpstr>
      <vt:lpstr>Book Antiqua</vt:lpstr>
      <vt:lpstr>Century Gothic</vt:lpstr>
      <vt:lpstr>Apotecari</vt:lpstr>
      <vt:lpstr>How to write a proposal</vt:lpstr>
      <vt:lpstr>What exactly is a proposal?</vt:lpstr>
      <vt:lpstr>content</vt:lpstr>
      <vt:lpstr>language</vt:lpstr>
      <vt:lpstr>language</vt:lpstr>
      <vt:lpstr>language</vt:lpstr>
      <vt:lpstr>language</vt:lpstr>
      <vt:lpstr>FORMAT</vt:lpstr>
      <vt:lpstr>examples</vt:lpstr>
      <vt:lpstr>Example 1</vt:lpstr>
      <vt:lpstr>Example 1</vt:lpstr>
      <vt:lpstr>Example 1</vt:lpstr>
      <vt:lpstr>Example 1</vt:lpstr>
      <vt:lpstr>Example 2</vt:lpstr>
      <vt:lpstr>Example 2</vt:lpstr>
      <vt:lpstr>Example 3</vt:lpstr>
      <vt:lpstr>Example 3</vt:lpstr>
    </vt:vector>
  </TitlesOfParts>
  <Company>Departament d'Ensenyament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proposal</dc:title>
  <dc:creator>E</dc:creator>
  <cp:lastModifiedBy>usuari</cp:lastModifiedBy>
  <cp:revision>9</cp:revision>
  <dcterms:created xsi:type="dcterms:W3CDTF">2020-10-06T12:01:52Z</dcterms:created>
  <dcterms:modified xsi:type="dcterms:W3CDTF">2020-10-06T17:47:46Z</dcterms:modified>
</cp:coreProperties>
</file>