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7" r:id="rId20"/>
    <p:sldId id="276" r:id="rId21"/>
    <p:sldId id="284" r:id="rId22"/>
    <p:sldId id="285" r:id="rId23"/>
    <p:sldId id="286" r:id="rId24"/>
    <p:sldId id="277" r:id="rId25"/>
    <p:sldId id="287" r:id="rId26"/>
    <p:sldId id="288" r:id="rId27"/>
    <p:sldId id="289" r:id="rId28"/>
    <p:sldId id="278" r:id="rId29"/>
    <p:sldId id="279" r:id="rId30"/>
    <p:sldId id="290" r:id="rId31"/>
    <p:sldId id="291" r:id="rId32"/>
    <p:sldId id="280" r:id="rId33"/>
    <p:sldId id="281" r:id="rId34"/>
    <p:sldId id="292" r:id="rId35"/>
    <p:sldId id="293" r:id="rId36"/>
    <p:sldId id="294" r:id="rId37"/>
    <p:sldId id="282" r:id="rId38"/>
    <p:sldId id="283" r:id="rId39"/>
    <p:sldId id="295" r:id="rId40"/>
    <p:sldId id="25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8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4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5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5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7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9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4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1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1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la documentació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10954" y="4960136"/>
            <a:ext cx="3681046" cy="1897863"/>
          </a:xfrm>
        </p:spPr>
        <p:txBody>
          <a:bodyPr>
            <a:normAutofit fontScale="85000" lnSpcReduction="20000"/>
          </a:bodyPr>
          <a:lstStyle/>
          <a:p>
            <a:r>
              <a:rPr lang="ca-ES" sz="2200" b="1" dirty="0"/>
              <a:t>MP01_Organització i gestió de les indústries químiques </a:t>
            </a:r>
          </a:p>
          <a:p>
            <a:r>
              <a:rPr lang="ca-ES" sz="2200" b="1" dirty="0"/>
              <a:t>UF2_gestió i organització de la producció</a:t>
            </a:r>
          </a:p>
          <a:p>
            <a:r>
              <a:rPr lang="ca-ES" sz="2200" b="1" dirty="0"/>
              <a:t>NF2_Formalització de la documentació i registres</a:t>
            </a:r>
          </a:p>
          <a:p>
            <a:r>
              <a:rPr lang="ca-ES" sz="2200" b="1" dirty="0"/>
              <a:t>A1.1_ Gestió de la documentació</a:t>
            </a: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84" y="562708"/>
            <a:ext cx="12220984" cy="33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Ordre</a:t>
            </a:r>
            <a:r>
              <a:rPr lang="es-ES" dirty="0"/>
              <a:t> de </a:t>
            </a:r>
            <a:r>
              <a:rPr lang="es-ES" dirty="0" err="1"/>
              <a:t>treball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4128" y="1751527"/>
            <a:ext cx="10463827" cy="4557833"/>
          </a:xfrm>
        </p:spPr>
        <p:txBody>
          <a:bodyPr>
            <a:normAutofit fontScale="85000" lnSpcReduction="20000"/>
          </a:bodyPr>
          <a:lstStyle/>
          <a:p>
            <a:r>
              <a:rPr lang="ca-ES" sz="3100" dirty="0"/>
              <a:t/>
            </a:r>
            <a:br>
              <a:rPr lang="ca-ES" sz="3100" dirty="0"/>
            </a:br>
            <a:r>
              <a:rPr lang="ca-ES" sz="3100" dirty="0"/>
              <a:t>Generalment en una indústria de producció en sèrie o massa aquest document és utilitzat en el departament de manteniment per realitzar les tasques de conservació i reparació de màquines, equips i instal·lacions.</a:t>
            </a:r>
            <a:br>
              <a:rPr lang="ca-ES" sz="3100" dirty="0"/>
            </a:br>
            <a:endParaRPr lang="ca-ES" sz="3100" dirty="0"/>
          </a:p>
          <a:p>
            <a:r>
              <a:rPr lang="ca-ES" sz="3100" dirty="0"/>
              <a:t>L'emissió de l'ordre de treball és prèvia a l'execució de la tasca de manteniment, només s'accepta una ordre verbal en cas de summa urgència, però amb el compromís de confeccionar immediatament l'ordre escrita.</a:t>
            </a:r>
            <a:br>
              <a:rPr lang="ca-ES" sz="3100" dirty="0"/>
            </a:br>
            <a:endParaRPr lang="ca-ES" sz="3100" dirty="0"/>
          </a:p>
          <a:p>
            <a:r>
              <a:rPr lang="ca-ES" sz="3100" dirty="0"/>
              <a:t>Les ordres de treball s'originen com a conseqüència de:</a:t>
            </a:r>
            <a:br>
              <a:rPr lang="ca-ES" sz="3100" dirty="0"/>
            </a:br>
            <a:r>
              <a:rPr lang="ca-ES" sz="3100" dirty="0"/>
              <a:t>* Per les inspeccions realitzades pel departament de manteniment.</a:t>
            </a:r>
            <a:br>
              <a:rPr lang="ca-ES" sz="3100" dirty="0"/>
            </a:br>
            <a:r>
              <a:rPr lang="ca-ES" sz="3100" dirty="0"/>
              <a:t>* Per sol·licitud d'algun departament de l'empresa, que necessiti el servei de manteniment.</a:t>
            </a:r>
            <a:br>
              <a:rPr lang="ca-ES" sz="3100" dirty="0"/>
            </a:br>
            <a:r>
              <a:rPr lang="ca-ES" sz="3100" dirty="0"/>
              <a:t>* Per modificacions a introduir en l'empresa, per ordre de la gerència.</a:t>
            </a:r>
            <a:r>
              <a:rPr lang="ca-ES" dirty="0"/>
              <a:t/>
            </a:r>
            <a:br>
              <a:rPr lang="ca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03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Ordre</a:t>
            </a:r>
            <a:r>
              <a:rPr lang="es-ES" dirty="0"/>
              <a:t> de </a:t>
            </a:r>
            <a:r>
              <a:rPr lang="es-ES" dirty="0" err="1"/>
              <a:t>treball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84" y="110261"/>
            <a:ext cx="4858387" cy="642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Fulls</a:t>
            </a:r>
            <a:r>
              <a:rPr lang="es-ES" dirty="0"/>
              <a:t> </a:t>
            </a:r>
            <a:r>
              <a:rPr lang="es-ES" dirty="0" err="1"/>
              <a:t>d’instrucció</a:t>
            </a:r>
            <a:r>
              <a:rPr lang="es-ES" dirty="0"/>
              <a:t> (PNT)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És un document que té per finalitat, subministrar al treballador tota la informació tècnica indispensable d'una determinada operació, per a la fabricació d'un producte.</a:t>
            </a:r>
          </a:p>
          <a:p>
            <a:r>
              <a:rPr lang="ca-ES" dirty="0"/>
              <a:t/>
            </a:r>
            <a:br>
              <a:rPr lang="ca-ES" dirty="0"/>
            </a:br>
            <a:r>
              <a:rPr lang="ca-ES" dirty="0"/>
              <a:t>Comprèn el </a:t>
            </a:r>
            <a:r>
              <a:rPr lang="ca-ES" dirty="0" smtClean="0"/>
              <a:t>de </a:t>
            </a:r>
            <a:r>
              <a:rPr lang="ca-ES" dirty="0"/>
              <a:t>la tasca estandarditzada, és a dir és la "recepta" de com realitzar una operació determinada. </a:t>
            </a:r>
          </a:p>
          <a:p>
            <a:r>
              <a:rPr lang="ca-ES" dirty="0"/>
              <a:t>Els fulls d'instrucció es confeccionen per a una determinada unitat de producció.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2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Fulls</a:t>
            </a:r>
            <a:r>
              <a:rPr lang="es-ES" dirty="0"/>
              <a:t> </a:t>
            </a:r>
            <a:r>
              <a:rPr lang="es-ES" dirty="0" err="1"/>
              <a:t>d’instrucció</a:t>
            </a:r>
            <a:r>
              <a:rPr lang="es-ES" dirty="0"/>
              <a:t> (PNT)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82" y="1551910"/>
            <a:ext cx="6400800" cy="52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9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Fulls</a:t>
            </a:r>
            <a:r>
              <a:rPr lang="es-ES" dirty="0"/>
              <a:t> i </a:t>
            </a:r>
            <a:r>
              <a:rPr lang="es-ES" dirty="0" err="1"/>
              <a:t>mapes</a:t>
            </a:r>
            <a:r>
              <a:rPr lang="es-ES" dirty="0"/>
              <a:t> de ruta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4128" y="1867437"/>
            <a:ext cx="10270644" cy="4441923"/>
          </a:xfrm>
        </p:spPr>
        <p:txBody>
          <a:bodyPr>
            <a:normAutofit lnSpcReduction="10000"/>
          </a:bodyPr>
          <a:lstStyle/>
          <a:p>
            <a:endParaRPr lang="es-ES" dirty="0"/>
          </a:p>
          <a:p>
            <a:r>
              <a:rPr lang="es-ES" dirty="0"/>
              <a:t>Cada </a:t>
            </a:r>
            <a:r>
              <a:rPr lang="es-ES" dirty="0" err="1"/>
              <a:t>operació</a:t>
            </a:r>
            <a:r>
              <a:rPr lang="es-ES" dirty="0"/>
              <a:t> o </a:t>
            </a:r>
            <a:r>
              <a:rPr lang="es-ES" dirty="0" err="1"/>
              <a:t>treball</a:t>
            </a:r>
            <a:r>
              <a:rPr lang="es-ES" dirty="0"/>
              <a:t>, </a:t>
            </a:r>
            <a:r>
              <a:rPr lang="es-ES" dirty="0" err="1"/>
              <a:t>dins</a:t>
            </a:r>
            <a:r>
              <a:rPr lang="es-ES" dirty="0"/>
              <a:t> </a:t>
            </a:r>
            <a:r>
              <a:rPr lang="es-ES" dirty="0" err="1"/>
              <a:t>d'un</a:t>
            </a:r>
            <a:r>
              <a:rPr lang="es-ES" dirty="0"/>
              <a:t> </a:t>
            </a:r>
            <a:r>
              <a:rPr lang="es-ES" dirty="0" err="1"/>
              <a:t>procés</a:t>
            </a:r>
            <a:r>
              <a:rPr lang="es-ES" dirty="0"/>
              <a:t> de </a:t>
            </a:r>
            <a:r>
              <a:rPr lang="es-ES" dirty="0" err="1"/>
              <a:t>producció</a:t>
            </a:r>
            <a:r>
              <a:rPr lang="es-ES" dirty="0"/>
              <a:t>, ha de seguir un </a:t>
            </a:r>
            <a:r>
              <a:rPr lang="es-ES" dirty="0" err="1"/>
              <a:t>recorregut</a:t>
            </a:r>
            <a:r>
              <a:rPr lang="es-ES" dirty="0"/>
              <a:t> </a:t>
            </a:r>
            <a:r>
              <a:rPr lang="es-ES" dirty="0" err="1"/>
              <a:t>dins</a:t>
            </a:r>
            <a:r>
              <a:rPr lang="es-ES" dirty="0"/>
              <a:t> de la </a:t>
            </a:r>
            <a:r>
              <a:rPr lang="es-ES" dirty="0" err="1"/>
              <a:t>fàbrica</a:t>
            </a:r>
            <a:r>
              <a:rPr lang="es-ES" dirty="0"/>
              <a:t>.</a:t>
            </a:r>
          </a:p>
          <a:p>
            <a:r>
              <a:rPr lang="es-ES" dirty="0"/>
              <a:t>El </a:t>
            </a:r>
            <a:r>
              <a:rPr lang="es-ES" dirty="0" err="1"/>
              <a:t>document</a:t>
            </a:r>
            <a:r>
              <a:rPr lang="es-ES" dirty="0"/>
              <a:t> en </a:t>
            </a:r>
            <a:r>
              <a:rPr lang="es-ES" dirty="0" err="1"/>
              <a:t>què</a:t>
            </a:r>
            <a:r>
              <a:rPr lang="es-ES" dirty="0"/>
              <a:t> es registren </a:t>
            </a:r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recorregut</a:t>
            </a:r>
            <a:r>
              <a:rPr lang="es-ES" dirty="0"/>
              <a:t>, </a:t>
            </a:r>
            <a:r>
              <a:rPr lang="es-ES" dirty="0" err="1"/>
              <a:t>rep</a:t>
            </a:r>
            <a:r>
              <a:rPr lang="es-ES" dirty="0"/>
              <a:t> el </a:t>
            </a:r>
            <a:r>
              <a:rPr lang="es-ES" dirty="0" err="1"/>
              <a:t>nom</a:t>
            </a:r>
            <a:r>
              <a:rPr lang="es-ES" dirty="0"/>
              <a:t> de "</a:t>
            </a:r>
            <a:r>
              <a:rPr lang="es-ES" dirty="0" err="1"/>
              <a:t>Fulls</a:t>
            </a:r>
            <a:r>
              <a:rPr lang="es-ES" dirty="0"/>
              <a:t> de ruta" (o </a:t>
            </a:r>
            <a:r>
              <a:rPr lang="es-ES" dirty="0" err="1"/>
              <a:t>Targeta</a:t>
            </a:r>
            <a:r>
              <a:rPr lang="es-ES" dirty="0"/>
              <a:t> de Ruta). El full de ruta marca el </a:t>
            </a:r>
            <a:r>
              <a:rPr lang="es-ES" dirty="0" err="1"/>
              <a:t>desenvolupament</a:t>
            </a:r>
            <a:r>
              <a:rPr lang="es-ES" dirty="0"/>
              <a:t> del </a:t>
            </a:r>
            <a:r>
              <a:rPr lang="es-ES" dirty="0" err="1"/>
              <a:t>procés</a:t>
            </a:r>
            <a:r>
              <a:rPr lang="es-ES" dirty="0"/>
              <a:t> </a:t>
            </a:r>
            <a:r>
              <a:rPr lang="es-ES" dirty="0" err="1"/>
              <a:t>productiu</a:t>
            </a:r>
            <a:r>
              <a:rPr lang="es-ES" dirty="0"/>
              <a:t> per a un </a:t>
            </a:r>
            <a:r>
              <a:rPr lang="es-ES" dirty="0" err="1"/>
              <a:t>determinat</a:t>
            </a:r>
            <a:r>
              <a:rPr lang="es-ES" dirty="0"/>
              <a:t> </a:t>
            </a:r>
            <a:r>
              <a:rPr lang="es-ES" dirty="0" err="1"/>
              <a:t>producte</a:t>
            </a:r>
            <a:r>
              <a:rPr lang="es-ES" dirty="0"/>
              <a:t>, </a:t>
            </a:r>
            <a:r>
              <a:rPr lang="es-ES" dirty="0" err="1"/>
              <a:t>establint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passos</a:t>
            </a:r>
            <a:r>
              <a:rPr lang="es-ES" dirty="0"/>
              <a:t> a </a:t>
            </a:r>
            <a:r>
              <a:rPr lang="es-ES" dirty="0" err="1"/>
              <a:t>realitzar</a:t>
            </a:r>
            <a:r>
              <a:rPr lang="es-ES" dirty="0"/>
              <a:t>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A </a:t>
            </a:r>
            <a:r>
              <a:rPr lang="es-ES" dirty="0" err="1"/>
              <a:t>vegades</a:t>
            </a:r>
            <a:r>
              <a:rPr lang="es-ES" dirty="0"/>
              <a:t>, també, </a:t>
            </a:r>
            <a:r>
              <a:rPr lang="es-ES" dirty="0" err="1"/>
              <a:t>com</a:t>
            </a:r>
            <a:r>
              <a:rPr lang="es-ES" dirty="0"/>
              <a:t> a auxiliar per a la </a:t>
            </a:r>
            <a:r>
              <a:rPr lang="es-ES" dirty="0" err="1"/>
              <a:t>confecció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"</a:t>
            </a:r>
            <a:r>
              <a:rPr lang="es-ES" dirty="0" err="1"/>
              <a:t>Itineraris</a:t>
            </a:r>
            <a:r>
              <a:rPr lang="es-ES" dirty="0"/>
              <a:t>", </a:t>
            </a:r>
            <a:r>
              <a:rPr lang="es-ES" dirty="0" err="1"/>
              <a:t>s'acostuma</a:t>
            </a:r>
            <a:r>
              <a:rPr lang="es-ES" dirty="0"/>
              <a:t> usar </a:t>
            </a:r>
            <a:r>
              <a:rPr lang="es-ES" dirty="0" err="1"/>
              <a:t>l'anomenada</a:t>
            </a:r>
            <a:r>
              <a:rPr lang="es-ES" dirty="0"/>
              <a:t>: "Carta de ruta" (o "Mapa de Ruta").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una </a:t>
            </a:r>
            <a:r>
              <a:rPr lang="es-ES" dirty="0" err="1"/>
              <a:t>gràfica</a:t>
            </a:r>
            <a:r>
              <a:rPr lang="es-ES" dirty="0"/>
              <a:t> del </a:t>
            </a:r>
            <a:r>
              <a:rPr lang="es-ES" dirty="0" err="1"/>
              <a:t>corrent</a:t>
            </a:r>
            <a:r>
              <a:rPr lang="es-ES" dirty="0"/>
              <a:t> del </a:t>
            </a:r>
            <a:r>
              <a:rPr lang="es-ES" dirty="0" err="1"/>
              <a:t>procés</a:t>
            </a:r>
            <a:r>
              <a:rPr lang="es-ES" dirty="0"/>
              <a:t>, hi ha formes </a:t>
            </a:r>
            <a:r>
              <a:rPr lang="es-ES" dirty="0" err="1"/>
              <a:t>simplificades</a:t>
            </a:r>
            <a:r>
              <a:rPr lang="es-ES" dirty="0"/>
              <a:t>, que </a:t>
            </a:r>
            <a:r>
              <a:rPr lang="es-ES" dirty="0" err="1"/>
              <a:t>inclouen</a:t>
            </a:r>
            <a:r>
              <a:rPr lang="es-ES" dirty="0"/>
              <a:t> </a:t>
            </a:r>
            <a:r>
              <a:rPr lang="es-ES" dirty="0" err="1"/>
              <a:t>només</a:t>
            </a:r>
            <a:r>
              <a:rPr lang="es-ES" dirty="0"/>
              <a:t>: </a:t>
            </a:r>
            <a:r>
              <a:rPr lang="es-ES" dirty="0" err="1"/>
              <a:t>l'ordre</a:t>
            </a:r>
            <a:r>
              <a:rPr lang="es-ES" dirty="0"/>
              <a:t> de </a:t>
            </a:r>
            <a:r>
              <a:rPr lang="es-ES" dirty="0" err="1"/>
              <a:t>successió</a:t>
            </a:r>
            <a:r>
              <a:rPr lang="es-ES" dirty="0"/>
              <a:t> i </a:t>
            </a:r>
            <a:r>
              <a:rPr lang="es-ES" dirty="0" err="1"/>
              <a:t>connexió</a:t>
            </a:r>
            <a:r>
              <a:rPr lang="es-ES" dirty="0"/>
              <a:t> de les </a:t>
            </a:r>
            <a:r>
              <a:rPr lang="es-ES" dirty="0" err="1"/>
              <a:t>operacions</a:t>
            </a:r>
            <a:r>
              <a:rPr lang="es-ES" dirty="0"/>
              <a:t>. </a:t>
            </a:r>
            <a:r>
              <a:rPr lang="es-ES" dirty="0" err="1"/>
              <a:t>Aquestes</a:t>
            </a:r>
            <a:r>
              <a:rPr lang="es-ES" dirty="0"/>
              <a:t> </a:t>
            </a:r>
            <a:r>
              <a:rPr lang="es-ES" dirty="0" err="1"/>
              <a:t>cartes</a:t>
            </a:r>
            <a:r>
              <a:rPr lang="es-ES" dirty="0"/>
              <a:t> o </a:t>
            </a:r>
            <a:r>
              <a:rPr lang="es-ES" dirty="0" err="1"/>
              <a:t>mapes</a:t>
            </a:r>
            <a:r>
              <a:rPr lang="es-ES" dirty="0"/>
              <a:t>, </a:t>
            </a:r>
            <a:r>
              <a:rPr lang="es-ES" dirty="0" err="1"/>
              <a:t>tenen</a:t>
            </a:r>
            <a:r>
              <a:rPr lang="es-ES" dirty="0"/>
              <a:t> </a:t>
            </a:r>
            <a:r>
              <a:rPr lang="es-ES" dirty="0" err="1"/>
              <a:t>l'avantatge</a:t>
            </a:r>
            <a:r>
              <a:rPr lang="es-ES" dirty="0"/>
              <a:t> que </a:t>
            </a:r>
            <a:r>
              <a:rPr lang="es-ES" dirty="0" err="1"/>
              <a:t>ofereixen</a:t>
            </a:r>
            <a:r>
              <a:rPr lang="es-ES" dirty="0"/>
              <a:t> la </a:t>
            </a:r>
            <a:r>
              <a:rPr lang="es-ES" dirty="0" err="1"/>
              <a:t>visualització</a:t>
            </a:r>
            <a:r>
              <a:rPr lang="es-ES" dirty="0"/>
              <a:t> de totes les </a:t>
            </a:r>
            <a:r>
              <a:rPr lang="es-ES" dirty="0" err="1"/>
              <a:t>operacions</a:t>
            </a:r>
            <a:r>
              <a:rPr lang="es-ES" dirty="0"/>
              <a:t> en </a:t>
            </a:r>
            <a:r>
              <a:rPr lang="es-ES" dirty="0" err="1"/>
              <a:t>conjunt</a:t>
            </a:r>
            <a:r>
              <a:rPr lang="es-ES" dirty="0"/>
              <a:t>, la </a:t>
            </a:r>
            <a:r>
              <a:rPr lang="es-ES" dirty="0" err="1"/>
              <a:t>qual</a:t>
            </a:r>
            <a:r>
              <a:rPr lang="es-ES" dirty="0"/>
              <a:t> cosa </a:t>
            </a:r>
            <a:r>
              <a:rPr lang="es-ES" dirty="0" err="1"/>
              <a:t>permet</a:t>
            </a:r>
            <a:r>
              <a:rPr lang="es-ES" dirty="0"/>
              <a:t> combinar, simplificar o </a:t>
            </a:r>
            <a:r>
              <a:rPr lang="es-ES" dirty="0" err="1"/>
              <a:t>ometre</a:t>
            </a:r>
            <a:r>
              <a:rPr lang="es-ES" dirty="0"/>
              <a:t> </a:t>
            </a:r>
            <a:r>
              <a:rPr lang="es-ES" dirty="0" err="1"/>
              <a:t>algunes</a:t>
            </a:r>
            <a:r>
              <a:rPr lang="es-ES" dirty="0"/>
              <a:t> </a:t>
            </a:r>
            <a:r>
              <a:rPr lang="es-ES" dirty="0" err="1"/>
              <a:t>d'elles</a:t>
            </a:r>
            <a:r>
              <a:rPr lang="es-ES" dirty="0"/>
              <a:t>.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2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Fulls</a:t>
            </a:r>
            <a:r>
              <a:rPr lang="es-ES" dirty="0"/>
              <a:t> i </a:t>
            </a:r>
            <a:r>
              <a:rPr lang="es-ES" dirty="0" err="1"/>
              <a:t>mapes</a:t>
            </a:r>
            <a:r>
              <a:rPr lang="es-ES" dirty="0"/>
              <a:t> de ruta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5" y="1744350"/>
            <a:ext cx="7765960" cy="47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3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Fulls</a:t>
            </a:r>
            <a:r>
              <a:rPr lang="es-ES" dirty="0"/>
              <a:t> i </a:t>
            </a:r>
            <a:r>
              <a:rPr lang="es-ES" dirty="0" err="1"/>
              <a:t>mapes</a:t>
            </a:r>
            <a:r>
              <a:rPr lang="es-ES" dirty="0"/>
              <a:t> de ruta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9" y="1869037"/>
            <a:ext cx="7606575" cy="44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Full de control de qualitat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Quan en un procés es realitzen controls de qualitat, les dades extretes són registrades a una taula, aquest document es denomina full de control de qualitat, i serveix per verificar si els productes acabats o </a:t>
            </a:r>
            <a:r>
              <a:rPr lang="ca-ES" dirty="0" err="1"/>
              <a:t>semiacabats</a:t>
            </a:r>
            <a:r>
              <a:rPr lang="ca-ES" dirty="0"/>
              <a:t> compleixen amb la qualitat especificada.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14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Full de control de </a:t>
            </a:r>
            <a:r>
              <a:rPr lang="es-ES" dirty="0" err="1"/>
              <a:t>qualitat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67" y="2034861"/>
            <a:ext cx="9209105" cy="41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Què en diuen els GMP? (Article 4)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MEMÒRIA TÈCNICA</a:t>
            </a:r>
            <a:r>
              <a:rPr lang="ca-ES" dirty="0">
                <a:sym typeface="Wingdings" panose="05000000000000000000" pitchFamily="2" charset="2"/>
              </a:rPr>
              <a:t> document que descriu les activitats relacionades amb les NCF 			del fabricant </a:t>
            </a:r>
            <a:endParaRPr lang="ca-ES" dirty="0"/>
          </a:p>
        </p:txBody>
      </p:sp>
      <p:pic>
        <p:nvPicPr>
          <p:cNvPr id="1026" name="Picture 2" descr="Resultado de imagen de memoria tèc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98" y="3192643"/>
            <a:ext cx="3054464" cy="36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Documents</a:t>
            </a:r>
            <a:r>
              <a:rPr lang="es-ES" dirty="0"/>
              <a:t> per </a:t>
            </a:r>
            <a:r>
              <a:rPr lang="es-ES" dirty="0" err="1"/>
              <a:t>processos</a:t>
            </a:r>
            <a:r>
              <a:rPr lang="es-ES" dirty="0"/>
              <a:t> de </a:t>
            </a:r>
            <a:r>
              <a:rPr lang="es-ES" dirty="0" err="1"/>
              <a:t>fabricació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a-ES" b="1" dirty="0"/>
              <a:t>Totes les operacions que es realitzen en una empresa es formalitzen per mitjà de documents o comprovants que permeten deixar constància de la forma en què han estat realitzades, servint aquests per a un registre en llibres de l'empresa i com a suport a les informacions que es produeixen, per tal que els seus directius adoptin les decisions que permetin complir amb els objectius prefixats.</a:t>
            </a:r>
          </a:p>
          <a:p>
            <a:pPr algn="ctr"/>
            <a:r>
              <a:rPr lang="ca-ES" dirty="0"/>
              <a:t/>
            </a:r>
            <a:br>
              <a:rPr lang="ca-ES" dirty="0"/>
            </a:br>
            <a:r>
              <a:rPr lang="ca-ES" sz="2000" b="1" dirty="0">
                <a:solidFill>
                  <a:schemeClr val="accent3">
                    <a:lumMod val="50000"/>
                  </a:schemeClr>
                </a:solidFill>
              </a:rPr>
              <a:t>Dins de l'Organització Industrial no podem ometre aquest aspecte, donat la importància que ells tenen en la determinació dels costos industrials. Tota operació està subjecta a l'emissió d'un document o comprovant, per això és important conèixer el procés integral de totes les operacions, que en una empresa industrial, es duen a terme per convertir les entrades en productes i que han de servir per realitzar el càlcul dels costos i conèixer la traçabilitat entra d’altres aspectes. </a:t>
            </a:r>
            <a:endParaRPr lang="es-E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en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sz="3600" b="1" u="sng" dirty="0">
                <a:solidFill>
                  <a:schemeClr val="accent5">
                    <a:lumMod val="50000"/>
                  </a:schemeClr>
                </a:solidFill>
              </a:rPr>
              <a:t>Tipus d’instruccions (indicacions i requeriments) </a:t>
            </a:r>
          </a:p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ESPECIFICACIONS</a:t>
            </a:r>
          </a:p>
          <a:p>
            <a:r>
              <a:rPr lang="ca-ES" dirty="0"/>
              <a:t>Descriuen de forma detallada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els requisits que han de complir </a:t>
            </a:r>
            <a:r>
              <a:rPr lang="ca-ES" dirty="0"/>
              <a:t>els productes o materials utilitzats o obtinguts durant la fabricació. Serveixen com a base de l'avaluació de la qualitat.</a:t>
            </a:r>
          </a:p>
        </p:txBody>
      </p:sp>
      <p:pic>
        <p:nvPicPr>
          <p:cNvPr id="2050" name="Picture 2" descr="Resultado de imagen de especific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16" y="4102199"/>
            <a:ext cx="2755801" cy="27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835" y="2285999"/>
            <a:ext cx="10774017" cy="4340087"/>
          </a:xfrm>
        </p:spPr>
        <p:txBody>
          <a:bodyPr>
            <a:normAutofit fontScale="92500"/>
          </a:bodyPr>
          <a:lstStyle/>
          <a:p>
            <a:r>
              <a:rPr lang="ca-ES" b="1" i="1" dirty="0">
                <a:solidFill>
                  <a:schemeClr val="accent3">
                    <a:lumMod val="50000"/>
                  </a:schemeClr>
                </a:solidFill>
              </a:rPr>
              <a:t>Especificacions dels materials de partida i de condicionament</a:t>
            </a:r>
          </a:p>
          <a:p>
            <a:r>
              <a:rPr lang="ca-ES" dirty="0"/>
              <a:t>Les especificacions dels materials de partida i condicionament han d'incloure, quan correspongui:</a:t>
            </a:r>
          </a:p>
          <a:p>
            <a:r>
              <a:rPr lang="ca-ES" dirty="0"/>
              <a:t>a) una descripció dels materials, amb els punts següents:</a:t>
            </a:r>
          </a:p>
          <a:p>
            <a:pPr lvl="1"/>
            <a:r>
              <a:rPr lang="ca-ES" dirty="0"/>
              <a:t>- Denominació del producte i codi intern de referència;</a:t>
            </a:r>
          </a:p>
          <a:p>
            <a:pPr lvl="1"/>
            <a:r>
              <a:rPr lang="ca-ES" dirty="0"/>
              <a:t>- Referència, si escau, a una monografia de farmacopea;</a:t>
            </a:r>
          </a:p>
          <a:p>
            <a:pPr lvl="1"/>
            <a:r>
              <a:rPr lang="ca-ES" dirty="0"/>
              <a:t>- Proveïdors aprovats i, si pot ser, productor original del material;</a:t>
            </a:r>
          </a:p>
          <a:p>
            <a:pPr lvl="1"/>
            <a:r>
              <a:rPr lang="ca-ES" dirty="0"/>
              <a:t>- Una mostra del material imprès;</a:t>
            </a:r>
          </a:p>
          <a:p>
            <a:r>
              <a:rPr lang="ca-ES" dirty="0"/>
              <a:t>b) normes per al mostreig i assaig;</a:t>
            </a:r>
          </a:p>
          <a:p>
            <a:r>
              <a:rPr lang="ca-ES" dirty="0"/>
              <a:t>c) requisits qualitatius i quantitatius amb límits d'acceptació;</a:t>
            </a:r>
          </a:p>
          <a:p>
            <a:r>
              <a:rPr lang="ca-ES" dirty="0"/>
              <a:t>d) condicions d'emmagatzematge i precaucions;</a:t>
            </a:r>
          </a:p>
          <a:p>
            <a:r>
              <a:rPr lang="ca-ES" dirty="0"/>
              <a:t>e) període màxim d'emmagatzematge abans de repetir l'examen.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3074" name="Picture 2" descr="Resultado de imagen de materies primeres farmaceu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288" y="3481119"/>
            <a:ext cx="2932528" cy="278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i="1" dirty="0">
                <a:solidFill>
                  <a:schemeClr val="accent3">
                    <a:lumMod val="50000"/>
                  </a:schemeClr>
                </a:solidFill>
              </a:rPr>
              <a:t>Especificacions de productes intermedis i a granel</a:t>
            </a:r>
          </a:p>
          <a:p>
            <a:r>
              <a:rPr lang="ca-ES" dirty="0"/>
              <a:t>S'ha de tenir especificacions de productes intermedis i a granel per als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passos crítics </a:t>
            </a:r>
            <a:r>
              <a:rPr lang="ca-ES" dirty="0"/>
              <a:t>o si aquests s'adquireixen o expedeixen. Les especificacions han de ser similars a les especificacions dels materials de partida o dels productes acabats, segons apliqui.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4098" name="Picture 2" descr="Resultado de imagen de especificaciones productos interme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82" y="3924886"/>
            <a:ext cx="2933114" cy="29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ca-ES" b="1" i="1" dirty="0">
                <a:solidFill>
                  <a:schemeClr val="accent3">
                    <a:lumMod val="50000"/>
                  </a:schemeClr>
                </a:solidFill>
              </a:rPr>
              <a:t>Especificacions dels productes acabats</a:t>
            </a:r>
          </a:p>
          <a:p>
            <a:r>
              <a:rPr lang="ca-ES" dirty="0">
                <a:solidFill>
                  <a:srgbClr val="000000"/>
                </a:solidFill>
              </a:rPr>
              <a:t>a) la denominació del producte i el codi de referència, quan s'apliqui;</a:t>
            </a:r>
          </a:p>
          <a:p>
            <a:r>
              <a:rPr lang="ca-ES" dirty="0">
                <a:solidFill>
                  <a:srgbClr val="000000"/>
                </a:solidFill>
              </a:rPr>
              <a:t>b) la fórmula;</a:t>
            </a:r>
          </a:p>
          <a:p>
            <a:r>
              <a:rPr lang="ca-ES" dirty="0">
                <a:solidFill>
                  <a:srgbClr val="000000"/>
                </a:solidFill>
              </a:rPr>
              <a:t>c) una descripció de la forma farmacèutica i del material de condicionament;</a:t>
            </a:r>
          </a:p>
          <a:p>
            <a:r>
              <a:rPr lang="ca-ES" dirty="0">
                <a:solidFill>
                  <a:srgbClr val="000000"/>
                </a:solidFill>
              </a:rPr>
              <a:t>d) instruccions del mostreig i assaig;</a:t>
            </a:r>
          </a:p>
          <a:p>
            <a:r>
              <a:rPr lang="ca-ES" dirty="0">
                <a:solidFill>
                  <a:srgbClr val="000000"/>
                </a:solidFill>
              </a:rPr>
              <a:t>e) requisits </a:t>
            </a:r>
            <a:r>
              <a:rPr lang="ca-ES" dirty="0" err="1">
                <a:solidFill>
                  <a:srgbClr val="000000"/>
                </a:solidFill>
              </a:rPr>
              <a:t>quali</a:t>
            </a:r>
            <a:r>
              <a:rPr lang="ca-ES" dirty="0">
                <a:solidFill>
                  <a:srgbClr val="000000"/>
                </a:solidFill>
              </a:rPr>
              <a:t> i quantitatius, amb els límits d'acceptació;</a:t>
            </a:r>
          </a:p>
          <a:p>
            <a:r>
              <a:rPr lang="ca-ES" dirty="0">
                <a:solidFill>
                  <a:srgbClr val="000000"/>
                </a:solidFill>
              </a:rPr>
              <a:t>f) les condicions d'emmagatzematge i precaucions especials de maneig, quan apliquin;</a:t>
            </a:r>
          </a:p>
          <a:p>
            <a:r>
              <a:rPr lang="ca-ES" dirty="0">
                <a:solidFill>
                  <a:srgbClr val="000000"/>
                </a:solidFill>
              </a:rPr>
              <a:t>g) període de caducitat.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6151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FÓRMULA PATRÓ, MÈTODE PATRÓ, INSTRUCCIONS D'ACONDICIONAMIENT I D’ANÀLISI: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>Proporcionen tots els detalls dels materials de partida, equips i sistemes informàtics (si apliquen) que han de usar-se i especificant totes les instruccions de processat, condicionament, mostreig i anàlisi.</a:t>
            </a:r>
            <a:br>
              <a:rPr lang="ca-ES" dirty="0"/>
            </a:br>
            <a:endParaRPr lang="ca-ES" dirty="0"/>
          </a:p>
          <a:p>
            <a:r>
              <a:rPr lang="ca-ES" dirty="0"/>
              <a:t>Els controls en procés i les tecnologies analítiques de procés a emprar, hauran especificar-se quan siguin rellevants, juntament amb els criteris d'acceptació.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80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25750" cy="4023360"/>
          </a:xfrm>
        </p:spPr>
        <p:txBody>
          <a:bodyPr>
            <a:normAutofit/>
          </a:bodyPr>
          <a:lstStyle/>
          <a:p>
            <a:r>
              <a:rPr lang="ca-ES" b="1" i="1" dirty="0">
                <a:solidFill>
                  <a:schemeClr val="accent3">
                    <a:lumMod val="50000"/>
                  </a:schemeClr>
                </a:solidFill>
              </a:rPr>
              <a:t>La Fórmula Patró ha d'incloure:</a:t>
            </a:r>
          </a:p>
          <a:p>
            <a:r>
              <a:rPr lang="ca-ES" dirty="0"/>
              <a:t>a) la denominació del producte, amb un codi de referència del producte corresponent a la seva especificació;</a:t>
            </a:r>
          </a:p>
          <a:p>
            <a:r>
              <a:rPr lang="ca-ES" dirty="0"/>
              <a:t>b) una descripció de la forma farmacèutica, potència del producte i grandària del lot;</a:t>
            </a:r>
          </a:p>
          <a:p>
            <a:r>
              <a:rPr lang="ca-ES" dirty="0"/>
              <a:t>c) la llista de tots els materials de partida que s'han d'utilitzar, amb les seves quantitats respectives descrites; cal esmentar qualsevol substància que pugui desaparèixer durant el processat;</a:t>
            </a:r>
          </a:p>
          <a:p>
            <a:r>
              <a:rPr lang="ca-ES" dirty="0"/>
              <a:t>d) declarar el rendiment final previst amb els límits d'acceptació, i de rendiments intermedis significatius, si aplica.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5122" name="Picture 2" descr="Resultado de imagen de formula pa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28" y="0"/>
            <a:ext cx="6219972" cy="27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5999"/>
            <a:ext cx="10505263" cy="4366591"/>
          </a:xfrm>
        </p:spPr>
        <p:txBody>
          <a:bodyPr>
            <a:normAutofit fontScale="77500" lnSpcReduction="20000"/>
          </a:bodyPr>
          <a:lstStyle/>
          <a:p>
            <a:r>
              <a:rPr lang="ca-ES" sz="3100" b="1" i="1" dirty="0">
                <a:solidFill>
                  <a:schemeClr val="accent3">
                    <a:lumMod val="50000"/>
                  </a:schemeClr>
                </a:solidFill>
              </a:rPr>
              <a:t>El Mètode Patró ha d'incloure:</a:t>
            </a:r>
          </a:p>
          <a:p>
            <a:r>
              <a:rPr lang="ca-ES" sz="2600" dirty="0"/>
              <a:t>a) una declaració del lloc d'elaboració i dels equips de fabricació principals que es vagin a utilitzar;</a:t>
            </a:r>
          </a:p>
          <a:p>
            <a:r>
              <a:rPr lang="ca-ES" sz="2600" dirty="0"/>
              <a:t>b) els mètodes, o la seva referència, que es vagin a utilitzar per preparar els equips crítics (per exemple, neteja, acoblament, calibrat, esterilització);</a:t>
            </a:r>
          </a:p>
          <a:p>
            <a:r>
              <a:rPr lang="ca-ES" sz="2600" dirty="0"/>
              <a:t>c) Comprovacions que l'equip o lloc de treball es troben nets de restes de productes anteriors, documents o materials que no es requereixin per el procés planificat i que els equips estan nets i en estat adequat per al ús;</a:t>
            </a:r>
          </a:p>
          <a:p>
            <a:r>
              <a:rPr lang="ca-ES" sz="2600" dirty="0"/>
              <a:t>d) Les instruccions detallades del procés pas a pas (per exemple, comprovacions del material, tractaments previs, seqüència de l'addició de materials, paràmetres crítics de procés (temps, temperatura, </a:t>
            </a:r>
            <a:r>
              <a:rPr lang="ca-ES" sz="2600" dirty="0" err="1"/>
              <a:t>etc</a:t>
            </a:r>
            <a:r>
              <a:rPr lang="ca-ES" sz="2600" dirty="0"/>
              <a:t>);</a:t>
            </a:r>
          </a:p>
          <a:p>
            <a:r>
              <a:rPr lang="ca-ES" sz="2600" dirty="0"/>
              <a:t>e) Les instruccions de tots els controls en el procés amb els seus límits;</a:t>
            </a:r>
          </a:p>
          <a:p>
            <a:r>
              <a:rPr lang="ca-ES" sz="2600" dirty="0"/>
              <a:t>f) En cas necessari, els requisits per a l'emmagatzematge dels productes a granel, incloent l'envàs, l'etiquetatge i les condicions especials de emmagatzematge quan s'apliqui;</a:t>
            </a:r>
          </a:p>
          <a:p>
            <a:r>
              <a:rPr lang="ca-ES" sz="2600" dirty="0"/>
              <a:t>g) Qualsevol precaució especial que s'hagi de tenir en compte.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3623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304" y="2286000"/>
            <a:ext cx="11396870" cy="4572000"/>
          </a:xfrm>
        </p:spPr>
        <p:txBody>
          <a:bodyPr>
            <a:normAutofit fontScale="77500" lnSpcReduction="20000"/>
          </a:bodyPr>
          <a:lstStyle/>
          <a:p>
            <a:r>
              <a:rPr lang="ca-ES" sz="3400" b="1" i="1" dirty="0">
                <a:solidFill>
                  <a:schemeClr val="accent3">
                    <a:lumMod val="50000"/>
                  </a:schemeClr>
                </a:solidFill>
              </a:rPr>
              <a:t>Instruccions de condicionament</a:t>
            </a:r>
          </a:p>
          <a:p>
            <a:r>
              <a:rPr lang="ca-ES" dirty="0"/>
              <a:t>a) denominació del producte; incloent el nombre de lot del granel i del producte acabat;</a:t>
            </a:r>
          </a:p>
          <a:p>
            <a:r>
              <a:rPr lang="ca-ES" dirty="0"/>
              <a:t>b) descripció de la seva forma farmacèutica, i la seva potència, quan s'apliqui;</a:t>
            </a:r>
          </a:p>
          <a:p>
            <a:r>
              <a:rPr lang="ca-ES" dirty="0"/>
              <a:t>c) la mida de l'envàs expressat en termes de nombre d'unitats, pes o volum del producte en l'envàs final;</a:t>
            </a:r>
          </a:p>
          <a:p>
            <a:r>
              <a:rPr lang="ca-ES" dirty="0"/>
              <a:t>d) una relació completa de tots els materials de condicionament necessaris, en a qual s'incloguin les quantitats, mides i tipus, amb el codi o nombre de referència corresponent a les especificacions de cada material </a:t>
            </a:r>
            <a:r>
              <a:rPr lang="ca-ES" dirty="0" smtClean="0"/>
              <a:t>de condicionament</a:t>
            </a:r>
            <a:r>
              <a:rPr lang="ca-ES" dirty="0"/>
              <a:t>;</a:t>
            </a:r>
          </a:p>
          <a:p>
            <a:pPr marL="0" indent="0">
              <a:buNone/>
            </a:pPr>
            <a:r>
              <a:rPr lang="ca-ES" dirty="0"/>
              <a:t>  e) quan s'apliqui, un exemple o reproducció dels corresponents materials de condicionament impresos, i mostres que indiquin on han de marcar el nombre del     lot i la   data de caducitat del producte;</a:t>
            </a:r>
          </a:p>
          <a:p>
            <a:r>
              <a:rPr lang="ca-ES" dirty="0"/>
              <a:t>f) comprovacions que l'equip o lloc de treball es troben nets sense restes dels productes anteriors, documents o materials que no es requereixin per al procés de condicionament planificat (rebuig de línia) i que els equips estan nets i en estat adequat per a l'ús;</a:t>
            </a:r>
          </a:p>
          <a:p>
            <a:r>
              <a:rPr lang="ca-ES" dirty="0"/>
              <a:t>g) precaucions especials que s'hagin de tenir en compte, incloent l'examen acurat de la zona i dels equips per garantir el rebuig de la línia abans que comencin les operacions;</a:t>
            </a:r>
          </a:p>
          <a:p>
            <a:r>
              <a:rPr lang="ca-ES" dirty="0"/>
              <a:t>h) una descripció de l'operació de condicionament, incloent qualsevol operació auxiliar significativa i els equips que s'han d'utilitzar;</a:t>
            </a:r>
          </a:p>
          <a:p>
            <a:r>
              <a:rPr lang="ca-ES" dirty="0"/>
              <a:t>i) detalls dels controls durant el procés amb instruccions sobre la presa de mostres i els límits d'acceptació.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6146" name="Picture 2" descr="Resultado de imagen de instrucciones ik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r="20255"/>
          <a:stretch/>
        </p:blipFill>
        <p:spPr bwMode="auto">
          <a:xfrm>
            <a:off x="8733183" y="670577"/>
            <a:ext cx="3150704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PROCEDIMENTS: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>També anomenats Procediments Normalitzats de Treball o PNT, (l'anglès, Standard </a:t>
            </a:r>
            <a:r>
              <a:rPr lang="ca-ES" dirty="0" err="1"/>
              <a:t>Operating</a:t>
            </a:r>
            <a:r>
              <a:rPr lang="ca-ES" dirty="0"/>
              <a:t> </a:t>
            </a:r>
            <a:r>
              <a:rPr lang="ca-ES" dirty="0" err="1"/>
              <a:t>Procedures</a:t>
            </a:r>
            <a:r>
              <a:rPr lang="ca-ES" dirty="0"/>
              <a:t>, SOP), proporcionen indicacions per realitzar certes operacions.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7170" name="Picture 2" descr="Resultado de imagen de S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25" y="3301439"/>
            <a:ext cx="3145227" cy="35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4129" y="2286000"/>
            <a:ext cx="3801090" cy="4023360"/>
          </a:xfrm>
        </p:spPr>
        <p:txBody>
          <a:bodyPr/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PROTOCOLS: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>Proporciona instruccions per a realitzar i registrar certes operacions concretes.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411" y="1824369"/>
            <a:ext cx="3724290" cy="49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documentació</a:t>
            </a:r>
            <a:r>
              <a:rPr lang="es-ES" dirty="0"/>
              <a:t> </a:t>
            </a:r>
            <a:r>
              <a:rPr lang="es-ES" dirty="0" err="1"/>
              <a:t>utilitzada</a:t>
            </a:r>
            <a:r>
              <a:rPr lang="es-ES" dirty="0"/>
              <a:t>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Ø Fitxes de materials i / o matèries primeres.</a:t>
            </a:r>
            <a:br>
              <a:rPr lang="ca-ES" dirty="0"/>
            </a:br>
            <a:r>
              <a:rPr lang="ca-ES" dirty="0"/>
              <a:t>Ø Entrada i sortida de productes elaborats.</a:t>
            </a:r>
            <a:br>
              <a:rPr lang="ca-ES" dirty="0"/>
            </a:br>
            <a:r>
              <a:rPr lang="ca-ES" dirty="0"/>
              <a:t>Ø Ordres de producció.</a:t>
            </a:r>
            <a:br>
              <a:rPr lang="ca-ES" dirty="0"/>
            </a:br>
            <a:r>
              <a:rPr lang="ca-ES" dirty="0"/>
              <a:t>Ø Full de costos.</a:t>
            </a:r>
            <a:br>
              <a:rPr lang="ca-ES" dirty="0"/>
            </a:br>
            <a:r>
              <a:rPr lang="ca-ES" dirty="0"/>
              <a:t>Ø Ordre de treball.</a:t>
            </a:r>
            <a:br>
              <a:rPr lang="ca-ES" dirty="0"/>
            </a:br>
            <a:r>
              <a:rPr lang="ca-ES" dirty="0"/>
              <a:t>Ø Full d'instrucció.</a:t>
            </a:r>
            <a:br>
              <a:rPr lang="ca-ES" dirty="0"/>
            </a:br>
            <a:r>
              <a:rPr lang="ca-ES" dirty="0"/>
              <a:t>Ø Cartes i fulls de ruta.</a:t>
            </a:r>
            <a:br>
              <a:rPr lang="ca-ES" dirty="0"/>
            </a:br>
            <a:r>
              <a:rPr lang="ca-ES" dirty="0"/>
              <a:t>Ø Full de control de qualitat.</a:t>
            </a:r>
            <a:br>
              <a:rPr lang="ca-ES" dirty="0"/>
            </a:br>
            <a:r>
              <a:rPr lang="ca-ES" dirty="0"/>
              <a:t>Ø Altres documents i / o comprovants.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52" y="2434108"/>
            <a:ext cx="5602496" cy="259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322" y="2286000"/>
            <a:ext cx="11198087" cy="4572000"/>
          </a:xfrm>
        </p:spPr>
        <p:txBody>
          <a:bodyPr>
            <a:normAutofit fontScale="70000" lnSpcReduction="20000"/>
          </a:bodyPr>
          <a:lstStyle/>
          <a:p>
            <a:r>
              <a:rPr lang="ca-ES" sz="3600" b="1" i="1" dirty="0">
                <a:solidFill>
                  <a:schemeClr val="accent3">
                    <a:lumMod val="50000"/>
                  </a:schemeClr>
                </a:solidFill>
              </a:rPr>
              <a:t>Protocols de producció de lots</a:t>
            </a:r>
          </a:p>
          <a:p>
            <a:r>
              <a:rPr lang="ca-ES" dirty="0"/>
              <a:t>S'ha de conservar un protocol de producció per cada lot que s'elabori, que estarà basat en les parts més importants de la Fórmula Patró i Mètode Patró vigents i contindrà la següent informació:</a:t>
            </a:r>
          </a:p>
          <a:p>
            <a:r>
              <a:rPr lang="ca-ES" dirty="0"/>
              <a:t>a) denominació i número de lot del producte;</a:t>
            </a:r>
          </a:p>
          <a:p>
            <a:r>
              <a:rPr lang="ca-ES" dirty="0"/>
              <a:t>b) dates i hores de l'inici, de les fases intermèdies importants i del terme de la producció;</a:t>
            </a:r>
          </a:p>
          <a:p>
            <a:r>
              <a:rPr lang="ca-ES" dirty="0"/>
              <a:t>c) identificació (inicials) de l'operari / s que van realitzar les diferents fases significatives de la producció i, si escau, de la persona que supervisi cadascuna de aquestes operacions;</a:t>
            </a:r>
          </a:p>
          <a:p>
            <a:r>
              <a:rPr lang="ca-ES" dirty="0"/>
              <a:t>d) nombre de lot i / o número de control analític, així com les quantitats de cada material de partida pesades realment (amb inclusió del número de lot i de la quantitat afegida de qualsevol material recuperat o reelaborat);</a:t>
            </a:r>
          </a:p>
          <a:p>
            <a:r>
              <a:rPr lang="ca-ES" dirty="0"/>
              <a:t>e) qualsevol operació o esdeveniment important en l'elaboració i equips principals utilitzats;</a:t>
            </a:r>
          </a:p>
          <a:p>
            <a:r>
              <a:rPr lang="ca-ES" dirty="0"/>
              <a:t>f) registre dels controls durant el procés, inicials de la persona o persones que els realitzin i resultats obtinguts;</a:t>
            </a:r>
          </a:p>
          <a:p>
            <a:r>
              <a:rPr lang="ca-ES" dirty="0"/>
              <a:t>g) quantitat del producte obtinguda en diferents fases importants de la fabricació;</a:t>
            </a:r>
          </a:p>
          <a:p>
            <a:r>
              <a:rPr lang="ca-ES" dirty="0"/>
              <a:t>h) anotació de les incidències que hagin sorgit, incloent la justificació de qualsevol desviació, amb autorització signada, respecte a la Fórmula i al Mètode patró;</a:t>
            </a:r>
          </a:p>
          <a:p>
            <a:r>
              <a:rPr lang="ca-ES" dirty="0"/>
              <a:t>i) aprovació de la persona responsable de les operacions de processat.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2347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340" y="2084832"/>
            <a:ext cx="11131826" cy="4607516"/>
          </a:xfrm>
        </p:spPr>
        <p:txBody>
          <a:bodyPr>
            <a:normAutofit fontScale="70000" lnSpcReduction="20000"/>
          </a:bodyPr>
          <a:lstStyle/>
          <a:p>
            <a:r>
              <a:rPr lang="ca-ES" sz="3400" b="1" i="1" dirty="0">
                <a:solidFill>
                  <a:schemeClr val="accent3">
                    <a:lumMod val="50000"/>
                  </a:schemeClr>
                </a:solidFill>
              </a:rPr>
              <a:t>El Protocol de Condicionament de lot </a:t>
            </a:r>
          </a:p>
          <a:p>
            <a:r>
              <a:rPr lang="ca-ES" dirty="0"/>
              <a:t>a) denominació i número de lot del producte;</a:t>
            </a:r>
          </a:p>
          <a:p>
            <a:r>
              <a:rPr lang="ca-ES" dirty="0"/>
              <a:t>b) data o dates i hora de les operacions de condicionament;</a:t>
            </a:r>
          </a:p>
          <a:p>
            <a:r>
              <a:rPr lang="ca-ES" dirty="0"/>
              <a:t>c) identificació (inicials) de l'operari (s) de les diferents fases importants; i, si s'aplica, de la persona que supervisi cadascuna d'aquestes operacions;</a:t>
            </a:r>
          </a:p>
          <a:p>
            <a:r>
              <a:rPr lang="ca-ES" dirty="0"/>
              <a:t>d) registres de les comprovacions de la identitat i conformitat amb les instruccions de condicionament, amb inclusió dels resultats dels controls durant el procés;</a:t>
            </a:r>
          </a:p>
          <a:p>
            <a:r>
              <a:rPr lang="ca-ES" dirty="0"/>
              <a:t>e) dades de les operacions de condicionament realitzades, amb referències del equip / s i les línies de condicionament utilitzades;</a:t>
            </a:r>
          </a:p>
          <a:p>
            <a:r>
              <a:rPr lang="ca-ES" dirty="0"/>
              <a:t>f) en la mesura del possible, mostres del material de condicionament imprès que s'hagi utilitzat, incloent mostres amb el número del lot, data de caducitat i qualsevol impressió suplementària;</a:t>
            </a:r>
          </a:p>
          <a:p>
            <a:r>
              <a:rPr lang="ca-ES" dirty="0"/>
              <a:t>g) notes sobre qualsevol problema especial, o inusual incloent detalls, especificant qualsevol desviació de les instruccions de condicionament amb l'autorització signada;</a:t>
            </a:r>
          </a:p>
          <a:p>
            <a:r>
              <a:rPr lang="ca-ES" dirty="0"/>
              <a:t>h) quantitats i nombre de referència o identificació de tots els materials impresos de condicionament i productes a granel produïts, utilitzats, destruïts o retornats a magatzem i les quantitats de producte obtingut, per tal d'obtenir el balanç adequat. Si hagués instal·lat un sistema informatitzat robust de control </a:t>
            </a:r>
            <a:r>
              <a:rPr lang="es-ES_tradnl" dirty="0" err="1"/>
              <a:t>durant</a:t>
            </a:r>
            <a:r>
              <a:rPr lang="es-ES_tradnl" dirty="0"/>
              <a:t> el </a:t>
            </a:r>
            <a:r>
              <a:rPr lang="es-ES_tradnl" dirty="0" err="1"/>
              <a:t>condicionament</a:t>
            </a:r>
            <a:r>
              <a:rPr lang="es-ES_tradnl" dirty="0"/>
              <a:t>, </a:t>
            </a:r>
            <a:r>
              <a:rPr lang="es-ES_tradnl" dirty="0" err="1"/>
              <a:t>podria</a:t>
            </a:r>
            <a:r>
              <a:rPr lang="es-ES_tradnl" dirty="0"/>
              <a:t> </a:t>
            </a:r>
            <a:r>
              <a:rPr lang="es-ES_tradnl" dirty="0" err="1"/>
              <a:t>haver</a:t>
            </a:r>
            <a:r>
              <a:rPr lang="es-ES_tradnl" dirty="0"/>
              <a:t> </a:t>
            </a:r>
            <a:r>
              <a:rPr lang="es-ES_tradnl" dirty="0" err="1"/>
              <a:t>justificació</a:t>
            </a:r>
            <a:r>
              <a:rPr lang="es-ES_tradnl" dirty="0"/>
              <a:t> per no </a:t>
            </a:r>
            <a:r>
              <a:rPr lang="es-ES_tradnl" dirty="0" err="1"/>
              <a:t>incloure</a:t>
            </a:r>
            <a:r>
              <a:rPr lang="es-ES_tradnl" dirty="0"/>
              <a:t> </a:t>
            </a:r>
            <a:r>
              <a:rPr lang="es-ES_tradnl" dirty="0" err="1"/>
              <a:t>aquesta</a:t>
            </a:r>
            <a:r>
              <a:rPr lang="es-ES_tradnl" dirty="0"/>
              <a:t> </a:t>
            </a:r>
            <a:r>
              <a:rPr lang="es-ES_tradnl" dirty="0" err="1"/>
              <a:t>informació</a:t>
            </a:r>
            <a:r>
              <a:rPr lang="es-ES_tradnl" dirty="0"/>
              <a:t>.</a:t>
            </a:r>
          </a:p>
          <a:p>
            <a:r>
              <a:rPr lang="es-ES_tradnl" dirty="0"/>
              <a:t>i) </a:t>
            </a:r>
            <a:r>
              <a:rPr lang="es-ES_tradnl" dirty="0" err="1"/>
              <a:t>aprovació</a:t>
            </a:r>
            <a:r>
              <a:rPr lang="es-ES_tradnl" dirty="0"/>
              <a:t> per la persona responsable de la (es) </a:t>
            </a:r>
            <a:r>
              <a:rPr lang="es-ES_tradnl" dirty="0" err="1"/>
              <a:t>operació</a:t>
            </a:r>
            <a:r>
              <a:rPr lang="es-ES_tradnl" dirty="0"/>
              <a:t> (</a:t>
            </a:r>
            <a:r>
              <a:rPr lang="es-ES_tradnl" dirty="0" err="1"/>
              <a:t>és</a:t>
            </a:r>
            <a:r>
              <a:rPr lang="es-ES_tradnl" dirty="0"/>
              <a:t>) </a:t>
            </a:r>
            <a:r>
              <a:rPr lang="es-ES_tradnl" dirty="0" err="1"/>
              <a:t>decondicionament</a:t>
            </a:r>
            <a:r>
              <a:rPr lang="es-ES_tradnl" dirty="0"/>
              <a:t>.</a:t>
            </a:r>
            <a:endParaRPr lang="ca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32369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ACORDS TÈCNICS: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>Són aquells entre un contractant i un contractat per a activitats subcontractades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484" y="3378757"/>
            <a:ext cx="6313390" cy="27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a-ES" sz="5100" b="1" u="sng" dirty="0">
                <a:solidFill>
                  <a:schemeClr val="accent5">
                    <a:lumMod val="50000"/>
                  </a:schemeClr>
                </a:solidFill>
              </a:rPr>
              <a:t>Registres i informes</a:t>
            </a:r>
          </a:p>
          <a:p>
            <a:r>
              <a:rPr lang="ca-ES" sz="3600" b="1" dirty="0">
                <a:solidFill>
                  <a:schemeClr val="accent3">
                    <a:lumMod val="50000"/>
                  </a:schemeClr>
                </a:solidFill>
              </a:rPr>
              <a:t>REGISTRES:</a:t>
            </a:r>
          </a:p>
          <a:p>
            <a:r>
              <a:rPr lang="ca-ES" sz="3600" dirty="0">
                <a:solidFill>
                  <a:srgbClr val="000000"/>
                </a:solidFill>
              </a:rPr>
              <a:t>Proporcionen evidència sobre diverses accions que es prenen per demostrar el compliment amb les instruccions, per exemple, activitats, esdeveniments, investigacions, i en el cas de la fabricació de lots la història per a cada lot de producte, incloent la seva distribució. </a:t>
            </a:r>
          </a:p>
          <a:p>
            <a:r>
              <a:rPr lang="ca-ES" sz="3600" dirty="0">
                <a:solidFill>
                  <a:srgbClr val="000000"/>
                </a:solidFill>
              </a:rPr>
              <a:t>Els registres inclouen les dades primàries que s'usen per generar altres registres. </a:t>
            </a:r>
          </a:p>
          <a:p>
            <a:r>
              <a:rPr lang="ca-ES" sz="3600" dirty="0">
                <a:solidFill>
                  <a:srgbClr val="000000"/>
                </a:solidFill>
              </a:rPr>
              <a:t>Per als registres electrònics dels usuaris autoritzats han de definir quines dades es fan servir com dades primàries. </a:t>
            </a:r>
          </a:p>
          <a:p>
            <a:r>
              <a:rPr lang="ca-ES" sz="3600" dirty="0">
                <a:solidFill>
                  <a:srgbClr val="000000"/>
                </a:solidFill>
              </a:rPr>
              <a:t>Almenys, totes les dades en què es basen les decisions de qualitat han de definir-se com dades primàries.</a:t>
            </a:r>
          </a:p>
          <a:p>
            <a:endParaRPr lang="ca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9638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322" y="2286000"/>
            <a:ext cx="10813774" cy="4572000"/>
          </a:xfrm>
        </p:spPr>
        <p:txBody>
          <a:bodyPr>
            <a:normAutofit fontScale="77500" lnSpcReduction="20000"/>
          </a:bodyPr>
          <a:lstStyle/>
          <a:p>
            <a:r>
              <a:rPr lang="ca-ES" sz="3800" b="1" i="1" dirty="0">
                <a:solidFill>
                  <a:schemeClr val="accent3">
                    <a:lumMod val="50000"/>
                  </a:schemeClr>
                </a:solidFill>
              </a:rPr>
              <a:t>Recepció</a:t>
            </a:r>
          </a:p>
          <a:p>
            <a:r>
              <a:rPr lang="ca-ES" dirty="0"/>
              <a:t>S'ha de disposar de procediments i registres escrits de la recepció de cada lliurament de tot el material de partida (incloent granel, intermedis o productes acabats), de condicionament primari, secundari i imprès.</a:t>
            </a:r>
          </a:p>
          <a:p>
            <a:r>
              <a:rPr lang="ca-ES" dirty="0"/>
              <a:t>a) denominació del material a l'albarà de lliurament i envasos;</a:t>
            </a:r>
          </a:p>
          <a:p>
            <a:r>
              <a:rPr lang="ca-ES" dirty="0"/>
              <a:t>b) denominació interna del producte i / o codi (si és diferent del punt a);</a:t>
            </a:r>
          </a:p>
          <a:p>
            <a:r>
              <a:rPr lang="ca-ES" dirty="0"/>
              <a:t>c) data de recepció;</a:t>
            </a:r>
          </a:p>
          <a:p>
            <a:r>
              <a:rPr lang="ca-ES" dirty="0"/>
              <a:t>d) nom del proveïdor i nom del fabricant;</a:t>
            </a:r>
          </a:p>
          <a:p>
            <a:r>
              <a:rPr lang="ca-ES" dirty="0"/>
              <a:t>e) nombre de lot o referència del fabricant;</a:t>
            </a:r>
          </a:p>
          <a:p>
            <a:r>
              <a:rPr lang="ca-ES" dirty="0"/>
              <a:t>f) quantitat total i nombre d'envasos rebuts;</a:t>
            </a:r>
          </a:p>
          <a:p>
            <a:r>
              <a:rPr lang="ca-ES" dirty="0"/>
              <a:t>g) nombre de lot assignat després de la recepció;</a:t>
            </a:r>
          </a:p>
          <a:p>
            <a:r>
              <a:rPr lang="ca-ES" dirty="0"/>
              <a:t>h) qualsevol altra observació rellevant.</a:t>
            </a:r>
          </a:p>
          <a:p>
            <a:pPr marL="0" indent="0">
              <a:buNone/>
            </a:pPr>
            <a:r>
              <a:rPr lang="ca-ES" dirty="0"/>
              <a:t>S'ha de disposar de procediments escrits sobre l'etiquetatge a nivell intern, quarantena i emmagatzematge dels materials de partida, materials de condicionament i altres materials, quan sigui procedent.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10242" name="Picture 2" descr="Resultado de imagen de recepcion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35" y="3300282"/>
            <a:ext cx="3077195" cy="24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b="1" i="1" dirty="0">
                <a:solidFill>
                  <a:schemeClr val="accent3">
                    <a:lumMod val="50000"/>
                  </a:schemeClr>
                </a:solidFill>
              </a:rPr>
              <a:t>MOSTREIG</a:t>
            </a:r>
          </a:p>
          <a:p>
            <a:pPr marL="0" indent="0">
              <a:buNone/>
            </a:pPr>
            <a:r>
              <a:rPr lang="ca-ES" dirty="0"/>
              <a:t>S'ha de disposar de procediments escrits de mostreig que incloguin els mètodes i equip / s que s'han d'utilitzar, les quantitats que s'han de prendre i qualsevol precaució que s'hagi d'observar per evitar la contaminació del material o qualsevol alteració de la seva qualitat.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11266" name="Picture 2" descr="Resultado de imagen de muestreo labora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74" y="3738753"/>
            <a:ext cx="41624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ASSAIGS</a:t>
            </a:r>
          </a:p>
          <a:p>
            <a:r>
              <a:rPr lang="ca-ES" dirty="0"/>
              <a:t>S'ha de disposar de procediments escrits sobre els assajos dels materials i productes en les diferents fases de la fabricació, descrivint els mètodes i equips que s'han d'utilitzar. Les proves realitzades han de quedar registrades.</a:t>
            </a:r>
          </a:p>
          <a:p>
            <a:endParaRPr lang="ca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12290" name="Picture 2" descr="Resultado de imagen de ensayos de labora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85" y="3829772"/>
            <a:ext cx="4903820" cy="26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4568289" cy="4023360"/>
          </a:xfrm>
        </p:spPr>
        <p:txBody>
          <a:bodyPr/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CERTIFICATS D'ANÀLISI: </a:t>
            </a:r>
          </a:p>
          <a:p>
            <a:r>
              <a:rPr lang="ca-ES" dirty="0"/>
              <a:t>Proporcionen un resum dels resultats de les anàlisis de mostres de productes o materials juntament amb l'avaluació del compliment d'una determinada especificació.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13314" name="Picture 2" descr="Resultado de imagen de certificado de anali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3720" r="2927" b="12410"/>
          <a:stretch/>
        </p:blipFill>
        <p:spPr bwMode="auto">
          <a:xfrm>
            <a:off x="5884164" y="452695"/>
            <a:ext cx="5792379" cy="6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INFORMES: </a:t>
            </a:r>
          </a:p>
          <a:p>
            <a:r>
              <a:rPr lang="ca-ES" dirty="0"/>
              <a:t>Documenten la realització d'operacions, projectes o investigacions concretes, juntament amb els seus resultats, conclusions i recomanacions.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  <p:pic>
        <p:nvPicPr>
          <p:cNvPr id="14338" name="Picture 2" descr="Resultado de imagen de icono infor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67" y="3631809"/>
            <a:ext cx="3226191" cy="322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52255" cy="4023360"/>
          </a:xfrm>
        </p:spPr>
        <p:txBody>
          <a:bodyPr numCol="2">
            <a:normAutofit fontScale="92500" lnSpcReduction="20000"/>
          </a:bodyPr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ALTRES DOCUMENTS</a:t>
            </a:r>
          </a:p>
          <a:p>
            <a:r>
              <a:rPr lang="ca-ES" dirty="0">
                <a:solidFill>
                  <a:srgbClr val="000000"/>
                </a:solidFill>
              </a:rPr>
              <a:t>- Validacions i qualificacions de processos, equips i sistemes;</a:t>
            </a:r>
          </a:p>
          <a:p>
            <a:r>
              <a:rPr lang="ca-ES" dirty="0">
                <a:solidFill>
                  <a:srgbClr val="000000"/>
                </a:solidFill>
              </a:rPr>
              <a:t>- Muntatge de l'equip / s i calibratge;</a:t>
            </a:r>
          </a:p>
          <a:p>
            <a:r>
              <a:rPr lang="ca-ES" dirty="0">
                <a:solidFill>
                  <a:srgbClr val="000000"/>
                </a:solidFill>
              </a:rPr>
              <a:t>- Transferència de tecnologia;</a:t>
            </a:r>
          </a:p>
          <a:p>
            <a:r>
              <a:rPr lang="ca-ES" dirty="0">
                <a:solidFill>
                  <a:srgbClr val="000000"/>
                </a:solidFill>
              </a:rPr>
              <a:t>- Manteniment, neteja i desinfecció;</a:t>
            </a:r>
          </a:p>
          <a:p>
            <a:r>
              <a:rPr lang="ca-ES" dirty="0">
                <a:solidFill>
                  <a:srgbClr val="000000"/>
                </a:solidFill>
              </a:rPr>
              <a:t>- Temes de personal incloent llistats de signatures, formació en NCF i en matèries tècniques, vestuari i higiene i verificació de l'efectivitat de la formació;</a:t>
            </a:r>
          </a:p>
          <a:p>
            <a:r>
              <a:rPr lang="ca-ES" dirty="0">
                <a:solidFill>
                  <a:srgbClr val="000000"/>
                </a:solidFill>
              </a:rPr>
              <a:t>- Control de les condicions ambientals;</a:t>
            </a:r>
          </a:p>
          <a:p>
            <a:r>
              <a:rPr lang="ca-ES" dirty="0">
                <a:solidFill>
                  <a:srgbClr val="000000"/>
                </a:solidFill>
              </a:rPr>
              <a:t>- Control de plagues;</a:t>
            </a:r>
          </a:p>
          <a:p>
            <a:r>
              <a:rPr lang="ca-ES" dirty="0">
                <a:solidFill>
                  <a:srgbClr val="000000"/>
                </a:solidFill>
              </a:rPr>
              <a:t>- Reclamacions;</a:t>
            </a:r>
          </a:p>
          <a:p>
            <a:r>
              <a:rPr lang="ca-ES" dirty="0">
                <a:solidFill>
                  <a:srgbClr val="000000"/>
                </a:solidFill>
              </a:rPr>
              <a:t>- Retirada de productes;</a:t>
            </a:r>
          </a:p>
          <a:p>
            <a:r>
              <a:rPr lang="ca-ES" dirty="0">
                <a:solidFill>
                  <a:srgbClr val="000000"/>
                </a:solidFill>
              </a:rPr>
              <a:t>- devolucions</a:t>
            </a:r>
          </a:p>
          <a:p>
            <a:r>
              <a:rPr lang="ca-ES" dirty="0">
                <a:solidFill>
                  <a:srgbClr val="000000"/>
                </a:solidFill>
              </a:rPr>
              <a:t>- Control de canvis</a:t>
            </a:r>
          </a:p>
          <a:p>
            <a:r>
              <a:rPr lang="ca-ES" dirty="0">
                <a:solidFill>
                  <a:srgbClr val="000000"/>
                </a:solidFill>
              </a:rPr>
              <a:t>- Investigacions de desviacions i no conformitats</a:t>
            </a:r>
          </a:p>
          <a:p>
            <a:r>
              <a:rPr lang="ca-ES" dirty="0">
                <a:solidFill>
                  <a:srgbClr val="000000"/>
                </a:solidFill>
              </a:rPr>
              <a:t>- Auditories internes de qualitat / de compliment de NCF</a:t>
            </a:r>
          </a:p>
          <a:p>
            <a:r>
              <a:rPr lang="ca-ES" dirty="0">
                <a:solidFill>
                  <a:srgbClr val="000000"/>
                </a:solidFill>
              </a:rPr>
              <a:t>- Resums de registres quan s'apliqui (per exemple, revisió de qualitat de producte)</a:t>
            </a:r>
          </a:p>
          <a:p>
            <a:r>
              <a:rPr lang="ca-ES" dirty="0">
                <a:solidFill>
                  <a:srgbClr val="000000"/>
                </a:solidFill>
              </a:rPr>
              <a:t>- Auditories a proveïdors.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Què</a:t>
            </a:r>
            <a:r>
              <a:rPr lang="es-ES" dirty="0"/>
              <a:t> en </a:t>
            </a:r>
            <a:r>
              <a:rPr lang="es-ES" dirty="0" err="1"/>
              <a:t>diuen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GMP? (</a:t>
            </a:r>
            <a:r>
              <a:rPr lang="es-ES" dirty="0" err="1"/>
              <a:t>article</a:t>
            </a:r>
            <a:r>
              <a:rPr lang="es-ES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35498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Fitxes</a:t>
            </a:r>
            <a:r>
              <a:rPr lang="es-ES" dirty="0"/>
              <a:t> de </a:t>
            </a:r>
            <a:r>
              <a:rPr lang="es-ES" dirty="0" err="1"/>
              <a:t>materials</a:t>
            </a:r>
            <a:r>
              <a:rPr lang="es-ES" dirty="0"/>
              <a:t> i </a:t>
            </a:r>
            <a:r>
              <a:rPr lang="es-ES" dirty="0" err="1"/>
              <a:t>matèries</a:t>
            </a:r>
            <a:r>
              <a:rPr lang="es-ES" dirty="0"/>
              <a:t> </a:t>
            </a:r>
            <a:r>
              <a:rPr lang="es-ES" dirty="0" err="1"/>
              <a:t>primeres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Aquestes registren, s'arxiven o documenten dos tipus d'informacions: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dirty="0"/>
              <a:t>Les entrades i les sortides del dipòsit de materials i / o matèries primeres. Les entrades són totes les matèries primeres i / o materials que ingressen al dipòsit i van ser adquirits pel departament de compres.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dirty="0"/>
              <a:t>Les sortides són els lliuraments al procés d'elaboració des de l'esmentat dipòsit. </a:t>
            </a:r>
          </a:p>
          <a:p>
            <a:r>
              <a:rPr lang="ca-ES" dirty="0"/>
              <a:t>Aquestes dues informacions es registren en una fitxa, compte o arxiu computat individual, una per a cada material o producte que ingressa del dipòsit.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29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activitat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4883" y="2207963"/>
            <a:ext cx="6406982" cy="4023360"/>
          </a:xfrm>
        </p:spPr>
        <p:txBody>
          <a:bodyPr/>
          <a:lstStyle/>
          <a:p>
            <a:pPr algn="ctr"/>
            <a:r>
              <a:rPr lang="ca-ES" sz="4000" b="1" dirty="0">
                <a:solidFill>
                  <a:srgbClr val="92D050"/>
                </a:solidFill>
              </a:rPr>
              <a:t>Quins passos s’han de seguir per validar un procés farmacèutic? </a:t>
            </a:r>
          </a:p>
          <a:p>
            <a:endParaRPr lang="es-ES" dirty="0"/>
          </a:p>
        </p:txBody>
      </p:sp>
      <p:pic>
        <p:nvPicPr>
          <p:cNvPr id="1026" name="Picture 2" descr="Resultat d'imatges de valid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43" y="1724897"/>
            <a:ext cx="34194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Fitxes</a:t>
            </a:r>
            <a:r>
              <a:rPr lang="es-ES" dirty="0"/>
              <a:t> de </a:t>
            </a:r>
            <a:r>
              <a:rPr lang="es-ES" dirty="0" err="1"/>
              <a:t>materials</a:t>
            </a:r>
            <a:r>
              <a:rPr lang="es-ES" dirty="0"/>
              <a:t> i </a:t>
            </a:r>
            <a:r>
              <a:rPr lang="es-ES" dirty="0" err="1"/>
              <a:t>matèries</a:t>
            </a:r>
            <a:r>
              <a:rPr lang="es-ES" dirty="0"/>
              <a:t> </a:t>
            </a:r>
            <a:r>
              <a:rPr lang="es-ES" dirty="0" err="1"/>
              <a:t>primeres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4" y="2047742"/>
            <a:ext cx="9014996" cy="41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6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Entrada i sortida de productes elaborats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Conclosa l'elaboració d'un producte, aquest es destina a un dipòsit de productes acabats, quedant a disposició del departament de venda. Igualment es porta un registre en fitxes, arxius o comptes individuals per a cada classe de producte elaborat. </a:t>
            </a:r>
          </a:p>
          <a:p>
            <a:r>
              <a:rPr lang="ca-ES" dirty="0"/>
              <a:t>Aquestes fitxes tenen el mateix objectiu que l'anterior, i es confeccionen de manera similar. </a:t>
            </a:r>
          </a:p>
          <a:p>
            <a:r>
              <a:rPr lang="ca-ES" dirty="0"/>
              <a:t>En elles es registren les entrades, les sortides i les existències en el dipòsit.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68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Ordres de producció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4128" y="2047741"/>
            <a:ext cx="9720071" cy="4261619"/>
          </a:xfrm>
        </p:spPr>
        <p:txBody>
          <a:bodyPr/>
          <a:lstStyle/>
          <a:p>
            <a:r>
              <a:rPr lang="ca-ES" dirty="0"/>
              <a:t>En aquest document es detallen el producte a elaborar i tots els factors que intervenen en el o els processos implicats en l'elaboració del mateix.</a:t>
            </a:r>
          </a:p>
          <a:p>
            <a:pPr marL="0" indent="0">
              <a:buNone/>
            </a:pPr>
            <a:r>
              <a:rPr lang="ca-ES" dirty="0"/>
              <a:t> </a:t>
            </a:r>
            <a:r>
              <a:rPr lang="ca-ES" dirty="0" smtClean="0"/>
              <a:t>Aquests </a:t>
            </a:r>
            <a:r>
              <a:rPr lang="ca-ES" dirty="0"/>
              <a:t>factors poden ser tipus, quantitat, destinatari, dates d'acabament real i </a:t>
            </a:r>
            <a:r>
              <a:rPr lang="ca-ES" dirty="0" smtClean="0"/>
              <a:t>prevista</a:t>
            </a:r>
            <a:r>
              <a:rPr lang="ca-ES" dirty="0"/>
              <a:t>. </a:t>
            </a:r>
          </a:p>
          <a:p>
            <a:r>
              <a:rPr lang="ca-ES" dirty="0"/>
              <a:t>També es detallen els materials i el pressupost del mateix com així també quantitats de retir amb les respectives dates. </a:t>
            </a:r>
          </a:p>
          <a:p>
            <a:r>
              <a:rPr lang="ca-ES" dirty="0"/>
              <a:t>Un altre detall és la quantitat, classe i data de lliurament dels productes acabats. </a:t>
            </a:r>
          </a:p>
          <a:p>
            <a:r>
              <a:rPr lang="ca-ES" dirty="0"/>
              <a:t>I també porta detallat les dades de comptabilitat, és a dir el full de cost que correspon a aquesta ordre de producció.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73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Ordres de producció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2" y="1790164"/>
            <a:ext cx="5951233" cy="476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Full de costos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9886" y="2311758"/>
            <a:ext cx="3058475" cy="4023360"/>
          </a:xfrm>
        </p:spPr>
        <p:txBody>
          <a:bodyPr/>
          <a:lstStyle/>
          <a:p>
            <a:r>
              <a:rPr lang="ca-ES" dirty="0"/>
              <a:t>Aquest document complementa l'ordre de producció quantificant el produït, calculant així el cost total i unitari dels productes elaborats.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18" y="746976"/>
            <a:ext cx="5863191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3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527</TotalTime>
  <Words>2704</Words>
  <Application>Microsoft Office PowerPoint</Application>
  <PresentationFormat>Personalizado</PresentationFormat>
  <Paragraphs>187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Integral</vt:lpstr>
      <vt:lpstr>la documentació</vt:lpstr>
      <vt:lpstr>Documents per processos de fabricació</vt:lpstr>
      <vt:lpstr>La documentació utilitzada: </vt:lpstr>
      <vt:lpstr>Fitxes de materials i matèries primeres</vt:lpstr>
      <vt:lpstr>Fitxes de materials i matèries primeres</vt:lpstr>
      <vt:lpstr>Entrada i sortida de productes elaborats</vt:lpstr>
      <vt:lpstr>Ordres de producció</vt:lpstr>
      <vt:lpstr>Ordres de producció</vt:lpstr>
      <vt:lpstr>Full de costos</vt:lpstr>
      <vt:lpstr>Ordre de treball</vt:lpstr>
      <vt:lpstr>Ordre de treball</vt:lpstr>
      <vt:lpstr>Fulls d’instrucció (PNT)</vt:lpstr>
      <vt:lpstr>Fulls d’instrucció (PNT)</vt:lpstr>
      <vt:lpstr>Fulls i mapes de ruta</vt:lpstr>
      <vt:lpstr>Fulls i mapes de ruta</vt:lpstr>
      <vt:lpstr>Fulls i mapes de ruta</vt:lpstr>
      <vt:lpstr>Full de control de qualitat</vt:lpstr>
      <vt:lpstr>Full de control de qualitat</vt:lpstr>
      <vt:lpstr>Què en diuen els GMP? (Article 4) </vt:lpstr>
      <vt:lpstr>Què en diuen en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Què en diuen els GMP? (article 4)</vt:lpstr>
      <vt:lpstr>activitat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arianna martin</dc:creator>
  <cp:lastModifiedBy>user</cp:lastModifiedBy>
  <cp:revision>23</cp:revision>
  <dcterms:created xsi:type="dcterms:W3CDTF">2016-11-09T09:45:32Z</dcterms:created>
  <dcterms:modified xsi:type="dcterms:W3CDTF">2016-11-11T16:50:46Z</dcterms:modified>
</cp:coreProperties>
</file>