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23403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96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81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8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4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48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7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2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758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3309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938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83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078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18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6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52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7AA45-D7DB-4E1C-A8E0-87BFE5E002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err="1"/>
              <a:t>Conditional</a:t>
            </a:r>
            <a:r>
              <a:rPr lang="es-ES" dirty="0"/>
              <a:t> </a:t>
            </a:r>
            <a:r>
              <a:rPr lang="es-ES" dirty="0" err="1"/>
              <a:t>sentences</a:t>
            </a:r>
            <a:endParaRPr lang="en-GB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4CC7E53-9309-42F8-ABCE-C196825096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4800" dirty="0">
                <a:solidFill>
                  <a:schemeClr val="accent1"/>
                </a:solidFill>
              </a:rPr>
              <a:t>And </a:t>
            </a:r>
            <a:r>
              <a:rPr lang="es-ES" sz="4800" dirty="0" err="1">
                <a:solidFill>
                  <a:schemeClr val="accent1"/>
                </a:solidFill>
              </a:rPr>
              <a:t>Wish</a:t>
            </a:r>
            <a:r>
              <a:rPr lang="es-ES" sz="4800" dirty="0">
                <a:solidFill>
                  <a:schemeClr val="accent1"/>
                </a:solidFill>
              </a:rPr>
              <a:t> </a:t>
            </a:r>
            <a:r>
              <a:rPr lang="es-ES" sz="4800" dirty="0" err="1">
                <a:solidFill>
                  <a:schemeClr val="accent1"/>
                </a:solidFill>
              </a:rPr>
              <a:t>clauses</a:t>
            </a:r>
            <a:endParaRPr lang="en-GB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829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971A9-3ED4-416B-8147-C8D70367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Zero </a:t>
            </a:r>
            <a:r>
              <a:rPr lang="es-ES" dirty="0" err="1"/>
              <a:t>conditional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0CDBE-52EB-4C78-B30C-6A0EC09E0D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773405"/>
            <a:ext cx="10394707" cy="3311189"/>
          </a:xfrm>
        </p:spPr>
        <p:txBody>
          <a:bodyPr/>
          <a:lstStyle/>
          <a:p>
            <a:r>
              <a:rPr lang="es-ES" dirty="0">
                <a:latin typeface="Arial Black" panose="020B0A04020102020204" pitchFamily="34" charset="0"/>
              </a:rPr>
              <a:t>Used </a:t>
            </a:r>
            <a:r>
              <a:rPr lang="es-ES" dirty="0" err="1">
                <a:latin typeface="Arial Black" panose="020B0A04020102020204" pitchFamily="34" charset="0"/>
              </a:rPr>
              <a:t>for</a:t>
            </a:r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err="1">
                <a:latin typeface="Arial Black" panose="020B0A04020102020204" pitchFamily="34" charset="0"/>
              </a:rPr>
              <a:t>facts</a:t>
            </a:r>
            <a:r>
              <a:rPr lang="es-ES" dirty="0"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GB" sz="1800" dirty="0">
                <a:latin typeface="Arial Black" panose="020B0A04020102020204" pitchFamily="34" charset="0"/>
              </a:rPr>
              <a:t>	</a:t>
            </a:r>
            <a:r>
              <a:rPr lang="en-GB" sz="1800" dirty="0" err="1">
                <a:latin typeface="Arial Black" panose="020B0A04020102020204" pitchFamily="34" charset="0"/>
              </a:rPr>
              <a:t>E.g</a:t>
            </a:r>
            <a:r>
              <a:rPr lang="en-GB" sz="1800" dirty="0">
                <a:latin typeface="Arial Black" panose="020B0A04020102020204" pitchFamily="34" charset="0"/>
              </a:rPr>
              <a:t>: If you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heat</a:t>
            </a:r>
            <a:r>
              <a:rPr lang="en-GB" sz="1800" dirty="0">
                <a:latin typeface="Arial Black" panose="020B0A04020102020204" pitchFamily="34" charset="0"/>
              </a:rPr>
              <a:t> water up to 100 degrees, it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boils.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22E304DA-64F9-43F5-A5AF-F535BC85D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573892"/>
              </p:ext>
            </p:extLst>
          </p:nvPr>
        </p:nvGraphicFramePr>
        <p:xfrm>
          <a:off x="2189747" y="3060441"/>
          <a:ext cx="6841958" cy="74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1958">
                  <a:extLst>
                    <a:ext uri="{9D8B030D-6E8A-4147-A177-3AD203B41FA5}">
                      <a16:colId xmlns:a16="http://schemas.microsoft.com/office/drawing/2014/main" val="715171365"/>
                    </a:ext>
                  </a:extLst>
                </a:gridCol>
              </a:tblGrid>
              <a:tr h="7464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Arial Black" panose="020B0A04020102020204" pitchFamily="34" charset="0"/>
                        </a:rPr>
                        <a:t>IF + PRESENT SIMPLE, PRESENT SIMPLE</a:t>
                      </a:r>
                    </a:p>
                    <a:p>
                      <a:endParaRPr lang="en-GB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957282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882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971A9-3ED4-416B-8147-C8D703672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68442"/>
            <a:ext cx="10396882" cy="922421"/>
          </a:xfrm>
        </p:spPr>
        <p:txBody>
          <a:bodyPr/>
          <a:lstStyle/>
          <a:p>
            <a:r>
              <a:rPr lang="es-ES" dirty="0"/>
              <a:t>FIRST </a:t>
            </a:r>
            <a:r>
              <a:rPr lang="es-ES" dirty="0" err="1"/>
              <a:t>conditional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0CDBE-52EB-4C78-B30C-6A0EC09E0D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1528" y="1090863"/>
            <a:ext cx="10394707" cy="4355431"/>
          </a:xfrm>
        </p:spPr>
        <p:txBody>
          <a:bodyPr/>
          <a:lstStyle/>
          <a:p>
            <a:r>
              <a:rPr lang="es-ES" dirty="0" err="1">
                <a:latin typeface="Arial Black" panose="020B0A04020102020204" pitchFamily="34" charset="0"/>
              </a:rPr>
              <a:t>It</a:t>
            </a:r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err="1">
                <a:latin typeface="Arial Black" panose="020B0A04020102020204" pitchFamily="34" charset="0"/>
              </a:rPr>
              <a:t>may</a:t>
            </a:r>
            <a:r>
              <a:rPr lang="es-ES" dirty="0">
                <a:latin typeface="Arial Black" panose="020B0A04020102020204" pitchFamily="34" charset="0"/>
              </a:rPr>
              <a:t> be, </a:t>
            </a:r>
            <a:r>
              <a:rPr lang="es-ES" dirty="0" err="1">
                <a:latin typeface="Arial Black" panose="020B0A04020102020204" pitchFamily="34" charset="0"/>
              </a:rPr>
              <a:t>it’s</a:t>
            </a:r>
            <a:r>
              <a:rPr lang="es-ES" dirty="0">
                <a:latin typeface="Arial Black" panose="020B0A04020102020204" pitchFamily="34" charset="0"/>
              </a:rPr>
              <a:t> </a:t>
            </a:r>
            <a:r>
              <a:rPr lang="es-ES" dirty="0" err="1">
                <a:latin typeface="Arial Black" panose="020B0A04020102020204" pitchFamily="34" charset="0"/>
              </a:rPr>
              <a:t>possible</a:t>
            </a:r>
            <a:r>
              <a:rPr lang="es-ES" dirty="0"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GB" sz="1800" dirty="0" err="1">
                <a:latin typeface="Arial Black" panose="020B0A04020102020204" pitchFamily="34" charset="0"/>
              </a:rPr>
              <a:t>E.g</a:t>
            </a:r>
            <a:r>
              <a:rPr lang="en-GB" sz="1800" dirty="0">
                <a:latin typeface="Arial Black" panose="020B0A04020102020204" pitchFamily="34" charset="0"/>
              </a:rPr>
              <a:t>:  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1. </a:t>
            </a:r>
            <a:r>
              <a:rPr lang="en-GB" sz="1800" dirty="0">
                <a:latin typeface="Arial Black" panose="020B0A04020102020204" pitchFamily="34" charset="0"/>
              </a:rPr>
              <a:t>If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I’ve got </a:t>
            </a:r>
            <a:r>
              <a:rPr lang="en-GB" sz="1800" dirty="0">
                <a:latin typeface="Arial Black" panose="020B0A04020102020204" pitchFamily="34" charset="0"/>
              </a:rPr>
              <a:t>enough money, I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will buy </a:t>
            </a:r>
            <a:r>
              <a:rPr lang="en-GB" sz="1800" dirty="0">
                <a:latin typeface="Arial Black" panose="020B0A04020102020204" pitchFamily="34" charset="0"/>
              </a:rPr>
              <a:t>a new car.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 2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.</a:t>
            </a:r>
            <a:r>
              <a:rPr lang="en-GB" sz="1800" dirty="0">
                <a:latin typeface="Arial Black" panose="020B0A04020102020204" pitchFamily="34" charset="0"/>
              </a:rPr>
              <a:t> If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I’ve got </a:t>
            </a:r>
            <a:r>
              <a:rPr lang="en-GB" sz="1800" dirty="0">
                <a:latin typeface="Arial Black" panose="020B0A04020102020204" pitchFamily="34" charset="0"/>
              </a:rPr>
              <a:t>enough money, I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MAY buy </a:t>
            </a:r>
            <a:r>
              <a:rPr lang="en-GB" sz="1800" dirty="0">
                <a:latin typeface="Arial Black" panose="020B0A04020102020204" pitchFamily="34" charset="0"/>
              </a:rPr>
              <a:t>a new car.</a:t>
            </a:r>
          </a:p>
          <a:p>
            <a:pPr marL="0" indent="0">
              <a:buNone/>
            </a:pPr>
            <a:r>
              <a:rPr lang="en-GB" sz="1800" dirty="0">
                <a:latin typeface="Arial Black" panose="020B0A04020102020204" pitchFamily="34" charset="0"/>
              </a:rPr>
              <a:t>         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3.</a:t>
            </a:r>
            <a:r>
              <a:rPr lang="en-GB" sz="1800" dirty="0">
                <a:latin typeface="Arial Black" panose="020B0A04020102020204" pitchFamily="34" charset="0"/>
              </a:rPr>
              <a:t> If </a:t>
            </a:r>
            <a:r>
              <a:rPr lang="en-GB" sz="1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YOU’ve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got </a:t>
            </a:r>
            <a:r>
              <a:rPr lang="en-GB" sz="1800" dirty="0">
                <a:latin typeface="Arial Black" panose="020B0A04020102020204" pitchFamily="34" charset="0"/>
              </a:rPr>
              <a:t>enough money,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buy </a:t>
            </a:r>
            <a:r>
              <a:rPr lang="en-GB" sz="1800" dirty="0">
                <a:latin typeface="Arial Black" panose="020B0A04020102020204" pitchFamily="34" charset="0"/>
              </a:rPr>
              <a:t>a new car!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3E605A80-F8C2-4130-88BE-E229876C0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538890"/>
              </p:ext>
            </p:extLst>
          </p:nvPr>
        </p:nvGraphicFramePr>
        <p:xfrm>
          <a:off x="1572126" y="1868905"/>
          <a:ext cx="8879305" cy="1636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9936">
                  <a:extLst>
                    <a:ext uri="{9D8B030D-6E8A-4147-A177-3AD203B41FA5}">
                      <a16:colId xmlns:a16="http://schemas.microsoft.com/office/drawing/2014/main" val="2902594774"/>
                    </a:ext>
                  </a:extLst>
                </a:gridCol>
                <a:gridCol w="4509369">
                  <a:extLst>
                    <a:ext uri="{9D8B030D-6E8A-4147-A177-3AD203B41FA5}">
                      <a16:colId xmlns:a16="http://schemas.microsoft.com/office/drawing/2014/main" val="2143285817"/>
                    </a:ext>
                  </a:extLst>
                </a:gridCol>
              </a:tblGrid>
              <a:tr h="5454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 1. IF + PRESENT SIMPLE,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FUTURE (WILL)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29172"/>
                  </a:ext>
                </a:extLst>
              </a:tr>
              <a:tr h="5454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2. IF + PRESENT SIMPLE,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MODAL VERB (CAN, MAY, MUST…)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89732"/>
                  </a:ext>
                </a:extLst>
              </a:tr>
              <a:tr h="5454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3. IF + PRESENT SIMPLE,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IMPERATIVE (NO SUBJECT)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40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97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971A9-3ED4-416B-8147-C8D703672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68442"/>
            <a:ext cx="10396882" cy="922421"/>
          </a:xfrm>
        </p:spPr>
        <p:txBody>
          <a:bodyPr/>
          <a:lstStyle/>
          <a:p>
            <a:r>
              <a:rPr lang="es-ES" dirty="0"/>
              <a:t>SECOND </a:t>
            </a:r>
            <a:r>
              <a:rPr lang="es-ES" dirty="0" err="1"/>
              <a:t>conditional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0CDBE-52EB-4C78-B30C-6A0EC09E0D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1528" y="1090863"/>
            <a:ext cx="10394707" cy="4355431"/>
          </a:xfrm>
        </p:spPr>
        <p:txBody>
          <a:bodyPr/>
          <a:lstStyle/>
          <a:p>
            <a:r>
              <a:rPr lang="es-ES" dirty="0" err="1">
                <a:latin typeface="Arial Black" panose="020B0A04020102020204" pitchFamily="34" charset="0"/>
              </a:rPr>
              <a:t>It’S</a:t>
            </a:r>
            <a:r>
              <a:rPr lang="es-ES" dirty="0">
                <a:latin typeface="Arial Black" panose="020B0A04020102020204" pitchFamily="34" charset="0"/>
              </a:rPr>
              <a:t> LESS LIKELY TO HAPPEN:</a:t>
            </a: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GB" sz="18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GB" sz="1800" dirty="0" err="1">
                <a:latin typeface="Arial Black" panose="020B0A04020102020204" pitchFamily="34" charset="0"/>
              </a:rPr>
              <a:t>E.g</a:t>
            </a:r>
            <a:r>
              <a:rPr lang="en-GB" sz="1800" dirty="0">
                <a:latin typeface="Arial Black" panose="020B0A04020102020204" pitchFamily="34" charset="0"/>
              </a:rPr>
              <a:t>:  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1. </a:t>
            </a:r>
            <a:r>
              <a:rPr lang="en-GB" sz="1800" dirty="0">
                <a:latin typeface="Arial Black" panose="020B0A04020102020204" pitchFamily="34" charset="0"/>
              </a:rPr>
              <a:t>If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 HAD got </a:t>
            </a:r>
            <a:r>
              <a:rPr lang="en-GB" sz="1800" dirty="0">
                <a:latin typeface="Arial Black" panose="020B0A04020102020204" pitchFamily="34" charset="0"/>
              </a:rPr>
              <a:t>enough money, I </a:t>
            </a:r>
            <a:r>
              <a:rPr lang="en-GB" sz="1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wOULD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buy </a:t>
            </a:r>
            <a:r>
              <a:rPr lang="en-GB" sz="1800" dirty="0">
                <a:latin typeface="Arial Black" panose="020B0A04020102020204" pitchFamily="34" charset="0"/>
              </a:rPr>
              <a:t>a new car.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 2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.</a:t>
            </a:r>
            <a:r>
              <a:rPr lang="en-GB" sz="1800" dirty="0">
                <a:latin typeface="Arial Black" panose="020B0A04020102020204" pitchFamily="34" charset="0"/>
              </a:rPr>
              <a:t> If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 HAD got </a:t>
            </a:r>
            <a:r>
              <a:rPr lang="en-GB" sz="1800" dirty="0">
                <a:latin typeface="Arial Black" panose="020B0A04020102020204" pitchFamily="34" charset="0"/>
              </a:rPr>
              <a:t>enough money, I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buy </a:t>
            </a:r>
            <a:r>
              <a:rPr lang="en-GB" sz="1800" dirty="0">
                <a:latin typeface="Arial Black" panose="020B0A04020102020204" pitchFamily="34" charset="0"/>
              </a:rPr>
              <a:t>a new car.</a:t>
            </a:r>
          </a:p>
          <a:p>
            <a:pPr marL="0" indent="0">
              <a:buNone/>
            </a:pPr>
            <a:r>
              <a:rPr lang="en-GB" sz="1800" dirty="0">
                <a:latin typeface="Arial Black" panose="020B0A04020102020204" pitchFamily="34" charset="0"/>
              </a:rPr>
              <a:t>     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3E605A80-F8C2-4130-88BE-E229876C0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663"/>
              </p:ext>
            </p:extLst>
          </p:nvPr>
        </p:nvGraphicFramePr>
        <p:xfrm>
          <a:off x="1572127" y="2149641"/>
          <a:ext cx="8686800" cy="1612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9896">
                  <a:extLst>
                    <a:ext uri="{9D8B030D-6E8A-4147-A177-3AD203B41FA5}">
                      <a16:colId xmlns:a16="http://schemas.microsoft.com/office/drawing/2014/main" val="2902594774"/>
                    </a:ext>
                  </a:extLst>
                </a:gridCol>
                <a:gridCol w="4676904">
                  <a:extLst>
                    <a:ext uri="{9D8B030D-6E8A-4147-A177-3AD203B41FA5}">
                      <a16:colId xmlns:a16="http://schemas.microsoft.com/office/drawing/2014/main" val="2143285817"/>
                    </a:ext>
                  </a:extLst>
                </a:gridCol>
              </a:tblGrid>
              <a:tr h="6978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 1. IF + PAST SIMPLE,</a:t>
                      </a:r>
                    </a:p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*BE = WERE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CONDITIONAL (WOULD)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29172"/>
                  </a:ext>
                </a:extLst>
              </a:tr>
              <a:tr h="6978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2. IF + PAST SIMPLE,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Arial Black" panose="020B0A04020102020204" pitchFamily="34" charset="0"/>
                        </a:rPr>
                        <a:t>*BE = WERE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MODAL VERB (COULD, MIGHT, …)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89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895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971A9-3ED4-416B-8147-C8D703672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68442"/>
            <a:ext cx="10396882" cy="922421"/>
          </a:xfrm>
        </p:spPr>
        <p:txBody>
          <a:bodyPr/>
          <a:lstStyle/>
          <a:p>
            <a:r>
              <a:rPr lang="es-ES" dirty="0"/>
              <a:t>THIRD </a:t>
            </a:r>
            <a:r>
              <a:rPr lang="es-ES" dirty="0" err="1"/>
              <a:t>conditional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C0CDBE-52EB-4C78-B30C-6A0EC09E0D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1528" y="1090863"/>
            <a:ext cx="10394707" cy="4355431"/>
          </a:xfrm>
        </p:spPr>
        <p:txBody>
          <a:bodyPr/>
          <a:lstStyle/>
          <a:p>
            <a:r>
              <a:rPr lang="es-ES" dirty="0">
                <a:latin typeface="Arial Black" panose="020B0A04020102020204" pitchFamily="34" charset="0"/>
              </a:rPr>
              <a:t>IT’S USED FOR ACTIONS THAT HAPPENED IN THE PAST:</a:t>
            </a: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s-ES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GB" sz="18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GB" sz="1800" dirty="0" err="1">
                <a:latin typeface="Arial Black" panose="020B0A04020102020204" pitchFamily="34" charset="0"/>
              </a:rPr>
              <a:t>E.g</a:t>
            </a:r>
            <a:r>
              <a:rPr lang="en-GB" sz="1800" dirty="0">
                <a:latin typeface="Arial Black" panose="020B0A04020102020204" pitchFamily="34" charset="0"/>
              </a:rPr>
              <a:t>:  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1. </a:t>
            </a:r>
            <a:r>
              <a:rPr lang="en-GB" sz="1800" dirty="0">
                <a:latin typeface="Arial Black" panose="020B0A04020102020204" pitchFamily="34" charset="0"/>
              </a:rPr>
              <a:t>If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 HAD HAD </a:t>
            </a:r>
            <a:r>
              <a:rPr lang="en-GB" sz="1800" dirty="0">
                <a:latin typeface="Arial Black" panose="020B0A04020102020204" pitchFamily="34" charset="0"/>
              </a:rPr>
              <a:t>enough money, I </a:t>
            </a:r>
            <a:r>
              <a:rPr lang="en-GB" sz="1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wOULD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HAVE </a:t>
            </a:r>
            <a:r>
              <a:rPr lang="en-GB" sz="18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bOUGHT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n-GB" sz="1800" dirty="0">
                <a:latin typeface="Arial Black" panose="020B0A04020102020204" pitchFamily="34" charset="0"/>
              </a:rPr>
              <a:t>a new car.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 2</a:t>
            </a:r>
            <a:r>
              <a:rPr lang="en-GB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.</a:t>
            </a:r>
            <a:r>
              <a:rPr lang="en-GB" sz="1800" dirty="0">
                <a:latin typeface="Arial Black" panose="020B0A04020102020204" pitchFamily="34" charset="0"/>
              </a:rPr>
              <a:t> If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I HAD HAD </a:t>
            </a:r>
            <a:r>
              <a:rPr lang="en-GB" sz="1800" dirty="0">
                <a:latin typeface="Arial Black" panose="020B0A04020102020204" pitchFamily="34" charset="0"/>
              </a:rPr>
              <a:t>enough money, I </a:t>
            </a:r>
            <a:r>
              <a:rPr lang="en-GB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COULD HAVE BOUGHT </a:t>
            </a:r>
            <a:r>
              <a:rPr lang="en-GB" sz="1800" dirty="0">
                <a:latin typeface="Arial Black" panose="020B0A04020102020204" pitchFamily="34" charset="0"/>
              </a:rPr>
              <a:t>a new car.</a:t>
            </a:r>
          </a:p>
          <a:p>
            <a:pPr marL="0" indent="0">
              <a:buNone/>
            </a:pPr>
            <a:r>
              <a:rPr lang="en-GB" sz="1800" dirty="0">
                <a:latin typeface="Arial Black" panose="020B0A04020102020204" pitchFamily="34" charset="0"/>
              </a:rPr>
              <a:t>     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3E605A80-F8C2-4130-88BE-E229876C0F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04967"/>
              </p:ext>
            </p:extLst>
          </p:nvPr>
        </p:nvGraphicFramePr>
        <p:xfrm>
          <a:off x="898359" y="2149641"/>
          <a:ext cx="9360568" cy="1395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13">
                  <a:extLst>
                    <a:ext uri="{9D8B030D-6E8A-4147-A177-3AD203B41FA5}">
                      <a16:colId xmlns:a16="http://schemas.microsoft.com/office/drawing/2014/main" val="2902594774"/>
                    </a:ext>
                  </a:extLst>
                </a:gridCol>
                <a:gridCol w="5039655">
                  <a:extLst>
                    <a:ext uri="{9D8B030D-6E8A-4147-A177-3AD203B41FA5}">
                      <a16:colId xmlns:a16="http://schemas.microsoft.com/office/drawing/2014/main" val="2143285817"/>
                    </a:ext>
                  </a:extLst>
                </a:gridCol>
              </a:tblGrid>
              <a:tr h="6978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 1. IF + PAST PERFECT,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COMPOUND CONDITIONAL </a:t>
                      </a:r>
                    </a:p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(WOULD HAVE + PAST PARTICIPLE)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29172"/>
                  </a:ext>
                </a:extLst>
              </a:tr>
              <a:tr h="69783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2. IF + PAST PERFECT,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MODAL PERFECT</a:t>
                      </a:r>
                    </a:p>
                    <a:p>
                      <a:r>
                        <a:rPr lang="es-ES" dirty="0">
                          <a:latin typeface="Arial Black" panose="020B0A04020102020204" pitchFamily="34" charset="0"/>
                        </a:rPr>
                        <a:t>(MODAL + HAVE + PAST PARTICIPLE)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89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38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23E3B-2232-43D2-91FB-93B824F41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60948"/>
            <a:ext cx="10396882" cy="745957"/>
          </a:xfrm>
        </p:spPr>
        <p:txBody>
          <a:bodyPr>
            <a:normAutofit/>
          </a:bodyPr>
          <a:lstStyle/>
          <a:p>
            <a:r>
              <a:rPr lang="es-ES" sz="3200" dirty="0" err="1"/>
              <a:t>Let’s</a:t>
            </a:r>
            <a:r>
              <a:rPr lang="es-ES" sz="3200" dirty="0"/>
              <a:t> </a:t>
            </a:r>
            <a:r>
              <a:rPr lang="es-ES" sz="3200" dirty="0" err="1"/>
              <a:t>practice</a:t>
            </a:r>
            <a:r>
              <a:rPr lang="es-ES" sz="3200" dirty="0"/>
              <a:t>:</a:t>
            </a:r>
            <a:endParaRPr lang="en-GB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534EFD-B0FC-40F3-80F1-7A3532DD9A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010654"/>
            <a:ext cx="10394707" cy="4523872"/>
          </a:xfrm>
        </p:spPr>
        <p:txBody>
          <a:bodyPr/>
          <a:lstStyle/>
          <a:p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in the blanks with the correct form of the verb in brackets: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___________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(be)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wouldn’t talk to her now.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 wouldn’t have booked a room in your hotel if we ____________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(know)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service was going to be so bad.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Unless you _____________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(start)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exercising regularly, you Will have health problems.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the government ______________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(not take)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action immediately, the problem Will unnecessarily grow.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everyone ________________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(agree)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 reduce consumption, we would probably pollute less the planet where we ALL LIVE.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I HAD HAD ENOUGH TIME,  I _____________________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(SHOULD CONSIDER)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YOUR PROPOSAL. </a:t>
            </a:r>
          </a:p>
          <a:p>
            <a:pPr marL="457200" indent="-457200"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00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23E3B-2232-43D2-91FB-93B824F41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60948"/>
            <a:ext cx="10396882" cy="745957"/>
          </a:xfrm>
        </p:spPr>
        <p:txBody>
          <a:bodyPr>
            <a:normAutofit/>
          </a:bodyPr>
          <a:lstStyle/>
          <a:p>
            <a:r>
              <a:rPr lang="es-ES" sz="3200" dirty="0" err="1"/>
              <a:t>Let’s</a:t>
            </a:r>
            <a:r>
              <a:rPr lang="es-ES" sz="3200" dirty="0"/>
              <a:t> </a:t>
            </a:r>
            <a:r>
              <a:rPr lang="es-ES" sz="3200" dirty="0" err="1"/>
              <a:t>practice</a:t>
            </a:r>
            <a:r>
              <a:rPr lang="es-ES" sz="3200" dirty="0"/>
              <a:t>:</a:t>
            </a:r>
            <a:endParaRPr lang="en-GB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534EFD-B0FC-40F3-80F1-7A3532DD9A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010654"/>
            <a:ext cx="10394707" cy="4523872"/>
          </a:xfrm>
        </p:spPr>
        <p:txBody>
          <a:bodyPr/>
          <a:lstStyle/>
          <a:p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 in the blanks with the correct form of the verb in brackets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(be) you,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wouldn’t talk to her now.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 wouldn’t have booked a room in your hotel if we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 KNOWN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(know) the service was going to be so bad.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Unless you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(start) exercising regularly, you Will have health problems.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the government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DOESN’T TAKE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(not take) action immediately, the problem Will unnecessarily grow.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everyone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(agree) to reduce consumption, we would probably pollute less the planet where we ALL LIVE.</a:t>
            </a:r>
          </a:p>
          <a:p>
            <a:pPr marL="457200" indent="-4572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IF I HAD HAD ENOUGH TIME,  I 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HAVE CONSIDERED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(SHOULD CONSIDER) YOUR PROPOSAL. </a:t>
            </a:r>
          </a:p>
          <a:p>
            <a:pPr marL="457200" indent="-457200">
              <a:buAutoNum type="arabicPeriod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66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06565-60AE-4835-A7FC-41D87702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280737"/>
            <a:ext cx="10396882" cy="906379"/>
          </a:xfrm>
        </p:spPr>
        <p:txBody>
          <a:bodyPr>
            <a:normAutofit/>
          </a:bodyPr>
          <a:lstStyle/>
          <a:p>
            <a:r>
              <a:rPr lang="es-ES" dirty="0"/>
              <a:t>WISH CLAUSES: I WISH / IF ONLY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C00185-E097-4EFD-A473-0C3C7C186B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243264"/>
            <a:ext cx="10394707" cy="4131322"/>
          </a:xfrm>
        </p:spPr>
        <p:txBody>
          <a:bodyPr/>
          <a:lstStyle/>
          <a:p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Whenever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i’ve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got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possibilities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AutoNum type="arabicPeriod"/>
            </a:pP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E.G: IF ONLY YOU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</a:p>
          <a:p>
            <a:pPr marL="457200" indent="-457200"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E.G: (HOW) I WISH YOU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HERE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D91DD670-659E-4690-8393-83FDBC45E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521836"/>
              </p:ext>
            </p:extLst>
          </p:nvPr>
        </p:nvGraphicFramePr>
        <p:xfrm>
          <a:off x="1917033" y="2462464"/>
          <a:ext cx="6224336" cy="633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4336">
                  <a:extLst>
                    <a:ext uri="{9D8B030D-6E8A-4147-A177-3AD203B41FA5}">
                      <a16:colId xmlns:a16="http://schemas.microsoft.com/office/drawing/2014/main" val="3798998273"/>
                    </a:ext>
                  </a:extLst>
                </a:gridCol>
              </a:tblGrid>
              <a:tr h="63366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IF ONLY + SUBJECT + PAST SIMPLE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72853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A0E215C5-2159-4515-92C5-4B1C3600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07029"/>
              </p:ext>
            </p:extLst>
          </p:nvPr>
        </p:nvGraphicFramePr>
        <p:xfrm>
          <a:off x="1917033" y="3986462"/>
          <a:ext cx="622433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4336">
                  <a:extLst>
                    <a:ext uri="{9D8B030D-6E8A-4147-A177-3AD203B41FA5}">
                      <a16:colId xmlns:a16="http://schemas.microsoft.com/office/drawing/2014/main" val="3988751299"/>
                    </a:ext>
                  </a:extLst>
                </a:gridCol>
              </a:tblGrid>
              <a:tr h="6336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Arial Black" panose="020B0A04020102020204" pitchFamily="34" charset="0"/>
                        </a:rPr>
                        <a:t>I WISH + SUBJECT + PAST SIMPLE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13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66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06565-60AE-4835-A7FC-41D87702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280737"/>
            <a:ext cx="10396882" cy="906379"/>
          </a:xfrm>
        </p:spPr>
        <p:txBody>
          <a:bodyPr>
            <a:normAutofit/>
          </a:bodyPr>
          <a:lstStyle/>
          <a:p>
            <a:r>
              <a:rPr lang="es-ES" dirty="0"/>
              <a:t>WISH CLAUSES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C00185-E097-4EFD-A473-0C3C7C186B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9863" y="1267327"/>
            <a:ext cx="10394707" cy="41313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3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s-E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sz="24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es-ES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E.G: IF ONLY YOU </a:t>
            </a:r>
            <a:r>
              <a:rPr lang="es-E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HAD BEEN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THERE</a:t>
            </a:r>
          </a:p>
          <a:p>
            <a:pPr marL="457200" indent="-457200">
              <a:buAutoNum type="arabicPeriod"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E.G: (HOW) I WISH YOU </a:t>
            </a:r>
            <a:r>
              <a:rPr lang="es-E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HAD BEEN 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D91DD670-659E-4690-8393-83FDBC45E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070615"/>
              </p:ext>
            </p:extLst>
          </p:nvPr>
        </p:nvGraphicFramePr>
        <p:xfrm>
          <a:off x="1917033" y="2462464"/>
          <a:ext cx="6224336" cy="633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4336">
                  <a:extLst>
                    <a:ext uri="{9D8B030D-6E8A-4147-A177-3AD203B41FA5}">
                      <a16:colId xmlns:a16="http://schemas.microsoft.com/office/drawing/2014/main" val="3798998273"/>
                    </a:ext>
                  </a:extLst>
                </a:gridCol>
              </a:tblGrid>
              <a:tr h="633662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IF ONLY + SUBJECT + PAST PERFECT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72853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A0E215C5-2159-4515-92C5-4B1C3600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459985"/>
              </p:ext>
            </p:extLst>
          </p:nvPr>
        </p:nvGraphicFramePr>
        <p:xfrm>
          <a:off x="1917033" y="3986462"/>
          <a:ext cx="622433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4336">
                  <a:extLst>
                    <a:ext uri="{9D8B030D-6E8A-4147-A177-3AD203B41FA5}">
                      <a16:colId xmlns:a16="http://schemas.microsoft.com/office/drawing/2014/main" val="3988751299"/>
                    </a:ext>
                  </a:extLst>
                </a:gridCol>
              </a:tblGrid>
              <a:tr h="6336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Arial Black" panose="020B0A04020102020204" pitchFamily="34" charset="0"/>
                        </a:rPr>
                        <a:t>I WISH + SUBJECT + PAST PERFECT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13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1292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06565-60AE-4835-A7FC-41D87702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280737"/>
            <a:ext cx="10396882" cy="906379"/>
          </a:xfrm>
        </p:spPr>
        <p:txBody>
          <a:bodyPr>
            <a:normAutofit/>
          </a:bodyPr>
          <a:lstStyle/>
          <a:p>
            <a:r>
              <a:rPr lang="es-ES" dirty="0"/>
              <a:t>WISH CLAUSES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C00185-E097-4EFD-A473-0C3C7C186B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9863" y="1082351"/>
            <a:ext cx="10394707" cy="431629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3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s-E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wish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makes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6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s-E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es-E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E.G: IF ONLY YOU </a:t>
            </a:r>
            <a:r>
              <a:rPr lang="es-E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WOULD BE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THERE TOMORROW</a:t>
            </a:r>
          </a:p>
          <a:p>
            <a:pPr marL="0" indent="0">
              <a:buNone/>
            </a:pP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	        IF ONLY WE </a:t>
            </a:r>
            <a:r>
              <a:rPr lang="es-E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COULD SEE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EACH OTHER SOON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s-ES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E.G: I WISH YOU </a:t>
            </a:r>
            <a:r>
              <a:rPr lang="es-E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WOULD BE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THERE TOMORROW</a:t>
            </a:r>
          </a:p>
          <a:p>
            <a:pPr marL="0" indent="0">
              <a:buNone/>
            </a:pP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	        I WISH WE </a:t>
            </a:r>
            <a:r>
              <a:rPr lang="es-E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COULD SEE 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EACH OTHER SOON</a:t>
            </a:r>
          </a:p>
          <a:p>
            <a:pPr marL="0" indent="0">
              <a:buNone/>
            </a:pPr>
            <a:endParaRPr lang="es-E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D91DD670-659E-4690-8393-83FDBC45E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887749"/>
              </p:ext>
            </p:extLst>
          </p:nvPr>
        </p:nvGraphicFramePr>
        <p:xfrm>
          <a:off x="1087429" y="1763485"/>
          <a:ext cx="9452234" cy="661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6117">
                  <a:extLst>
                    <a:ext uri="{9D8B030D-6E8A-4147-A177-3AD203B41FA5}">
                      <a16:colId xmlns:a16="http://schemas.microsoft.com/office/drawing/2014/main" val="3798998273"/>
                    </a:ext>
                  </a:extLst>
                </a:gridCol>
                <a:gridCol w="4726117">
                  <a:extLst>
                    <a:ext uri="{9D8B030D-6E8A-4147-A177-3AD203B41FA5}">
                      <a16:colId xmlns:a16="http://schemas.microsoft.com/office/drawing/2014/main" val="3231591439"/>
                    </a:ext>
                  </a:extLst>
                </a:gridCol>
              </a:tblGrid>
              <a:tr h="661071"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latin typeface="Arial Black" panose="020B0A04020102020204" pitchFamily="34" charset="0"/>
                        </a:rPr>
                        <a:t>IF ONLY + SUBJECT +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 marT="216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>
                          <a:latin typeface="Arial Black" panose="020B0A04020102020204" pitchFamily="34" charset="0"/>
                        </a:rPr>
                        <a:t>1. COULD (I / WE)</a:t>
                      </a:r>
                    </a:p>
                    <a:p>
                      <a:pPr algn="l"/>
                      <a:r>
                        <a:rPr lang="es-ES" dirty="0">
                          <a:latin typeface="Arial Black" panose="020B0A04020102020204" pitchFamily="34" charset="0"/>
                        </a:rPr>
                        <a:t>2. WOULD (YOU/HE/SHE/IT/THEY)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72853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A0E215C5-2159-4515-92C5-4B1C360035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640706"/>
              </p:ext>
            </p:extLst>
          </p:nvPr>
        </p:nvGraphicFramePr>
        <p:xfrm>
          <a:off x="1087429" y="3321698"/>
          <a:ext cx="9452234" cy="81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6117">
                  <a:extLst>
                    <a:ext uri="{9D8B030D-6E8A-4147-A177-3AD203B41FA5}">
                      <a16:colId xmlns:a16="http://schemas.microsoft.com/office/drawing/2014/main" val="3988751299"/>
                    </a:ext>
                  </a:extLst>
                </a:gridCol>
                <a:gridCol w="4726117">
                  <a:extLst>
                    <a:ext uri="{9D8B030D-6E8A-4147-A177-3AD203B41FA5}">
                      <a16:colId xmlns:a16="http://schemas.microsoft.com/office/drawing/2014/main" val="856819746"/>
                    </a:ext>
                  </a:extLst>
                </a:gridCol>
              </a:tblGrid>
              <a:tr h="6610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Arial Black" panose="020B0A04020102020204" pitchFamily="34" charset="0"/>
                        </a:rPr>
                        <a:t>I WISH + SUBJECT +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  <a:p>
                      <a:endParaRPr lang="en-GB" dirty="0"/>
                    </a:p>
                  </a:txBody>
                  <a:tcPr marT="216000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>
                          <a:latin typeface="Arial Black" panose="020B0A04020102020204" pitchFamily="34" charset="0"/>
                        </a:rPr>
                        <a:t>1. COULD (I / WE)</a:t>
                      </a:r>
                    </a:p>
                    <a:p>
                      <a:pPr algn="l"/>
                      <a:r>
                        <a:rPr lang="es-ES" dirty="0">
                          <a:latin typeface="Arial Black" panose="020B0A04020102020204" pitchFamily="34" charset="0"/>
                        </a:rPr>
                        <a:t>2. WOULD (YOU/HE/SHE/IT/THEY)</a:t>
                      </a:r>
                      <a:endParaRPr lang="en-GB" dirty="0">
                        <a:latin typeface="Arial Black" panose="020B0A04020102020204" pitchFamily="34" charset="0"/>
                      </a:endParaRPr>
                    </a:p>
                  </a:txBody>
                  <a:tcPr marB="0"/>
                </a:tc>
                <a:extLst>
                  <a:ext uri="{0D108BD9-81ED-4DB2-BD59-A6C34878D82A}">
                    <a16:rowId xmlns:a16="http://schemas.microsoft.com/office/drawing/2014/main" val="2968913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116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4886F-88C9-45A7-9F03-AF134F8D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797615"/>
          </a:xfrm>
        </p:spPr>
        <p:txBody>
          <a:bodyPr>
            <a:normAutofit fontScale="90000"/>
          </a:bodyPr>
          <a:lstStyle/>
          <a:p>
            <a:r>
              <a:rPr lang="es-ES" dirty="0"/>
              <a:t>MAKE YOUR WISH: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1D747F-92CF-4EB6-9CC7-AFA9C0E333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23528"/>
            <a:ext cx="10394707" cy="375105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can’t reach the top shelf of the cupboard (tall)</a:t>
            </a:r>
          </a:p>
          <a:p>
            <a:pPr marL="457200" indent="-4572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You’re planning a party outdoors next weekend (not rain)</a:t>
            </a:r>
          </a:p>
          <a:p>
            <a:pPr marL="457200" indent="-4572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friend told you how great the concert was (be there)</a:t>
            </a:r>
          </a:p>
          <a:p>
            <a:pPr marL="457200" indent="-4572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told her the truth and now she’s angry with you</a:t>
            </a:r>
          </a:p>
          <a:p>
            <a:pPr marL="457200" indent="-4572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government increased taxes and you get paid less</a:t>
            </a:r>
          </a:p>
          <a:p>
            <a:pPr marL="457200" indent="-457200"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You’d like to go on holidays abroad next summer, but you can’t afford it.</a:t>
            </a:r>
          </a:p>
        </p:txBody>
      </p:sp>
    </p:spTree>
    <p:extLst>
      <p:ext uri="{BB962C8B-B14F-4D97-AF65-F5344CB8AC3E}">
        <p14:creationId xmlns:p14="http://schemas.microsoft.com/office/powerpoint/2010/main" val="477596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4886F-88C9-45A7-9F03-AF134F8D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797615"/>
          </a:xfrm>
        </p:spPr>
        <p:txBody>
          <a:bodyPr>
            <a:normAutofit fontScale="90000"/>
          </a:bodyPr>
          <a:lstStyle/>
          <a:p>
            <a:r>
              <a:rPr lang="es-ES" dirty="0"/>
              <a:t>MAKE YOUR WISH: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1D747F-92CF-4EB6-9CC7-AFA9C0E333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23528"/>
            <a:ext cx="10394707" cy="375105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I were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taller.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only it wouldn’t rain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weekend.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I had been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there.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only I hadn’t told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 the truth.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wish they hadn’t increased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taxes.</a:t>
            </a:r>
          </a:p>
          <a:p>
            <a:pPr marL="457200" indent="-457200">
              <a:buAutoNum type="arabicPeriod"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only I could afford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holidays abroad.</a:t>
            </a:r>
          </a:p>
        </p:txBody>
      </p:sp>
    </p:spTree>
    <p:extLst>
      <p:ext uri="{BB962C8B-B14F-4D97-AF65-F5344CB8AC3E}">
        <p14:creationId xmlns:p14="http://schemas.microsoft.com/office/powerpoint/2010/main" val="1565138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216</TotalTime>
  <Words>913</Words>
  <Application>Microsoft Office PowerPoint</Application>
  <PresentationFormat>Panorámica</PresentationFormat>
  <Paragraphs>124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Impact</vt:lpstr>
      <vt:lpstr>Evento principal</vt:lpstr>
      <vt:lpstr>Conditional sentences</vt:lpstr>
      <vt:lpstr>Zero conditional</vt:lpstr>
      <vt:lpstr>FIRST conditional</vt:lpstr>
      <vt:lpstr>SECOND conditional</vt:lpstr>
      <vt:lpstr>THIRD conditional</vt:lpstr>
      <vt:lpstr>Let’s practice:</vt:lpstr>
      <vt:lpstr>Let’s practice:</vt:lpstr>
      <vt:lpstr>WISH CLAUSES: I WISH / IF ONLY</vt:lpstr>
      <vt:lpstr>WISH CLAUSES</vt:lpstr>
      <vt:lpstr>WISH CLAUSES</vt:lpstr>
      <vt:lpstr>MAKE YOUR WISH:</vt:lpstr>
      <vt:lpstr>MAKE YOUR WISH: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Conditional sentences</dc:title>
  <dc:creator>usuari</dc:creator>
  <cp:lastModifiedBy>usuari</cp:lastModifiedBy>
  <cp:revision>17</cp:revision>
  <dcterms:created xsi:type="dcterms:W3CDTF">2020-06-29T19:47:01Z</dcterms:created>
  <dcterms:modified xsi:type="dcterms:W3CDTF">2020-06-30T11:27:40Z</dcterms:modified>
</cp:coreProperties>
</file>