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6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85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1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0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19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1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8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7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9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0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7/21/2020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0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05" r:id="rId6"/>
    <p:sldLayoutId id="2147483910" r:id="rId7"/>
    <p:sldLayoutId id="2147483906" r:id="rId8"/>
    <p:sldLayoutId id="2147483907" r:id="rId9"/>
    <p:sldLayoutId id="2147483908" r:id="rId10"/>
    <p:sldLayoutId id="21474839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5A822-BE92-47D1-AD3B-2362E553A4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789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6B0B90-7E1F-48AE-88C8-288A37529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s-ES" sz="4800" b="1" dirty="0" err="1"/>
              <a:t>The</a:t>
            </a:r>
            <a:r>
              <a:rPr lang="es-ES" sz="4800" b="1" dirty="0"/>
              <a:t> </a:t>
            </a:r>
            <a:r>
              <a:rPr lang="es-ES" sz="4800" b="1" dirty="0" err="1"/>
              <a:t>Passive</a:t>
            </a:r>
            <a:r>
              <a:rPr lang="es-ES" sz="4800" b="1" dirty="0"/>
              <a:t> </a:t>
            </a:r>
            <a:r>
              <a:rPr lang="es-ES" sz="4800" b="1" dirty="0" err="1"/>
              <a:t>Voice</a:t>
            </a:r>
            <a:endParaRPr lang="en-GB" sz="48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EFB876-98DC-4A69-96AA-DDEE5FBF5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s-ES" sz="3200" b="1" dirty="0">
                <a:latin typeface="+mj-lt"/>
                <a:ea typeface="+mj-ea"/>
                <a:cs typeface="+mj-cs"/>
              </a:rPr>
              <a:t>And </a:t>
            </a:r>
            <a:r>
              <a:rPr lang="es-ES" sz="3200" b="1" dirty="0" err="1">
                <a:latin typeface="+mj-lt"/>
                <a:ea typeface="+mj-ea"/>
                <a:cs typeface="+mj-cs"/>
              </a:rPr>
              <a:t>The</a:t>
            </a:r>
            <a:r>
              <a:rPr lang="es-ES" sz="3200" b="1" dirty="0">
                <a:latin typeface="+mj-lt"/>
                <a:ea typeface="+mj-ea"/>
                <a:cs typeface="+mj-cs"/>
              </a:rPr>
              <a:t> </a:t>
            </a:r>
            <a:r>
              <a:rPr lang="es-ES" sz="3200" b="1" dirty="0" err="1">
                <a:latin typeface="+mj-lt"/>
                <a:ea typeface="+mj-ea"/>
                <a:cs typeface="+mj-cs"/>
              </a:rPr>
              <a:t>Causative</a:t>
            </a:r>
            <a:endParaRPr lang="en-GB" sz="3200" b="1" dirty="0">
              <a:latin typeface="+mj-lt"/>
              <a:ea typeface="+mj-ea"/>
              <a:cs typeface="+mj-cs"/>
            </a:endParaRPr>
          </a:p>
          <a:p>
            <a:endParaRPr lang="es-ES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101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2E32D-4E1D-4FF4-BD85-AE14676A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+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Participle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291424-34A4-48BD-BCFD-EBB5DFDD4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1"/>
                </a:solidFill>
              </a:rPr>
              <a:t>Active: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ES" dirty="0"/>
              <a:t>	</a:t>
            </a:r>
            <a:r>
              <a:rPr lang="es-ES" sz="2600" u="sng" dirty="0"/>
              <a:t>Van Gogh</a:t>
            </a:r>
            <a:r>
              <a:rPr lang="es-ES" sz="2600" dirty="0"/>
              <a:t>  </a:t>
            </a:r>
            <a:r>
              <a:rPr lang="es-ES" sz="2600" u="sng" dirty="0" err="1"/>
              <a:t>painted</a:t>
            </a:r>
            <a:r>
              <a:rPr lang="es-ES" sz="2600" dirty="0"/>
              <a:t>  </a:t>
            </a:r>
            <a:r>
              <a:rPr lang="es-ES" sz="2600" u="sng" dirty="0" err="1"/>
              <a:t>the</a:t>
            </a:r>
            <a:r>
              <a:rPr lang="es-ES" sz="2600" u="sng" dirty="0"/>
              <a:t> </a:t>
            </a:r>
            <a:r>
              <a:rPr lang="es-ES" sz="2600" u="sng" dirty="0" err="1"/>
              <a:t>famous</a:t>
            </a:r>
            <a:r>
              <a:rPr lang="es-ES" sz="2600" u="sng" dirty="0"/>
              <a:t> </a:t>
            </a:r>
            <a:r>
              <a:rPr lang="es-ES" sz="2600" u="sng" dirty="0" err="1"/>
              <a:t>picture</a:t>
            </a:r>
            <a:r>
              <a:rPr lang="es-ES" sz="2600" u="sng" dirty="0"/>
              <a:t>: </a:t>
            </a:r>
            <a:r>
              <a:rPr lang="es-ES" sz="2600" u="sng" dirty="0" err="1"/>
              <a:t>The</a:t>
            </a:r>
            <a:r>
              <a:rPr lang="es-ES" sz="2600" u="sng" dirty="0"/>
              <a:t> </a:t>
            </a:r>
            <a:r>
              <a:rPr lang="es-ES" sz="2600" u="sng" dirty="0" err="1"/>
              <a:t>Sunflowers</a:t>
            </a:r>
            <a:endParaRPr lang="es-ES" sz="2600" u="sng" dirty="0"/>
          </a:p>
          <a:p>
            <a:pPr marL="0" indent="0">
              <a:spcBef>
                <a:spcPts val="0"/>
              </a:spcBef>
              <a:buNone/>
            </a:pPr>
            <a:r>
              <a:rPr lang="es-ES" dirty="0"/>
              <a:t>	</a:t>
            </a:r>
            <a:r>
              <a:rPr lang="es-ES" sz="2000" dirty="0"/>
              <a:t>  </a:t>
            </a:r>
            <a:r>
              <a:rPr lang="es-ES" sz="2000" dirty="0" err="1">
                <a:solidFill>
                  <a:schemeClr val="accent1"/>
                </a:solidFill>
              </a:rPr>
              <a:t>Subject</a:t>
            </a:r>
            <a:r>
              <a:rPr lang="es-ES" sz="2000" dirty="0">
                <a:solidFill>
                  <a:schemeClr val="accent1"/>
                </a:solidFill>
              </a:rPr>
              <a:t>	   </a:t>
            </a:r>
            <a:r>
              <a:rPr lang="es-ES" sz="2000" dirty="0" err="1">
                <a:solidFill>
                  <a:schemeClr val="accent1"/>
                </a:solidFill>
              </a:rPr>
              <a:t>verb</a:t>
            </a:r>
            <a:r>
              <a:rPr lang="es-ES" sz="2000" dirty="0">
                <a:solidFill>
                  <a:schemeClr val="accent1"/>
                </a:solidFill>
              </a:rPr>
              <a:t>		        Direct </a:t>
            </a:r>
            <a:r>
              <a:rPr lang="es-ES" sz="2000" dirty="0" err="1">
                <a:solidFill>
                  <a:schemeClr val="accent1"/>
                </a:solidFill>
              </a:rPr>
              <a:t>Object</a:t>
            </a:r>
            <a:endParaRPr lang="es-ES" sz="2000" dirty="0">
              <a:solidFill>
                <a:schemeClr val="accent1"/>
              </a:solidFill>
            </a:endParaRPr>
          </a:p>
          <a:p>
            <a:r>
              <a:rPr lang="en-GB" b="1" dirty="0">
                <a:solidFill>
                  <a:schemeClr val="accent1"/>
                </a:solidFill>
              </a:rPr>
              <a:t>Passive: 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600" u="sng" dirty="0"/>
              <a:t>The famous picture: The Sunflowers</a:t>
            </a:r>
            <a:r>
              <a:rPr lang="en-GB" sz="2600" dirty="0"/>
              <a:t>  </a:t>
            </a:r>
            <a:r>
              <a:rPr lang="en-GB" sz="2600" b="1" u="sng" dirty="0">
                <a:solidFill>
                  <a:schemeClr val="accent1"/>
                </a:solidFill>
              </a:rPr>
              <a:t>was</a:t>
            </a:r>
            <a:r>
              <a:rPr lang="en-GB" sz="2600" u="sng" dirty="0"/>
              <a:t> paint</a:t>
            </a:r>
            <a:r>
              <a:rPr lang="en-GB" sz="2600" b="1" u="sng" dirty="0">
                <a:solidFill>
                  <a:schemeClr val="accent1"/>
                </a:solidFill>
              </a:rPr>
              <a:t>ed</a:t>
            </a:r>
            <a:r>
              <a:rPr lang="en-GB" sz="2600" dirty="0"/>
              <a:t>   </a:t>
            </a:r>
            <a:r>
              <a:rPr lang="en-GB" sz="2600" b="1" u="sng" dirty="0">
                <a:solidFill>
                  <a:schemeClr val="accent1"/>
                </a:solidFill>
              </a:rPr>
              <a:t>by</a:t>
            </a:r>
            <a:r>
              <a:rPr lang="en-GB" sz="2600" u="sng" dirty="0"/>
              <a:t> Van Gogh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600" dirty="0"/>
              <a:t>	</a:t>
            </a:r>
            <a:r>
              <a:rPr lang="en-GB" sz="2000" dirty="0">
                <a:solidFill>
                  <a:schemeClr val="accent1"/>
                </a:solidFill>
              </a:rPr>
              <a:t>Patient Subject 				 Verb TO BE + Pp       Agent Comp.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0809092-8CF1-4FF2-9E5D-48715A14F968}"/>
              </a:ext>
            </a:extLst>
          </p:cNvPr>
          <p:cNvCxnSpPr/>
          <p:nvPr/>
        </p:nvCxnSpPr>
        <p:spPr>
          <a:xfrm flipH="1">
            <a:off x="3641558" y="3962400"/>
            <a:ext cx="3168316" cy="65772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ABBDB33-AF70-4F17-B84A-274003D54993}"/>
              </a:ext>
            </a:extLst>
          </p:cNvPr>
          <p:cNvCxnSpPr>
            <a:cxnSpLocks/>
          </p:cNvCxnSpPr>
          <p:nvPr/>
        </p:nvCxnSpPr>
        <p:spPr>
          <a:xfrm>
            <a:off x="2939143" y="3962400"/>
            <a:ext cx="7128588" cy="562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569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A531F-D9C3-4AA2-9A95-1AF9D2C6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26571"/>
            <a:ext cx="10168128" cy="110101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+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Participle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Marcador de contenido 4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id="{5D674016-01A5-413A-A0D3-259565237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1492898"/>
            <a:ext cx="10369296" cy="5197151"/>
          </a:xfrm>
        </p:spPr>
      </p:pic>
    </p:spTree>
    <p:extLst>
      <p:ext uri="{BB962C8B-B14F-4D97-AF65-F5344CB8AC3E}">
        <p14:creationId xmlns:p14="http://schemas.microsoft.com/office/powerpoint/2010/main" val="69165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4A531F-D9C3-4AA2-9A95-1AF9D2C6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326571"/>
            <a:ext cx="10168128" cy="110101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1.Passive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Voice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BE +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Participle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arcador de contenido 6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51D1C68C-6938-474B-9A7C-0A7C4DFFF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9969" y="1559169"/>
            <a:ext cx="11758246" cy="4972260"/>
          </a:xfrm>
        </p:spPr>
      </p:pic>
    </p:spTree>
    <p:extLst>
      <p:ext uri="{BB962C8B-B14F-4D97-AF65-F5344CB8AC3E}">
        <p14:creationId xmlns:p14="http://schemas.microsoft.com/office/powerpoint/2010/main" val="3670200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84D5FA-2F3C-4680-90C9-11EE41594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818146"/>
            <a:ext cx="10168128" cy="633665"/>
          </a:xfrm>
        </p:spPr>
        <p:txBody>
          <a:bodyPr>
            <a:normAutofit fontScale="90000"/>
          </a:bodyPr>
          <a:lstStyle/>
          <a:p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95B49E-F60B-4A67-AD42-5317CB9DD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4484" y="2181726"/>
            <a:ext cx="5037221" cy="453189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solidFill>
                  <a:srgbClr val="000000"/>
                </a:solidFill>
                <a:latin typeface="Geneva"/>
              </a:rPr>
              <a:t> 1.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Sam has just bought a new hat.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A new hat  _________________by Sam.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latin typeface="Geneva"/>
              </a:rPr>
              <a:t>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has just been bought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2.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They made many plans at the party.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Many plans __________at the party. (by them).   </a:t>
            </a:r>
            <a:endParaRPr lang="en-GB" sz="1700" b="1" dirty="0">
              <a:solidFill>
                <a:schemeClr val="accent1"/>
              </a:solidFill>
              <a:latin typeface="Geneva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GB" sz="1700" b="1" dirty="0">
                <a:solidFill>
                  <a:schemeClr val="accent1"/>
                </a:solidFill>
                <a:latin typeface="Geneva"/>
              </a:rPr>
              <a:t>	were made</a:t>
            </a:r>
            <a:br>
              <a:rPr lang="en-GB" sz="1700" b="1" dirty="0">
                <a:solidFill>
                  <a:schemeClr val="accent1"/>
                </a:solidFill>
                <a:latin typeface="Geneva"/>
              </a:rPr>
            </a:br>
            <a:r>
              <a:rPr lang="en-GB" sz="1700" b="1" dirty="0">
                <a:solidFill>
                  <a:schemeClr val="accent1"/>
                </a:solidFill>
                <a:latin typeface="Geneva"/>
              </a:rPr>
              <a:t> </a:t>
            </a:r>
            <a:r>
              <a:rPr lang="en-GB" sz="1700" dirty="0">
                <a:latin typeface="Geneva"/>
              </a:rPr>
              <a:t>3.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George Orwell wrote some famous books.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Some famous books ________ by George Orwell.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solidFill>
                  <a:srgbClr val="000000"/>
                </a:solidFill>
                <a:latin typeface="Geneva"/>
              </a:rPr>
              <a:t> 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were written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4.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They are going to sell refreshments.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Refreshments ________________ (by them).  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b="1" dirty="0">
                <a:solidFill>
                  <a:schemeClr val="accent1"/>
                </a:solidFill>
                <a:latin typeface="Geneva"/>
              </a:rPr>
              <a:t>	are going to be sold</a:t>
            </a:r>
            <a:br>
              <a:rPr lang="en-GB" sz="1700" b="1" dirty="0">
                <a:solidFill>
                  <a:schemeClr val="accent1"/>
                </a:solidFill>
                <a:latin typeface="Geneva"/>
              </a:rPr>
            </a:br>
            <a:r>
              <a:rPr lang="en-GB" sz="1700" b="1" dirty="0">
                <a:solidFill>
                  <a:schemeClr val="accent1"/>
                </a:solidFill>
                <a:latin typeface="Geneva"/>
              </a:rPr>
              <a:t> </a:t>
            </a:r>
            <a:r>
              <a:rPr lang="en-GB" sz="1700" dirty="0">
                <a:latin typeface="Geneva"/>
              </a:rPr>
              <a:t>5.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All people have left the town.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The town ______________ by all people.  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has been left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C193A2-5FF9-4AC3-A2C6-73BBE651E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4211" y="2181725"/>
            <a:ext cx="6529136" cy="453189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 6. Brutus and his friends killed Caesar.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Caesar ___________ by Brutus and his friends.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solidFill>
                  <a:srgbClr val="000000"/>
                </a:solidFill>
                <a:latin typeface="Geneva"/>
              </a:rPr>
              <a:t>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was killed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7.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Joe has ruined Jill's doll.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Jill's doll  ____________ by Joe.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b="1" dirty="0">
                <a:solidFill>
                  <a:schemeClr val="accent1"/>
                </a:solidFill>
                <a:latin typeface="Geneva"/>
              </a:rPr>
              <a:t>	has been ruined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8.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Sam and his friends will probably play many games tomorrow.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Many games ___________ by Sam and his friends tomorrow.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latin typeface="Geneva"/>
              </a:rPr>
              <a:t>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will be played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 9.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Newton discovered the law of gravity.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The law of gravity _____________ by Newton.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latin typeface="Geneva"/>
              </a:rPr>
              <a:t>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was discovered</a:t>
            </a:r>
            <a:br>
              <a:rPr lang="en-GB" sz="1700" dirty="0">
                <a:latin typeface="Geneva"/>
              </a:rPr>
            </a:br>
            <a:r>
              <a:rPr lang="en-GB" sz="1700" dirty="0">
                <a:latin typeface="Geneva"/>
              </a:rPr>
              <a:t>10. </a:t>
            </a: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They drank a lot of alcohol at the party.</a:t>
            </a:r>
            <a:br>
              <a:rPr lang="en-GB" sz="1700" dirty="0">
                <a:latin typeface="Geneva"/>
              </a:rPr>
            </a:br>
            <a:r>
              <a:rPr lang="en-GB" sz="1700" b="0" i="0" dirty="0">
                <a:solidFill>
                  <a:srgbClr val="000000"/>
                </a:solidFill>
                <a:effectLst/>
                <a:latin typeface="Geneva"/>
              </a:rPr>
              <a:t>A lot of alcohol  ____________ at the party.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700" dirty="0">
                <a:solidFill>
                  <a:srgbClr val="000000"/>
                </a:solidFill>
                <a:latin typeface="Geneva"/>
              </a:rPr>
              <a:t>	</a:t>
            </a:r>
            <a:r>
              <a:rPr lang="en-GB" sz="1700" b="1" dirty="0">
                <a:solidFill>
                  <a:schemeClr val="accent1"/>
                </a:solidFill>
                <a:latin typeface="Geneva"/>
              </a:rPr>
              <a:t>was drank</a:t>
            </a:r>
          </a:p>
        </p:txBody>
      </p:sp>
    </p:spTree>
    <p:extLst>
      <p:ext uri="{BB962C8B-B14F-4D97-AF65-F5344CB8AC3E}">
        <p14:creationId xmlns:p14="http://schemas.microsoft.com/office/powerpoint/2010/main" val="420888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6FDE-D480-4C20-A451-744AC15A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983381"/>
          </a:xfrm>
        </p:spPr>
        <p:txBody>
          <a:bodyPr/>
          <a:lstStyle/>
          <a:p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BCE7D3-A39F-4FCD-8204-BD08F45F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1" y="2205789"/>
            <a:ext cx="11012905" cy="4443664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1. </a:t>
            </a:r>
            <a:r>
              <a:rPr lang="en-US" b="1" dirty="0">
                <a:solidFill>
                  <a:schemeClr val="accent1"/>
                </a:solidFill>
              </a:rPr>
              <a:t>Direct Object + Indirect Object</a:t>
            </a:r>
          </a:p>
          <a:p>
            <a:pPr marL="0" indent="0">
              <a:buNone/>
            </a:pPr>
            <a:r>
              <a:rPr lang="en-US" dirty="0"/>
              <a:t>	- Connor gave </a:t>
            </a:r>
            <a:r>
              <a:rPr lang="en-US" u="sng" dirty="0"/>
              <a:t>me</a:t>
            </a:r>
            <a:r>
              <a:rPr lang="en-US" dirty="0"/>
              <a:t> </a:t>
            </a:r>
            <a:r>
              <a:rPr lang="en-US" u="sng" dirty="0"/>
              <a:t>a bunch of red roses</a:t>
            </a:r>
          </a:p>
          <a:p>
            <a:pPr marL="0" indent="0">
              <a:buNone/>
            </a:pPr>
            <a:r>
              <a:rPr lang="en-US" dirty="0"/>
              <a:t>	P1: </a:t>
            </a:r>
            <a:r>
              <a:rPr lang="en-US" u="sng" dirty="0"/>
              <a:t>A bunch of red roses </a:t>
            </a:r>
            <a:r>
              <a:rPr lang="en-US" dirty="0"/>
              <a:t>was given </a:t>
            </a:r>
            <a:r>
              <a:rPr lang="en-US" dirty="0">
                <a:solidFill>
                  <a:schemeClr val="accent1"/>
                </a:solidFill>
              </a:rPr>
              <a:t>to</a:t>
            </a:r>
            <a:r>
              <a:rPr lang="en-US" dirty="0"/>
              <a:t> me by Connor</a:t>
            </a:r>
          </a:p>
          <a:p>
            <a:pPr marL="0" indent="0">
              <a:buNone/>
            </a:pPr>
            <a:r>
              <a:rPr lang="en-US" dirty="0"/>
              <a:t>	P2: </a:t>
            </a:r>
            <a:r>
              <a:rPr lang="en-US" u="sng" dirty="0"/>
              <a:t>I</a:t>
            </a:r>
            <a:r>
              <a:rPr lang="en-US" dirty="0"/>
              <a:t> was given a bunch of red roses by Connor</a:t>
            </a:r>
          </a:p>
          <a:p>
            <a:pPr marL="0" indent="0">
              <a:buNone/>
            </a:pPr>
            <a:r>
              <a:rPr lang="en-US" dirty="0"/>
              <a:t>	- Mary has told </a:t>
            </a:r>
            <a:r>
              <a:rPr lang="en-US" u="sng" dirty="0"/>
              <a:t>him</a:t>
            </a:r>
            <a:r>
              <a:rPr lang="en-US" dirty="0"/>
              <a:t> </a:t>
            </a:r>
            <a:r>
              <a:rPr lang="en-US" u="sng" dirty="0"/>
              <a:t>the truth </a:t>
            </a:r>
            <a:r>
              <a:rPr lang="en-US" dirty="0"/>
              <a:t>about the accident</a:t>
            </a:r>
          </a:p>
          <a:p>
            <a:pPr marL="0" indent="0">
              <a:buNone/>
            </a:pPr>
            <a:r>
              <a:rPr lang="en-US" dirty="0"/>
              <a:t>	P1: </a:t>
            </a:r>
            <a:r>
              <a:rPr lang="en-US" u="sng" dirty="0"/>
              <a:t>The truth </a:t>
            </a:r>
            <a:r>
              <a:rPr lang="en-US" dirty="0"/>
              <a:t>has been told </a:t>
            </a:r>
            <a:r>
              <a:rPr lang="en-US" dirty="0">
                <a:solidFill>
                  <a:schemeClr val="accent1"/>
                </a:solidFill>
              </a:rPr>
              <a:t>to</a:t>
            </a:r>
            <a:r>
              <a:rPr lang="en-US" dirty="0"/>
              <a:t> him by Mary</a:t>
            </a:r>
          </a:p>
          <a:p>
            <a:pPr marL="0" indent="0">
              <a:buNone/>
            </a:pPr>
            <a:r>
              <a:rPr lang="en-US" dirty="0"/>
              <a:t>	P2: </a:t>
            </a:r>
            <a:r>
              <a:rPr lang="en-US" u="sng" dirty="0"/>
              <a:t>He </a:t>
            </a:r>
            <a:r>
              <a:rPr lang="en-US" dirty="0"/>
              <a:t>has been told the truth by Mary</a:t>
            </a:r>
          </a:p>
        </p:txBody>
      </p:sp>
    </p:spTree>
    <p:extLst>
      <p:ext uri="{BB962C8B-B14F-4D97-AF65-F5344CB8AC3E}">
        <p14:creationId xmlns:p14="http://schemas.microsoft.com/office/powerpoint/2010/main" val="300935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6FDE-D480-4C20-A451-744AC15A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983381"/>
          </a:xfrm>
        </p:spPr>
        <p:txBody>
          <a:bodyPr/>
          <a:lstStyle/>
          <a:p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BCE7D3-A39F-4FCD-8204-BD08F45F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1" y="2205789"/>
            <a:ext cx="11012905" cy="4443664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2. </a:t>
            </a:r>
            <a:r>
              <a:rPr lang="en-US" b="1" dirty="0">
                <a:solidFill>
                  <a:schemeClr val="accent1"/>
                </a:solidFill>
              </a:rPr>
              <a:t>Verbs like: think, believe, consider, …</a:t>
            </a:r>
          </a:p>
          <a:p>
            <a:pPr marL="0" indent="0">
              <a:buNone/>
            </a:pPr>
            <a:r>
              <a:rPr lang="en-US" dirty="0"/>
              <a:t>	- Most people </a:t>
            </a:r>
            <a:r>
              <a:rPr lang="en-US" dirty="0">
                <a:solidFill>
                  <a:schemeClr val="accent1"/>
                </a:solidFill>
              </a:rPr>
              <a:t>think </a:t>
            </a:r>
            <a:r>
              <a:rPr lang="en-US" dirty="0"/>
              <a:t>Jimmy Hendrix </a:t>
            </a:r>
            <a:r>
              <a:rPr lang="en-US" dirty="0">
                <a:solidFill>
                  <a:schemeClr val="accent1"/>
                </a:solidFill>
              </a:rPr>
              <a:t>is</a:t>
            </a:r>
            <a:r>
              <a:rPr lang="en-US" dirty="0"/>
              <a:t> the best guitarist ever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P1: Jimmy Hendrix </a:t>
            </a:r>
            <a:r>
              <a:rPr lang="en-US" u="sng" dirty="0"/>
              <a:t>is thought to be </a:t>
            </a:r>
            <a:r>
              <a:rPr lang="en-US" dirty="0"/>
              <a:t>the best guitarist ever</a:t>
            </a:r>
          </a:p>
          <a:p>
            <a:pPr marL="0" indent="0">
              <a:buNone/>
            </a:pPr>
            <a:r>
              <a:rPr lang="en-US" dirty="0"/>
              <a:t>P2: </a:t>
            </a:r>
            <a:r>
              <a:rPr lang="en-US" u="sng" dirty="0"/>
              <a:t>It is thought that </a:t>
            </a:r>
            <a:r>
              <a:rPr lang="en-US" dirty="0"/>
              <a:t>Jimmy Hendrix is the best guitarist ever</a:t>
            </a:r>
          </a:p>
          <a:p>
            <a:pPr marL="0" indent="0">
              <a:buNone/>
            </a:pPr>
            <a:r>
              <a:rPr lang="en-US" dirty="0"/>
              <a:t>	- Economists </a:t>
            </a:r>
            <a:r>
              <a:rPr lang="en-US" dirty="0">
                <a:solidFill>
                  <a:schemeClr val="accent1"/>
                </a:solidFill>
              </a:rPr>
              <a:t>consider</a:t>
            </a:r>
            <a:r>
              <a:rPr lang="en-US" dirty="0"/>
              <a:t> recession </a:t>
            </a:r>
            <a:r>
              <a:rPr lang="en-US" dirty="0">
                <a:solidFill>
                  <a:schemeClr val="accent1"/>
                </a:solidFill>
              </a:rPr>
              <a:t>is</a:t>
            </a:r>
            <a:r>
              <a:rPr lang="en-US" dirty="0"/>
              <a:t> unavoidable</a:t>
            </a:r>
          </a:p>
          <a:p>
            <a:pPr marL="0" indent="0">
              <a:buNone/>
            </a:pPr>
            <a:r>
              <a:rPr lang="en-US" dirty="0"/>
              <a:t>P1: Recession </a:t>
            </a:r>
            <a:r>
              <a:rPr lang="en-US" u="sng" dirty="0"/>
              <a:t>is considered to be </a:t>
            </a:r>
            <a:r>
              <a:rPr lang="en-US" dirty="0"/>
              <a:t>unavoidable by economists</a:t>
            </a:r>
          </a:p>
          <a:p>
            <a:pPr marL="0" indent="0">
              <a:buNone/>
            </a:pPr>
            <a:r>
              <a:rPr lang="en-US" dirty="0"/>
              <a:t>P2: </a:t>
            </a:r>
            <a:r>
              <a:rPr lang="en-US" u="sng" dirty="0"/>
              <a:t>It is considered that </a:t>
            </a:r>
            <a:r>
              <a:rPr lang="en-US" dirty="0"/>
              <a:t>recession is unavoidable</a:t>
            </a:r>
          </a:p>
        </p:txBody>
      </p:sp>
    </p:spTree>
    <p:extLst>
      <p:ext uri="{BB962C8B-B14F-4D97-AF65-F5344CB8AC3E}">
        <p14:creationId xmlns:p14="http://schemas.microsoft.com/office/powerpoint/2010/main" val="425408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6FDE-D480-4C20-A451-744AC15A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983381"/>
          </a:xfrm>
        </p:spPr>
        <p:txBody>
          <a:bodyPr/>
          <a:lstStyle/>
          <a:p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Causative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BCE7D3-A39F-4FCD-8204-BD08F45F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1" y="2205789"/>
            <a:ext cx="11012905" cy="444366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I am going to </a:t>
            </a:r>
            <a:r>
              <a:rPr lang="en-US" sz="2000" dirty="0">
                <a:solidFill>
                  <a:schemeClr val="accent1"/>
                </a:solidFill>
              </a:rPr>
              <a:t>have/get </a:t>
            </a:r>
            <a:r>
              <a:rPr lang="en-US" sz="2000" u="sng" dirty="0">
                <a:solidFill>
                  <a:schemeClr val="accent1"/>
                </a:solidFill>
              </a:rPr>
              <a:t>my car </a:t>
            </a:r>
            <a:r>
              <a:rPr lang="en-US" sz="2000" dirty="0">
                <a:solidFill>
                  <a:schemeClr val="accent1"/>
                </a:solidFill>
              </a:rPr>
              <a:t>repaired </a:t>
            </a:r>
            <a:r>
              <a:rPr lang="en-US" sz="2000" dirty="0"/>
              <a:t>tomorrow</a:t>
            </a:r>
          </a:p>
          <a:p>
            <a:pPr lvl="1"/>
            <a:r>
              <a:rPr lang="en-US" sz="2000" dirty="0"/>
              <a:t>She’s </a:t>
            </a:r>
            <a:r>
              <a:rPr lang="en-US" sz="2000" dirty="0">
                <a:solidFill>
                  <a:schemeClr val="accent1"/>
                </a:solidFill>
              </a:rPr>
              <a:t>having/getting </a:t>
            </a:r>
            <a:r>
              <a:rPr lang="en-US" sz="2000" u="sng" dirty="0">
                <a:solidFill>
                  <a:schemeClr val="accent1"/>
                </a:solidFill>
              </a:rPr>
              <a:t>her eyes </a:t>
            </a:r>
            <a:r>
              <a:rPr lang="en-US" sz="2000" dirty="0">
                <a:solidFill>
                  <a:schemeClr val="accent1"/>
                </a:solidFill>
              </a:rPr>
              <a:t>tested </a:t>
            </a:r>
            <a:r>
              <a:rPr lang="en-US" sz="2000" dirty="0"/>
              <a:t>now</a:t>
            </a:r>
          </a:p>
          <a:p>
            <a:pPr lvl="1"/>
            <a:r>
              <a:rPr lang="en-US" sz="2000" dirty="0"/>
              <a:t>We </a:t>
            </a:r>
            <a:r>
              <a:rPr lang="en-US" sz="2000" dirty="0">
                <a:solidFill>
                  <a:schemeClr val="accent1"/>
                </a:solidFill>
              </a:rPr>
              <a:t>will have/get </a:t>
            </a:r>
            <a:r>
              <a:rPr lang="en-US" sz="2000" u="sng" dirty="0">
                <a:solidFill>
                  <a:schemeClr val="accent1"/>
                </a:solidFill>
              </a:rPr>
              <a:t>our hair </a:t>
            </a:r>
            <a:r>
              <a:rPr lang="en-US" sz="2000" dirty="0">
                <a:solidFill>
                  <a:schemeClr val="accent1"/>
                </a:solidFill>
              </a:rPr>
              <a:t>cut </a:t>
            </a:r>
            <a:r>
              <a:rPr lang="en-US" sz="2000" dirty="0"/>
              <a:t>next few days</a:t>
            </a:r>
          </a:p>
          <a:p>
            <a:pPr lvl="1"/>
            <a:r>
              <a:rPr lang="en-US" sz="2000" dirty="0"/>
              <a:t>The actress </a:t>
            </a:r>
            <a:r>
              <a:rPr lang="en-US" sz="2000" dirty="0">
                <a:solidFill>
                  <a:schemeClr val="accent1"/>
                </a:solidFill>
              </a:rPr>
              <a:t>gets/has </a:t>
            </a:r>
            <a:r>
              <a:rPr lang="en-US" sz="2000" u="sng" dirty="0">
                <a:solidFill>
                  <a:schemeClr val="accent1"/>
                </a:solidFill>
              </a:rPr>
              <a:t>her make-up </a:t>
            </a:r>
            <a:r>
              <a:rPr lang="en-US" sz="2000" dirty="0">
                <a:solidFill>
                  <a:schemeClr val="accent1"/>
                </a:solidFill>
              </a:rPr>
              <a:t>done </a:t>
            </a:r>
            <a:r>
              <a:rPr lang="en-US" sz="2000" dirty="0"/>
              <a:t>daily</a:t>
            </a:r>
          </a:p>
          <a:p>
            <a:pPr lvl="1"/>
            <a:r>
              <a:rPr lang="en-US" sz="2000" dirty="0"/>
              <a:t>My grandparents </a:t>
            </a:r>
            <a:r>
              <a:rPr lang="en-US" sz="2000" dirty="0">
                <a:solidFill>
                  <a:schemeClr val="accent1"/>
                </a:solidFill>
              </a:rPr>
              <a:t>had/got </a:t>
            </a:r>
            <a:r>
              <a:rPr lang="en-US" sz="2000" u="sng" dirty="0">
                <a:solidFill>
                  <a:schemeClr val="accent1"/>
                </a:solidFill>
              </a:rPr>
              <a:t>their house </a:t>
            </a:r>
            <a:r>
              <a:rPr lang="en-US" sz="2000" dirty="0">
                <a:solidFill>
                  <a:schemeClr val="accent1"/>
                </a:solidFill>
              </a:rPr>
              <a:t>painted </a:t>
            </a:r>
            <a:r>
              <a:rPr lang="en-US" sz="2000" dirty="0"/>
              <a:t>last summer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715D622E-460C-41BC-AB57-1957D3C537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253238"/>
              </p:ext>
            </p:extLst>
          </p:nvPr>
        </p:nvGraphicFramePr>
        <p:xfrm>
          <a:off x="1116013" y="2542674"/>
          <a:ext cx="10167937" cy="818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937">
                  <a:extLst>
                    <a:ext uri="{9D8B030D-6E8A-4147-A177-3AD203B41FA5}">
                      <a16:colId xmlns:a16="http://schemas.microsoft.com/office/drawing/2014/main" val="3381903652"/>
                    </a:ext>
                  </a:extLst>
                </a:gridCol>
              </a:tblGrid>
              <a:tr h="818147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err="1"/>
                        <a:t>to</a:t>
                      </a:r>
                      <a:r>
                        <a:rPr lang="es-ES" sz="2800" dirty="0"/>
                        <a:t> </a:t>
                      </a:r>
                      <a:r>
                        <a:rPr lang="es-ES" sz="2800" dirty="0" err="1"/>
                        <a:t>have</a:t>
                      </a:r>
                      <a:r>
                        <a:rPr lang="es-ES" sz="2800" dirty="0"/>
                        <a:t> / </a:t>
                      </a:r>
                      <a:r>
                        <a:rPr lang="es-ES" sz="2800" dirty="0" err="1"/>
                        <a:t>to</a:t>
                      </a:r>
                      <a:r>
                        <a:rPr lang="es-ES" sz="2800" dirty="0"/>
                        <a:t> </a:t>
                      </a:r>
                      <a:r>
                        <a:rPr lang="es-ES" sz="2800" dirty="0" err="1"/>
                        <a:t>get</a:t>
                      </a:r>
                      <a:r>
                        <a:rPr lang="es-ES" sz="2800" dirty="0"/>
                        <a:t>  +  </a:t>
                      </a:r>
                      <a:r>
                        <a:rPr lang="es-ES" sz="2800" dirty="0" err="1"/>
                        <a:t>something</a:t>
                      </a:r>
                      <a:r>
                        <a:rPr lang="es-ES" sz="2800" dirty="0"/>
                        <a:t>  +  done (</a:t>
                      </a:r>
                      <a:r>
                        <a:rPr lang="es-ES" sz="2800" dirty="0" err="1"/>
                        <a:t>past</a:t>
                      </a:r>
                      <a:r>
                        <a:rPr lang="es-ES" sz="2800" dirty="0"/>
                        <a:t> </a:t>
                      </a:r>
                      <a:r>
                        <a:rPr lang="es-ES" sz="2800" dirty="0" err="1"/>
                        <a:t>participle</a:t>
                      </a:r>
                      <a:r>
                        <a:rPr lang="es-ES" sz="2800" dirty="0"/>
                        <a:t>)</a:t>
                      </a:r>
                      <a:endParaRPr lang="en-GB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924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55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B6FDE-D480-4C20-A451-744AC15A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983381"/>
          </a:xfrm>
        </p:spPr>
        <p:txBody>
          <a:bodyPr/>
          <a:lstStyle/>
          <a:p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Homework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endParaRPr lang="en-GB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BCE7D3-A39F-4FCD-8204-BD08F45F1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041" y="2205789"/>
            <a:ext cx="11012905" cy="4443664"/>
          </a:xfrm>
        </p:spPr>
        <p:txBody>
          <a:bodyPr/>
          <a:lstStyle/>
          <a:p>
            <a:pPr marL="0" indent="0">
              <a:buNone/>
            </a:pPr>
            <a:endParaRPr lang="es-E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s-ES" b="1" dirty="0" err="1">
                <a:solidFill>
                  <a:schemeClr val="accent1"/>
                </a:solidFill>
              </a:rPr>
              <a:t>Grammar</a:t>
            </a:r>
            <a:r>
              <a:rPr lang="es-ES" b="1" dirty="0">
                <a:solidFill>
                  <a:schemeClr val="accent1"/>
                </a:solidFill>
              </a:rPr>
              <a:t> and </a:t>
            </a:r>
            <a:r>
              <a:rPr lang="es-ES" b="1" dirty="0" err="1">
                <a:solidFill>
                  <a:schemeClr val="accent1"/>
                </a:solidFill>
              </a:rPr>
              <a:t>Vocabulary</a:t>
            </a:r>
            <a:r>
              <a:rPr lang="es-ES" b="1" dirty="0">
                <a:solidFill>
                  <a:schemeClr val="accent1"/>
                </a:solidFill>
              </a:rPr>
              <a:t> </a:t>
            </a:r>
            <a:r>
              <a:rPr lang="es-ES" b="1" dirty="0" err="1">
                <a:solidFill>
                  <a:schemeClr val="accent1"/>
                </a:solidFill>
              </a:rPr>
              <a:t>Advanced</a:t>
            </a:r>
            <a:endParaRPr lang="es-E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s-ES" sz="2000" b="1" dirty="0">
                <a:solidFill>
                  <a:schemeClr val="accent1"/>
                </a:solidFill>
              </a:rPr>
              <a:t>https://www.webooks.co/images/team/academicos/idiomas/ingles/9.Grammar.pdf</a:t>
            </a:r>
          </a:p>
          <a:p>
            <a:pPr marL="0" indent="0">
              <a:buNone/>
            </a:pPr>
            <a:r>
              <a:rPr lang="es-ES" b="1" dirty="0">
                <a:solidFill>
                  <a:schemeClr val="accent1"/>
                </a:solidFill>
              </a:rPr>
              <a:t>	</a:t>
            </a:r>
            <a:r>
              <a:rPr lang="es-ES" b="1" dirty="0" err="1">
                <a:solidFill>
                  <a:schemeClr val="accent1"/>
                </a:solidFill>
              </a:rPr>
              <a:t>Unit</a:t>
            </a:r>
            <a:r>
              <a:rPr lang="es-ES" b="1" dirty="0">
                <a:solidFill>
                  <a:schemeClr val="accent1"/>
                </a:solidFill>
              </a:rPr>
              <a:t> 18 </a:t>
            </a:r>
            <a:r>
              <a:rPr lang="es-ES" b="1" dirty="0" err="1">
                <a:solidFill>
                  <a:schemeClr val="accent1"/>
                </a:solidFill>
              </a:rPr>
              <a:t>The</a:t>
            </a:r>
            <a:r>
              <a:rPr lang="es-ES" b="1" dirty="0">
                <a:solidFill>
                  <a:schemeClr val="accent1"/>
                </a:solidFill>
              </a:rPr>
              <a:t> </a:t>
            </a:r>
            <a:r>
              <a:rPr lang="es-ES" b="1" dirty="0" err="1">
                <a:solidFill>
                  <a:schemeClr val="accent1"/>
                </a:solidFill>
              </a:rPr>
              <a:t>Passive</a:t>
            </a:r>
            <a:r>
              <a:rPr lang="es-ES" b="1" dirty="0">
                <a:solidFill>
                  <a:schemeClr val="accent1"/>
                </a:solidFill>
              </a:rPr>
              <a:t> </a:t>
            </a:r>
            <a:r>
              <a:rPr lang="es-ES" b="1" dirty="0" err="1">
                <a:solidFill>
                  <a:schemeClr val="accent1"/>
                </a:solidFill>
              </a:rPr>
              <a:t>Voice</a:t>
            </a:r>
            <a:endParaRPr lang="es-E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s-ES" dirty="0"/>
              <a:t>		Pages: 129 - 133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6331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RegularSeed_2SEEDS">
      <a:dk1>
        <a:srgbClr val="000000"/>
      </a:dk1>
      <a:lt1>
        <a:srgbClr val="FFFFFF"/>
      </a:lt1>
      <a:dk2>
        <a:srgbClr val="242A41"/>
      </a:dk2>
      <a:lt2>
        <a:srgbClr val="E8E7E2"/>
      </a:lt2>
      <a:accent1>
        <a:srgbClr val="3B51B1"/>
      </a:accent1>
      <a:accent2>
        <a:srgbClr val="4D94C3"/>
      </a:accent2>
      <a:accent3>
        <a:srgbClr val="684DC3"/>
      </a:accent3>
      <a:accent4>
        <a:srgbClr val="B1723B"/>
      </a:accent4>
      <a:accent5>
        <a:srgbClr val="B1A445"/>
      </a:accent5>
      <a:accent6>
        <a:srgbClr val="8AAD39"/>
      </a:accent6>
      <a:hlink>
        <a:srgbClr val="968332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Override1.xml><?xml version="1.0" encoding="utf-8"?>
<a:themeOverride xmlns:a="http://schemas.openxmlformats.org/drawingml/2006/main">
  <a:clrScheme name="AnalogousFromRegularSeed_2SEEDS">
    <a:dk1>
      <a:srgbClr val="000000"/>
    </a:dk1>
    <a:lt1>
      <a:srgbClr val="FFFFFF"/>
    </a:lt1>
    <a:dk2>
      <a:srgbClr val="242A41"/>
    </a:dk2>
    <a:lt2>
      <a:srgbClr val="E8E7E2"/>
    </a:lt2>
    <a:accent1>
      <a:srgbClr val="3B51B1"/>
    </a:accent1>
    <a:accent2>
      <a:srgbClr val="4D94C3"/>
    </a:accent2>
    <a:accent3>
      <a:srgbClr val="684DC3"/>
    </a:accent3>
    <a:accent4>
      <a:srgbClr val="B1723B"/>
    </a:accent4>
    <a:accent5>
      <a:srgbClr val="B1A445"/>
    </a:accent5>
    <a:accent6>
      <a:srgbClr val="8AAD39"/>
    </a:accent6>
    <a:hlink>
      <a:srgbClr val="968332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AnalogousFromRegularSeed_2SEEDS">
    <a:dk1>
      <a:srgbClr val="000000"/>
    </a:dk1>
    <a:lt1>
      <a:srgbClr val="FFFFFF"/>
    </a:lt1>
    <a:dk2>
      <a:srgbClr val="242A41"/>
    </a:dk2>
    <a:lt2>
      <a:srgbClr val="E8E7E2"/>
    </a:lt2>
    <a:accent1>
      <a:srgbClr val="3B51B1"/>
    </a:accent1>
    <a:accent2>
      <a:srgbClr val="4D94C3"/>
    </a:accent2>
    <a:accent3>
      <a:srgbClr val="684DC3"/>
    </a:accent3>
    <a:accent4>
      <a:srgbClr val="B1723B"/>
    </a:accent4>
    <a:accent5>
      <a:srgbClr val="B1A445"/>
    </a:accent5>
    <a:accent6>
      <a:srgbClr val="8AAD39"/>
    </a:accent6>
    <a:hlink>
      <a:srgbClr val="968332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AnalogousFromRegularSeed_2SEEDS">
    <a:dk1>
      <a:srgbClr val="000000"/>
    </a:dk1>
    <a:lt1>
      <a:srgbClr val="FFFFFF"/>
    </a:lt1>
    <a:dk2>
      <a:srgbClr val="242A41"/>
    </a:dk2>
    <a:lt2>
      <a:srgbClr val="E8E7E2"/>
    </a:lt2>
    <a:accent1>
      <a:srgbClr val="3B51B1"/>
    </a:accent1>
    <a:accent2>
      <a:srgbClr val="4D94C3"/>
    </a:accent2>
    <a:accent3>
      <a:srgbClr val="684DC3"/>
    </a:accent3>
    <a:accent4>
      <a:srgbClr val="B1723B"/>
    </a:accent4>
    <a:accent5>
      <a:srgbClr val="B1A445"/>
    </a:accent5>
    <a:accent6>
      <a:srgbClr val="8AAD39"/>
    </a:accent6>
    <a:hlink>
      <a:srgbClr val="968332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605</Words>
  <Application>Microsoft Office PowerPoint</Application>
  <PresentationFormat>Panorámica</PresentationFormat>
  <Paragraphs>55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Calibri</vt:lpstr>
      <vt:lpstr>Geneva</vt:lpstr>
      <vt:lpstr>AccentBoxVTI</vt:lpstr>
      <vt:lpstr>The Passive Voice</vt:lpstr>
      <vt:lpstr>1. Passive Voice = Verb TO BE + Past Participle</vt:lpstr>
      <vt:lpstr>1. Passive Voice = Verb TO BE + Past Participle</vt:lpstr>
      <vt:lpstr>1.Passive Voice = Verb TO BE + Past Participle</vt:lpstr>
      <vt:lpstr>Practice</vt:lpstr>
      <vt:lpstr>Double Passive</vt:lpstr>
      <vt:lpstr>Double Passive</vt:lpstr>
      <vt:lpstr>2. The Causative</vt:lpstr>
      <vt:lpstr>Homework to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Passive Voice</dc:title>
  <dc:creator>usuari</dc:creator>
  <cp:lastModifiedBy>usuari</cp:lastModifiedBy>
  <cp:revision>20</cp:revision>
  <dcterms:created xsi:type="dcterms:W3CDTF">2020-07-19T10:04:56Z</dcterms:created>
  <dcterms:modified xsi:type="dcterms:W3CDTF">2020-07-21T16:39:11Z</dcterms:modified>
</cp:coreProperties>
</file>