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53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38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10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04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50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26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051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55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99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4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16512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33542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20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54147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30038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126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29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509A250-FF31-4206-8172-F9D3106AACB1}" type="datetimeFigureOut">
              <a:rPr lang="en-US" smtClean="0"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50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FFD8D-9092-4619-8745-3DD09F5097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Use Connectors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ABB235-E24C-43B3-B82B-72FD6D6287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A way to improve your writings</a:t>
            </a:r>
          </a:p>
        </p:txBody>
      </p:sp>
    </p:spTree>
    <p:extLst>
      <p:ext uri="{BB962C8B-B14F-4D97-AF65-F5344CB8AC3E}">
        <p14:creationId xmlns:p14="http://schemas.microsoft.com/office/powerpoint/2010/main" val="968338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28256F-4AB5-413D-997F-E9F08D714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62273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What are connectors?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FD7F1B-4EB4-4B4B-8783-87A47D17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698171"/>
            <a:ext cx="9601196" cy="417769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 </a:t>
            </a:r>
            <a:r>
              <a:rPr lang="en-GB" b="1" dirty="0"/>
              <a:t>connector</a:t>
            </a:r>
            <a:r>
              <a:rPr lang="en-GB" dirty="0"/>
              <a:t> is a word that is used to join together words, phrases, clauses or sentences and paragraphs.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accent1"/>
                </a:solidFill>
              </a:rPr>
              <a:t>Conjunctions:</a:t>
            </a:r>
            <a:r>
              <a:rPr lang="en-GB" dirty="0"/>
              <a:t> and, but, although, if, or, because, since, therefore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 err="1"/>
              <a:t>E.g</a:t>
            </a:r>
            <a:r>
              <a:rPr lang="en-GB" sz="1900" dirty="0"/>
              <a:t>: The project was a failure </a:t>
            </a:r>
            <a:r>
              <a:rPr lang="en-GB" sz="1900" dirty="0">
                <a:solidFill>
                  <a:schemeClr val="accent1"/>
                </a:solidFill>
              </a:rPr>
              <a:t>since </a:t>
            </a:r>
            <a:r>
              <a:rPr lang="en-GB" sz="1900" dirty="0"/>
              <a:t>the planning was faulty.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/>
              <a:t>	You will be forgiven </a:t>
            </a:r>
            <a:r>
              <a:rPr lang="en-GB" sz="1900" dirty="0">
                <a:solidFill>
                  <a:schemeClr val="accent1"/>
                </a:solidFill>
              </a:rPr>
              <a:t>if </a:t>
            </a:r>
            <a:r>
              <a:rPr lang="en-GB" sz="1900" dirty="0"/>
              <a:t>you promise not to repeat it.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accent1"/>
                </a:solidFill>
              </a:rPr>
              <a:t>Relative pronouns: </a:t>
            </a:r>
            <a:r>
              <a:rPr lang="en-GB" dirty="0"/>
              <a:t>who, whom, whose, which, that, what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 err="1"/>
              <a:t>E.g</a:t>
            </a:r>
            <a:r>
              <a:rPr lang="en-GB" sz="1900" dirty="0"/>
              <a:t>:: That is </a:t>
            </a:r>
            <a:r>
              <a:rPr lang="en-GB" sz="1900" dirty="0">
                <a:solidFill>
                  <a:schemeClr val="accent1"/>
                </a:solidFill>
              </a:rPr>
              <a:t>what</a:t>
            </a:r>
            <a:r>
              <a:rPr lang="en-GB" sz="1900" dirty="0"/>
              <a:t> I meant.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/>
              <a:t>	She is the girl </a:t>
            </a:r>
            <a:r>
              <a:rPr lang="en-GB" sz="1900" dirty="0">
                <a:solidFill>
                  <a:schemeClr val="accent1"/>
                </a:solidFill>
              </a:rPr>
              <a:t>who</a:t>
            </a:r>
            <a:r>
              <a:rPr lang="en-GB" sz="1900" dirty="0"/>
              <a:t> lost both her parents.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accent1"/>
                </a:solidFill>
              </a:rPr>
              <a:t>Relative adverbs: </a:t>
            </a:r>
            <a:r>
              <a:rPr lang="en-GB" dirty="0"/>
              <a:t>where, when, how, why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 err="1"/>
              <a:t>E.g</a:t>
            </a:r>
            <a:r>
              <a:rPr lang="en-GB" sz="1900" dirty="0"/>
              <a:t>:: This is the reason </a:t>
            </a:r>
            <a:r>
              <a:rPr lang="en-GB" sz="1900" dirty="0">
                <a:solidFill>
                  <a:schemeClr val="accent1"/>
                </a:solidFill>
              </a:rPr>
              <a:t>why</a:t>
            </a:r>
            <a:r>
              <a:rPr lang="en-GB" sz="1900" dirty="0"/>
              <a:t> she was late.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/>
              <a:t>	That is </a:t>
            </a:r>
            <a:r>
              <a:rPr lang="en-GB" sz="1900" dirty="0">
                <a:solidFill>
                  <a:schemeClr val="accent1"/>
                </a:solidFill>
              </a:rPr>
              <a:t>where</a:t>
            </a:r>
            <a:r>
              <a:rPr lang="en-GB" sz="1900" dirty="0"/>
              <a:t> the event took place.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accent1"/>
                </a:solidFill>
              </a:rPr>
              <a:t>Prepositions:</a:t>
            </a:r>
            <a:r>
              <a:rPr lang="en-GB" dirty="0"/>
              <a:t> besides, for, after, before, since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 err="1"/>
              <a:t>E.g</a:t>
            </a:r>
            <a:r>
              <a:rPr lang="en-GB" sz="1900" dirty="0"/>
              <a:t>:: Besides Jack, Jill too is invited.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/>
              <a:t>	She has been upset since the accident</a:t>
            </a:r>
          </a:p>
        </p:txBody>
      </p:sp>
    </p:spTree>
    <p:extLst>
      <p:ext uri="{BB962C8B-B14F-4D97-AF65-F5344CB8AC3E}">
        <p14:creationId xmlns:p14="http://schemas.microsoft.com/office/powerpoint/2010/main" val="31055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BDB31-9FE3-4448-88E9-E42C9117B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1388534"/>
            <a:ext cx="3582988" cy="632771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What do connectors express?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7B1E50-E5F9-481B-BACB-30BEAB2EB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3052" y="982131"/>
            <a:ext cx="5915081" cy="4893735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1. Place: </a:t>
            </a:r>
            <a:r>
              <a:rPr lang="en-GB" dirty="0"/>
              <a:t>I know the place </a:t>
            </a:r>
            <a:r>
              <a:rPr lang="en-GB" dirty="0">
                <a:solidFill>
                  <a:schemeClr val="accent1"/>
                </a:solidFill>
              </a:rPr>
              <a:t>where </a:t>
            </a:r>
            <a:r>
              <a:rPr lang="en-GB" dirty="0"/>
              <a:t>he was born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2. Time: </a:t>
            </a:r>
            <a:r>
              <a:rPr lang="en-GB" dirty="0"/>
              <a:t>Look both ways </a:t>
            </a:r>
            <a:r>
              <a:rPr lang="en-GB" dirty="0">
                <a:solidFill>
                  <a:schemeClr val="accent1"/>
                </a:solidFill>
              </a:rPr>
              <a:t>before</a:t>
            </a:r>
            <a:r>
              <a:rPr lang="en-GB" dirty="0"/>
              <a:t> you cross the road.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3. Addition: </a:t>
            </a:r>
            <a:r>
              <a:rPr lang="en-GB" dirty="0"/>
              <a:t>She is </a:t>
            </a:r>
            <a:r>
              <a:rPr lang="en-GB" dirty="0">
                <a:solidFill>
                  <a:schemeClr val="accent1"/>
                </a:solidFill>
              </a:rPr>
              <a:t>not only </a:t>
            </a:r>
            <a:r>
              <a:rPr lang="en-GB" dirty="0"/>
              <a:t>pretty </a:t>
            </a:r>
            <a:r>
              <a:rPr lang="en-GB" dirty="0">
                <a:solidFill>
                  <a:schemeClr val="accent1"/>
                </a:solidFill>
              </a:rPr>
              <a:t>but also </a:t>
            </a:r>
            <a:r>
              <a:rPr lang="en-GB" dirty="0"/>
              <a:t>intelligent.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4. Contrast: Although</a:t>
            </a:r>
            <a:r>
              <a:rPr lang="en-GB" dirty="0"/>
              <a:t> she is ninety, she is active.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5. Purpose: </a:t>
            </a:r>
            <a:r>
              <a:rPr lang="en-GB" dirty="0"/>
              <a:t>He is going abroad, </a:t>
            </a:r>
            <a:r>
              <a:rPr lang="en-GB" dirty="0">
                <a:solidFill>
                  <a:schemeClr val="accent1"/>
                </a:solidFill>
              </a:rPr>
              <a:t>therefore</a:t>
            </a:r>
            <a:r>
              <a:rPr lang="en-GB" dirty="0"/>
              <a:t> he is at the embassy.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6. Comparison: </a:t>
            </a:r>
            <a:r>
              <a:rPr lang="en-GB" dirty="0"/>
              <a:t>She is </a:t>
            </a:r>
            <a:r>
              <a:rPr lang="en-GB" dirty="0">
                <a:solidFill>
                  <a:schemeClr val="accent1"/>
                </a:solidFill>
              </a:rPr>
              <a:t>shorter than </a:t>
            </a:r>
            <a:r>
              <a:rPr lang="en-GB" dirty="0"/>
              <a:t>I am.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7. Cause and Result:</a:t>
            </a:r>
            <a:r>
              <a:rPr lang="en-GB" dirty="0"/>
              <a:t> He went there </a:t>
            </a:r>
            <a:r>
              <a:rPr lang="en-GB" dirty="0">
                <a:solidFill>
                  <a:schemeClr val="accent1"/>
                </a:solidFill>
              </a:rPr>
              <a:t>since</a:t>
            </a:r>
            <a:r>
              <a:rPr lang="en-GB" dirty="0"/>
              <a:t> he had no option.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8. Alternative: Either </a:t>
            </a:r>
            <a:r>
              <a:rPr lang="en-GB" dirty="0">
                <a:solidFill>
                  <a:schemeClr val="tx1"/>
                </a:solidFill>
              </a:rPr>
              <a:t>Jack</a:t>
            </a:r>
            <a:r>
              <a:rPr lang="en-GB" dirty="0">
                <a:solidFill>
                  <a:schemeClr val="accent1"/>
                </a:solidFill>
              </a:rPr>
              <a:t> or </a:t>
            </a:r>
            <a:r>
              <a:rPr lang="en-GB" dirty="0">
                <a:solidFill>
                  <a:schemeClr val="tx1"/>
                </a:solidFill>
              </a:rPr>
              <a:t>Jill </a:t>
            </a:r>
            <a:r>
              <a:rPr lang="en-GB" dirty="0"/>
              <a:t>will go up the hill.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9. Concession or contrast: </a:t>
            </a:r>
            <a:r>
              <a:rPr lang="en-GB" dirty="0"/>
              <a:t>You are doing quite well, </a:t>
            </a:r>
            <a:r>
              <a:rPr lang="en-GB" dirty="0">
                <a:solidFill>
                  <a:schemeClr val="accent1"/>
                </a:solidFill>
              </a:rPr>
              <a:t>though</a:t>
            </a:r>
            <a:r>
              <a:rPr lang="en-GB" dirty="0"/>
              <a:t> I think you could try harder.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10. Condition:</a:t>
            </a:r>
            <a:r>
              <a:rPr lang="en-GB" dirty="0"/>
              <a:t> </a:t>
            </a:r>
            <a:r>
              <a:rPr lang="en-GB" dirty="0">
                <a:solidFill>
                  <a:schemeClr val="accent1"/>
                </a:solidFill>
              </a:rPr>
              <a:t>If</a:t>
            </a:r>
            <a:r>
              <a:rPr lang="en-GB" dirty="0"/>
              <a:t> it rains, the match will be cancelled.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69016DC-6CD8-457D-8005-BE7D10BF3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2" y="2109537"/>
            <a:ext cx="3582988" cy="3359932"/>
          </a:xfrm>
        </p:spPr>
        <p:txBody>
          <a:bodyPr>
            <a:normAutofit lnSpcReduction="10000"/>
          </a:bodyPr>
          <a:lstStyle/>
          <a:p>
            <a:endParaRPr lang="en-GB" dirty="0"/>
          </a:p>
          <a:p>
            <a:r>
              <a:rPr lang="en-GB" dirty="0"/>
              <a:t>They express the following ideas:</a:t>
            </a: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GB" dirty="0">
              <a:solidFill>
                <a:schemeClr val="accent1"/>
              </a:solidFill>
            </a:endParaRP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Place</a:t>
            </a: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Time</a:t>
            </a:r>
            <a:endParaRPr lang="en-GB" dirty="0"/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Addition</a:t>
            </a: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Contrast</a:t>
            </a: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Purpose</a:t>
            </a: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Comparison</a:t>
            </a: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Cause and Result</a:t>
            </a: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Alternative</a:t>
            </a: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Concession or contrast</a:t>
            </a: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dirty="0">
                <a:solidFill>
                  <a:schemeClr val="accent1"/>
                </a:solidFill>
              </a:rPr>
              <a:t>Condition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9994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716A3F-4FCF-4653-BAF2-8B95F1986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886773"/>
          </a:xfrm>
        </p:spPr>
        <p:txBody>
          <a:bodyPr>
            <a:normAutofit fontScale="90000"/>
          </a:bodyPr>
          <a:lstStyle/>
          <a:p>
            <a:pPr algn="l"/>
            <a:br>
              <a:rPr lang="en-GB" sz="2700" b="1" dirty="0"/>
            </a:br>
            <a:br>
              <a:rPr lang="en-GB" sz="2700" b="1" dirty="0"/>
            </a:br>
            <a:r>
              <a:rPr lang="en-GB" sz="2700" b="1" dirty="0"/>
              <a:t>Combine the following sentences using the connectors given in the brackets:</a:t>
            </a:r>
            <a:br>
              <a:rPr lang="en-GB" dirty="0"/>
            </a:b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A4F7DB-9AED-40A8-AECD-F075717D7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1. He will not spend his money. He will not invest it. </a:t>
            </a:r>
            <a:r>
              <a:rPr lang="en-GB" b="1" dirty="0"/>
              <a:t>(neither…nor)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	He will </a:t>
            </a:r>
            <a:r>
              <a:rPr lang="en-GB" dirty="0">
                <a:solidFill>
                  <a:schemeClr val="accent1"/>
                </a:solidFill>
              </a:rPr>
              <a:t>neither spend his money nor </a:t>
            </a:r>
            <a:r>
              <a:rPr lang="en-GB" dirty="0"/>
              <a:t>invest it.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2. John is a doctor. His wife is a doctor. </a:t>
            </a:r>
            <a:r>
              <a:rPr lang="en-GB" b="1" dirty="0"/>
              <a:t>(both…and)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Both John and </a:t>
            </a:r>
            <a:r>
              <a:rPr lang="en-GB" dirty="0"/>
              <a:t>his wife are doctors.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3. He is very ill. The doctors do not expect him to recover. </a:t>
            </a:r>
            <a:r>
              <a:rPr lang="en-GB" b="1" dirty="0"/>
              <a:t>(so…that)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	He is </a:t>
            </a:r>
            <a:r>
              <a:rPr lang="en-GB" dirty="0">
                <a:solidFill>
                  <a:schemeClr val="accent1"/>
                </a:solidFill>
              </a:rPr>
              <a:t>so ill that </a:t>
            </a:r>
            <a:r>
              <a:rPr lang="en-GB" dirty="0"/>
              <a:t>doctors do not expect him to recover.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4. Iron is found in India. Coal is also found in India. </a:t>
            </a:r>
            <a:r>
              <a:rPr lang="en-GB" b="1" dirty="0"/>
              <a:t>(as well as)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Iron as well as coal</a:t>
            </a:r>
            <a:r>
              <a:rPr lang="en-GB" dirty="0"/>
              <a:t> is found in India.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5. I had no ticket. Still I was able to get in. </a:t>
            </a:r>
            <a:r>
              <a:rPr lang="en-GB" b="1" dirty="0"/>
              <a:t>(although)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Although I </a:t>
            </a:r>
            <a:r>
              <a:rPr lang="en-GB" dirty="0"/>
              <a:t>had no ticket, I was able to get in.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507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716A3F-4FCF-4653-BAF2-8B95F1986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886773"/>
          </a:xfrm>
        </p:spPr>
        <p:txBody>
          <a:bodyPr>
            <a:normAutofit fontScale="90000"/>
          </a:bodyPr>
          <a:lstStyle/>
          <a:p>
            <a:pPr algn="l"/>
            <a:br>
              <a:rPr lang="en-GB" sz="2700" b="1" dirty="0"/>
            </a:br>
            <a:br>
              <a:rPr lang="en-GB" sz="2700" b="1" dirty="0"/>
            </a:br>
            <a:r>
              <a:rPr lang="en-GB" sz="2700" b="1" dirty="0"/>
              <a:t>Combine the following sentences using the connectors given in the brackets: </a:t>
            </a:r>
            <a:r>
              <a:rPr lang="en-GB" sz="2700" b="1" dirty="0">
                <a:solidFill>
                  <a:schemeClr val="accent1"/>
                </a:solidFill>
              </a:rPr>
              <a:t>despite/in spite of</a:t>
            </a:r>
            <a:br>
              <a:rPr lang="en-GB" dirty="0"/>
            </a:b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A4F7DB-9AED-40A8-AECD-F075717D7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1. I couldn’t sleep although I was tired. </a:t>
            </a:r>
            <a:r>
              <a:rPr lang="en-GB" b="1" dirty="0"/>
              <a:t>(despite)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	I couldn’t sleep </a:t>
            </a:r>
            <a:r>
              <a:rPr lang="en-GB" dirty="0">
                <a:solidFill>
                  <a:schemeClr val="accent1"/>
                </a:solidFill>
              </a:rPr>
              <a:t>despite being tired.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2. Although he has got an English name, he is in fact German. </a:t>
            </a:r>
            <a:r>
              <a:rPr lang="en-GB" b="1" dirty="0"/>
              <a:t>(despite)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Despite having </a:t>
            </a:r>
            <a:r>
              <a:rPr lang="en-GB" dirty="0"/>
              <a:t>an English name / </a:t>
            </a:r>
            <a:r>
              <a:rPr lang="en-GB" dirty="0">
                <a:solidFill>
                  <a:schemeClr val="accent1"/>
                </a:solidFill>
              </a:rPr>
              <a:t>Despite his English name </a:t>
            </a:r>
            <a:r>
              <a:rPr lang="en-GB" dirty="0"/>
              <a:t>, he is in fact German. </a:t>
            </a:r>
            <a:endParaRPr lang="en-GB" b="1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3. In spite of her injured foot, she managed to walk to the village </a:t>
            </a:r>
            <a:r>
              <a:rPr lang="en-GB" b="1" dirty="0"/>
              <a:t>(although)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Although she had injured her foot </a:t>
            </a:r>
            <a:r>
              <a:rPr lang="en-GB" dirty="0"/>
              <a:t>/ </a:t>
            </a:r>
            <a:r>
              <a:rPr lang="en-GB" dirty="0">
                <a:solidFill>
                  <a:schemeClr val="accent1"/>
                </a:solidFill>
              </a:rPr>
              <a:t>Although her foot was injured</a:t>
            </a:r>
            <a:r>
              <a:rPr lang="en-GB" dirty="0"/>
              <a:t>, she managed to walk to the village. </a:t>
            </a:r>
            <a:endParaRPr lang="en-GB" b="1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4. I decided to accept the job although the salary was low. </a:t>
            </a:r>
            <a:r>
              <a:rPr lang="en-GB" b="1" dirty="0"/>
              <a:t>(in spite of)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 decided to accept the job </a:t>
            </a:r>
            <a:r>
              <a:rPr lang="en-GB" dirty="0">
                <a:solidFill>
                  <a:schemeClr val="accent1"/>
                </a:solidFill>
              </a:rPr>
              <a:t>in spite of the low salary </a:t>
            </a:r>
            <a:r>
              <a:rPr lang="en-GB" dirty="0"/>
              <a:t>/ </a:t>
            </a:r>
            <a:r>
              <a:rPr lang="en-GB" dirty="0">
                <a:solidFill>
                  <a:schemeClr val="accent1"/>
                </a:solidFill>
              </a:rPr>
              <a:t>in spite of the salary being low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94306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716A3F-4FCF-4653-BAF2-8B95F1986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886773"/>
          </a:xfrm>
        </p:spPr>
        <p:txBody>
          <a:bodyPr>
            <a:normAutofit fontScale="90000"/>
          </a:bodyPr>
          <a:lstStyle/>
          <a:p>
            <a:pPr algn="l"/>
            <a:br>
              <a:rPr lang="en-GB" sz="2700" b="1" dirty="0"/>
            </a:br>
            <a:br>
              <a:rPr lang="en-GB" sz="2700" b="1" dirty="0"/>
            </a:br>
            <a:r>
              <a:rPr lang="en-GB" sz="2700" b="1" dirty="0"/>
              <a:t>Combine the following sentences using the connectors given in the brackets: </a:t>
            </a:r>
            <a:r>
              <a:rPr lang="en-GB" sz="2700" b="1" dirty="0">
                <a:solidFill>
                  <a:schemeClr val="accent1"/>
                </a:solidFill>
              </a:rPr>
              <a:t>despite/in spite of</a:t>
            </a:r>
            <a:br>
              <a:rPr lang="en-GB" dirty="0"/>
            </a:b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A4F7DB-9AED-40A8-AECD-F075717D7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5. We lost the match although we were the better team. </a:t>
            </a:r>
            <a:r>
              <a:rPr lang="en-GB" b="1" dirty="0"/>
              <a:t>(despite)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We lost the match </a:t>
            </a:r>
            <a:r>
              <a:rPr lang="en-GB" dirty="0">
                <a:solidFill>
                  <a:schemeClr val="accent1"/>
                </a:solidFill>
              </a:rPr>
              <a:t>despite being the better team</a:t>
            </a:r>
            <a:r>
              <a:rPr lang="en-GB" dirty="0"/>
              <a:t>/ </a:t>
            </a:r>
            <a:r>
              <a:rPr lang="en-GB" dirty="0">
                <a:solidFill>
                  <a:schemeClr val="accent1"/>
                </a:solidFill>
              </a:rPr>
              <a:t>despite the fact that we were </a:t>
            </a:r>
            <a:r>
              <a:rPr lang="en-GB" dirty="0"/>
              <a:t>the better team.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6. In spite of not having eaten for 24 hours, I didn’t feel hungry. </a:t>
            </a:r>
            <a:r>
              <a:rPr lang="en-GB" b="1" dirty="0"/>
              <a:t>(even though)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Even though I hadn’t eaten </a:t>
            </a:r>
            <a:r>
              <a:rPr lang="en-GB" dirty="0"/>
              <a:t>for 24 hours, I didn’t feel hungry.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	</a:t>
            </a:r>
            <a:r>
              <a:rPr lang="en-GB" b="1" dirty="0"/>
              <a:t>- Although / Even though + Subject + verb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	- Despite / In spite of:     1. + verb +</a:t>
            </a:r>
            <a:r>
              <a:rPr lang="en-GB" b="1" dirty="0" err="1"/>
              <a:t>ing</a:t>
            </a:r>
            <a:r>
              <a:rPr lang="en-GB" b="1" dirty="0"/>
              <a:t> (gerund)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					    	          2. + NC (noun complement)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					    	          3. + the fact that + subject +verb</a:t>
            </a:r>
          </a:p>
        </p:txBody>
      </p:sp>
    </p:spTree>
    <p:extLst>
      <p:ext uri="{BB962C8B-B14F-4D97-AF65-F5344CB8AC3E}">
        <p14:creationId xmlns:p14="http://schemas.microsoft.com/office/powerpoint/2010/main" val="214270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39686-ABF2-496D-841A-728600641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66984"/>
          </a:xfrm>
        </p:spPr>
        <p:txBody>
          <a:bodyPr/>
          <a:lstStyle/>
          <a:p>
            <a:r>
              <a:rPr lang="en-GB" dirty="0"/>
              <a:t>Common mistakes when using connectors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077C42-8A74-4AFD-B882-2A97AE4AF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1. Using two different verbal tenses or two different categories of words: (Don’t mix them up)</a:t>
            </a:r>
          </a:p>
          <a:p>
            <a:pPr marL="0" indent="0">
              <a:buNone/>
            </a:pPr>
            <a:r>
              <a:rPr lang="en-GB" i="1" dirty="0"/>
              <a:t>	- I </a:t>
            </a:r>
            <a:r>
              <a:rPr lang="en-GB" b="1" i="1" dirty="0"/>
              <a:t>was study</a:t>
            </a:r>
            <a:r>
              <a:rPr lang="en-GB" b="1" i="1" u="sng" dirty="0"/>
              <a:t>ing</a:t>
            </a:r>
            <a:r>
              <a:rPr lang="en-GB" i="1" dirty="0"/>
              <a:t> </a:t>
            </a:r>
            <a:r>
              <a:rPr lang="en-GB" b="1" i="1" dirty="0"/>
              <a:t>and</a:t>
            </a:r>
            <a:r>
              <a:rPr lang="en-GB" i="1" dirty="0"/>
              <a:t> </a:t>
            </a:r>
            <a:r>
              <a:rPr lang="en-GB" b="1" i="1" u="sng" dirty="0"/>
              <a:t>listened</a:t>
            </a:r>
            <a:r>
              <a:rPr lang="en-GB" i="1" dirty="0"/>
              <a:t> to music. </a:t>
            </a:r>
            <a:r>
              <a:rPr lang="en-GB" b="1" i="1" dirty="0"/>
              <a:t>Wrong</a:t>
            </a:r>
            <a:endParaRPr lang="en-GB" dirty="0"/>
          </a:p>
          <a:p>
            <a:pPr marL="0" indent="0">
              <a:buNone/>
            </a:pPr>
            <a:r>
              <a:rPr lang="en-GB" i="1" dirty="0"/>
              <a:t>	CORRECT: I was studying </a:t>
            </a:r>
            <a:r>
              <a:rPr lang="en-GB" b="1" i="1" dirty="0"/>
              <a:t>and</a:t>
            </a:r>
            <a:r>
              <a:rPr lang="en-GB" i="1" dirty="0"/>
              <a:t> (I was) </a:t>
            </a:r>
            <a:r>
              <a:rPr lang="en-GB" b="1" i="1" dirty="0"/>
              <a:t>listening </a:t>
            </a:r>
            <a:r>
              <a:rPr lang="en-GB" i="1" dirty="0"/>
              <a:t>to music. </a:t>
            </a:r>
          </a:p>
          <a:p>
            <a:pPr marL="0" indent="0">
              <a:buNone/>
            </a:pPr>
            <a:r>
              <a:rPr lang="en-GB" b="1" i="1" dirty="0"/>
              <a:t>	- Are you coming</a:t>
            </a:r>
            <a:r>
              <a:rPr lang="en-GB" i="1" dirty="0"/>
              <a:t> </a:t>
            </a:r>
            <a:r>
              <a:rPr lang="en-GB" b="1" i="1" dirty="0"/>
              <a:t>or stay</a:t>
            </a:r>
            <a:r>
              <a:rPr lang="en-GB" i="1" dirty="0"/>
              <a:t>? </a:t>
            </a:r>
            <a:r>
              <a:rPr lang="en-GB" b="1" i="1" dirty="0"/>
              <a:t> Wrong</a:t>
            </a:r>
            <a:endParaRPr lang="en-GB" dirty="0"/>
          </a:p>
          <a:p>
            <a:pPr marL="0" indent="0">
              <a:buNone/>
            </a:pPr>
            <a:r>
              <a:rPr lang="en-GB" i="1" dirty="0"/>
              <a:t>	CORRECT: Are you coming </a:t>
            </a:r>
            <a:r>
              <a:rPr lang="en-GB" b="1" i="1" dirty="0"/>
              <a:t>or</a:t>
            </a:r>
            <a:r>
              <a:rPr lang="en-GB" i="1" dirty="0"/>
              <a:t> </a:t>
            </a:r>
            <a:r>
              <a:rPr lang="en-GB" b="1" i="1" dirty="0"/>
              <a:t>staying</a:t>
            </a:r>
            <a:r>
              <a:rPr lang="en-GB" i="1" dirty="0"/>
              <a:t>? </a:t>
            </a:r>
            <a:endParaRPr lang="en-GB" b="1" i="1" dirty="0"/>
          </a:p>
          <a:p>
            <a:pPr marL="0" indent="0">
              <a:buNone/>
            </a:pPr>
            <a:r>
              <a:rPr lang="en-GB" b="1" i="1" dirty="0"/>
              <a:t>	(When the subject is the same you can omit it)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788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39686-ABF2-496D-841A-728600641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66984"/>
          </a:xfrm>
        </p:spPr>
        <p:txBody>
          <a:bodyPr/>
          <a:lstStyle/>
          <a:p>
            <a:r>
              <a:rPr lang="en-GB" dirty="0"/>
              <a:t>Common mistakes when using connectors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077C42-8A74-4AFD-B882-2A97AE4AF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2. Omitting the subject after a connector: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 dirty="0"/>
              <a:t>	- What's a hoodie? </a:t>
            </a:r>
            <a:r>
              <a:rPr lang="en-GB" b="1" i="1" dirty="0"/>
              <a:t>Is </a:t>
            </a:r>
            <a:r>
              <a:rPr lang="en-GB" i="1" dirty="0"/>
              <a:t>a casual jacket with a hoody. </a:t>
            </a:r>
            <a:r>
              <a:rPr lang="en-GB" b="1" i="1" dirty="0"/>
              <a:t>Wrong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	 </a:t>
            </a:r>
            <a:r>
              <a:rPr lang="en-GB" i="1" dirty="0"/>
              <a:t>CORRECT: What's a hoodie? </a:t>
            </a:r>
            <a:r>
              <a:rPr lang="en-GB" b="1" i="1" u="sng" dirty="0"/>
              <a:t>It is</a:t>
            </a:r>
            <a:r>
              <a:rPr lang="en-GB" b="1" i="1" dirty="0"/>
              <a:t> </a:t>
            </a:r>
            <a:r>
              <a:rPr lang="en-GB" i="1" dirty="0"/>
              <a:t>a casual jacket with a hoodie </a:t>
            </a:r>
            <a:endParaRPr lang="en-GB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	- </a:t>
            </a:r>
            <a:r>
              <a:rPr lang="en-GB" i="1" dirty="0"/>
              <a:t>I was late </a:t>
            </a:r>
            <a:r>
              <a:rPr lang="en-GB" b="1" i="1" dirty="0"/>
              <a:t>because forgot</a:t>
            </a:r>
            <a:r>
              <a:rPr lang="en-GB" i="1" dirty="0"/>
              <a:t> to set my alarm clock.  </a:t>
            </a:r>
            <a:r>
              <a:rPr lang="en-GB" b="1" i="1" dirty="0"/>
              <a:t>Wrong</a:t>
            </a:r>
            <a:endParaRPr lang="en-GB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 dirty="0"/>
              <a:t>	 CORRECT: I was late </a:t>
            </a:r>
            <a:r>
              <a:rPr lang="en-GB" b="1" i="1" dirty="0"/>
              <a:t>because</a:t>
            </a:r>
            <a:r>
              <a:rPr lang="en-GB" b="1" i="1" u="sng" dirty="0"/>
              <a:t> I </a:t>
            </a:r>
            <a:r>
              <a:rPr lang="en-GB" b="1" i="1" dirty="0"/>
              <a:t>forgot</a:t>
            </a:r>
            <a:r>
              <a:rPr lang="en-GB" i="1" dirty="0"/>
              <a:t> to set my alarm clock.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67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39686-ABF2-496D-841A-728600641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66984"/>
          </a:xfrm>
        </p:spPr>
        <p:txBody>
          <a:bodyPr/>
          <a:lstStyle/>
          <a:p>
            <a:r>
              <a:rPr lang="en-GB" dirty="0"/>
              <a:t>Common mistakes when using connectors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077C42-8A74-4AFD-B882-2A97AE4AF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3. Using a gerund instead of an infinitive to express purpose: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 dirty="0"/>
              <a:t>	- She went downstairs </a:t>
            </a:r>
            <a:r>
              <a:rPr lang="en-GB" i="1" u="sng" dirty="0"/>
              <a:t>for buying </a:t>
            </a:r>
            <a:r>
              <a:rPr lang="en-GB" i="1" dirty="0"/>
              <a:t>some milk. </a:t>
            </a:r>
            <a:r>
              <a:rPr lang="en-GB" b="1" i="1" dirty="0"/>
              <a:t>Wrong</a:t>
            </a:r>
            <a:br>
              <a:rPr lang="en-GB" dirty="0"/>
            </a:br>
            <a:r>
              <a:rPr lang="en-GB" dirty="0"/>
              <a:t>	 </a:t>
            </a:r>
            <a:r>
              <a:rPr lang="en-GB" i="1" dirty="0"/>
              <a:t>CORRECT: I went downstairs </a:t>
            </a:r>
            <a:r>
              <a:rPr lang="en-GB" b="1" i="1" dirty="0"/>
              <a:t>to buy </a:t>
            </a:r>
            <a:r>
              <a:rPr lang="en-GB" i="1" dirty="0"/>
              <a:t>some milk </a:t>
            </a:r>
            <a:r>
              <a:rPr lang="en-GB" b="1" i="1" u="sng" dirty="0"/>
              <a:t>/ in order to buy </a:t>
            </a:r>
            <a:r>
              <a:rPr lang="en-GB" i="1" dirty="0"/>
              <a:t>some milk.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 dirty="0"/>
              <a:t>	</a:t>
            </a:r>
            <a:r>
              <a:rPr lang="en-GB" dirty="0"/>
              <a:t>- </a:t>
            </a:r>
            <a:r>
              <a:rPr lang="en-GB" i="1" dirty="0"/>
              <a:t> </a:t>
            </a:r>
            <a:r>
              <a:rPr lang="en-GB" i="1" u="sng" dirty="0"/>
              <a:t>For producing </a:t>
            </a:r>
            <a:r>
              <a:rPr lang="en-GB" i="1" dirty="0"/>
              <a:t>a good essay, you should use connectors. </a:t>
            </a:r>
            <a:r>
              <a:rPr lang="en-GB" b="1" i="1" dirty="0"/>
              <a:t>Wrong</a:t>
            </a:r>
            <a:endParaRPr lang="en-GB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 dirty="0"/>
              <a:t>	 CORRECT: </a:t>
            </a:r>
            <a:r>
              <a:rPr lang="en-GB" b="1" i="1" dirty="0"/>
              <a:t>To produce </a:t>
            </a:r>
            <a:r>
              <a:rPr lang="en-GB" i="1" dirty="0"/>
              <a:t>a good essay, you should use connectors.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i="1" dirty="0"/>
              <a:t>				   </a:t>
            </a:r>
            <a:r>
              <a:rPr lang="en-GB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order to produce </a:t>
            </a:r>
            <a:r>
              <a:rPr lang="en-GB" i="1" dirty="0"/>
              <a:t>a good writing, you should use connectors.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33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39686-ABF2-496D-841A-728600641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66984"/>
          </a:xfrm>
        </p:spPr>
        <p:txBody>
          <a:bodyPr>
            <a:no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Fill in the gaps with the appropriate connector: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moreover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hence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– though – unless 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otherwise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despite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– in fact – furthermore – likewise 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whereas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– instead – unlike -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nevertheless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077C42-8A74-4AFD-B882-2A97AE4AF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02568"/>
            <a:ext cx="9601196" cy="3373300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1. Canada's Steve Nash is one of the world's best basketball players. _______________, he is also said to be a good enough soccer player to compete at a professional level.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2. You'd better apologize to your girlfriend; _______________, she'll probably dump you.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3. My salary is pretty low, but _______________ I really enjoy what I'm doing.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4. Several studies have shown than kids grow taller in safe environments. 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the importance of caring parents while growing.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5. He passed the course _______________ the fact that he never studied.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6. To pass U.S. Army basic training, young female soldiers must do 17 push-ups in two minutes, _______________ males must do 40.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7. Momentum depends on mass; _______________, because a heavy object has more mass than a light object, it has more momentum.</a:t>
            </a:r>
          </a:p>
        </p:txBody>
      </p:sp>
      <p:pic>
        <p:nvPicPr>
          <p:cNvPr id="1025" name="DefaultOcx">
            <a:extLst>
              <a:ext uri="{FF2B5EF4-FFF2-40B4-BE49-F238E27FC236}">
                <a16:creationId xmlns:a16="http://schemas.microsoft.com/office/drawing/2014/main" id="{2C6F56C8-A917-4D34-819D-C03C39791BD1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HTMLSelect1">
            <a:extLst>
              <a:ext uri="{FF2B5EF4-FFF2-40B4-BE49-F238E27FC236}">
                <a16:creationId xmlns:a16="http://schemas.microsoft.com/office/drawing/2014/main" id="{96418B8F-9C03-400C-A904-80691C73C57E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HTMLSelect2">
            <a:extLst>
              <a:ext uri="{FF2B5EF4-FFF2-40B4-BE49-F238E27FC236}">
                <a16:creationId xmlns:a16="http://schemas.microsoft.com/office/drawing/2014/main" id="{60956589-BA3A-4E68-B532-053BE87AA032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HTMLSelect3">
            <a:extLst>
              <a:ext uri="{FF2B5EF4-FFF2-40B4-BE49-F238E27FC236}">
                <a16:creationId xmlns:a16="http://schemas.microsoft.com/office/drawing/2014/main" id="{C87392E5-6AB1-402A-A1C2-9B327E216EAF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HTMLSelect4">
            <a:extLst>
              <a:ext uri="{FF2B5EF4-FFF2-40B4-BE49-F238E27FC236}">
                <a16:creationId xmlns:a16="http://schemas.microsoft.com/office/drawing/2014/main" id="{7B2587BF-22BE-4F04-94B9-95A2BC389B76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HTMLSelect5">
            <a:extLst>
              <a:ext uri="{FF2B5EF4-FFF2-40B4-BE49-F238E27FC236}">
                <a16:creationId xmlns:a16="http://schemas.microsoft.com/office/drawing/2014/main" id="{1FB61547-B16B-4500-A920-7AAB3462839A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HTMLSelect6">
            <a:extLst>
              <a:ext uri="{FF2B5EF4-FFF2-40B4-BE49-F238E27FC236}">
                <a16:creationId xmlns:a16="http://schemas.microsoft.com/office/drawing/2014/main" id="{E562BF0A-B284-4447-89CE-3D031B388ECA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HTMLSelect7">
            <a:extLst>
              <a:ext uri="{FF2B5EF4-FFF2-40B4-BE49-F238E27FC236}">
                <a16:creationId xmlns:a16="http://schemas.microsoft.com/office/drawing/2014/main" id="{4F247DEA-0BDD-4F5C-BC07-DA6C57288172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HTMLSelect8">
            <a:extLst>
              <a:ext uri="{FF2B5EF4-FFF2-40B4-BE49-F238E27FC236}">
                <a16:creationId xmlns:a16="http://schemas.microsoft.com/office/drawing/2014/main" id="{BC86FAD4-1684-46C0-8610-284F0464F8EF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HTMLSelect9">
            <a:extLst>
              <a:ext uri="{FF2B5EF4-FFF2-40B4-BE49-F238E27FC236}">
                <a16:creationId xmlns:a16="http://schemas.microsoft.com/office/drawing/2014/main" id="{A57CBE4E-8D04-413D-B137-B49D3D8B146E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HTMLSelect10">
            <a:extLst>
              <a:ext uri="{FF2B5EF4-FFF2-40B4-BE49-F238E27FC236}">
                <a16:creationId xmlns:a16="http://schemas.microsoft.com/office/drawing/2014/main" id="{F6514F1D-9253-4FE9-AA47-E33DE7BA9B91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HTMLSelect11">
            <a:extLst>
              <a:ext uri="{FF2B5EF4-FFF2-40B4-BE49-F238E27FC236}">
                <a16:creationId xmlns:a16="http://schemas.microsoft.com/office/drawing/2014/main" id="{9710CFC1-33B7-497F-9732-8455F9CD10B6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HTMLSelect12">
            <a:extLst>
              <a:ext uri="{FF2B5EF4-FFF2-40B4-BE49-F238E27FC236}">
                <a16:creationId xmlns:a16="http://schemas.microsoft.com/office/drawing/2014/main" id="{37357B68-2021-42B6-B62E-0DB418BC9FB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HTMLSelect13">
            <a:extLst>
              <a:ext uri="{FF2B5EF4-FFF2-40B4-BE49-F238E27FC236}">
                <a16:creationId xmlns:a16="http://schemas.microsoft.com/office/drawing/2014/main" id="{5ACB216D-03AA-48DE-A30D-A6FD92B16A4A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586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39686-ABF2-496D-841A-728600641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66984"/>
          </a:xfrm>
        </p:spPr>
        <p:txBody>
          <a:bodyPr>
            <a:no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Fill in the gaps with the appropriate connector: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moreover – therefore – hence – though – unless – otherwise – despite – in fact – furthermore – likewise – whereas – instead – unlike -nevertheless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077C42-8A74-4AFD-B882-2A97AE4AF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26632"/>
            <a:ext cx="9601196" cy="3349236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1. Canada's Steve Nash is one of the world's best basketball players.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Moreover,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he is also said to be a good enough soccer player to compete at a professional level.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2. You'd better apologize to your girlfriend;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otherwise,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she'll probably dump you.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3. My salary is pretty low, but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nevertheless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 really enjoy what I'm doing.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4. Several studies have shown than kids grow taller in safe environments.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Hence,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the importance of caring parents while growing.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5. He passed the course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despite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fact that he never studied.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6. To pass U.S. Army basic training, young female soldiers must do 17 push-ups in two minutes,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whereas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males must do 40.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7. Momentum depends on mass;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therefore,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because a heavy object has more mass than a light object, it has more momentum.</a:t>
            </a:r>
          </a:p>
        </p:txBody>
      </p:sp>
      <p:pic>
        <p:nvPicPr>
          <p:cNvPr id="3074" name="DefaultOcx">
            <a:extLst>
              <a:ext uri="{FF2B5EF4-FFF2-40B4-BE49-F238E27FC236}">
                <a16:creationId xmlns:a16="http://schemas.microsoft.com/office/drawing/2014/main" id="{2FEAFF8A-72D1-425B-A78C-35AFA0EB3B0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HTMLSelect1">
            <a:extLst>
              <a:ext uri="{FF2B5EF4-FFF2-40B4-BE49-F238E27FC236}">
                <a16:creationId xmlns:a16="http://schemas.microsoft.com/office/drawing/2014/main" id="{186D3FF3-7265-4AF5-8886-10D218D0C1EA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HTMLSelect2">
            <a:extLst>
              <a:ext uri="{FF2B5EF4-FFF2-40B4-BE49-F238E27FC236}">
                <a16:creationId xmlns:a16="http://schemas.microsoft.com/office/drawing/2014/main" id="{3617F736-9B4F-4BEB-BDAC-6CB43F38C6B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HTMLSelect3">
            <a:extLst>
              <a:ext uri="{FF2B5EF4-FFF2-40B4-BE49-F238E27FC236}">
                <a16:creationId xmlns:a16="http://schemas.microsoft.com/office/drawing/2014/main" id="{CF369F72-95E1-495B-8B1E-3E6287A781A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HTMLSelect4">
            <a:extLst>
              <a:ext uri="{FF2B5EF4-FFF2-40B4-BE49-F238E27FC236}">
                <a16:creationId xmlns:a16="http://schemas.microsoft.com/office/drawing/2014/main" id="{CF1462FB-FBBB-446D-91D1-AE87A2E47A4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HTMLSelect5">
            <a:extLst>
              <a:ext uri="{FF2B5EF4-FFF2-40B4-BE49-F238E27FC236}">
                <a16:creationId xmlns:a16="http://schemas.microsoft.com/office/drawing/2014/main" id="{708D4155-3CE1-4393-ADC0-E3940D83D68C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HTMLSelect6">
            <a:extLst>
              <a:ext uri="{FF2B5EF4-FFF2-40B4-BE49-F238E27FC236}">
                <a16:creationId xmlns:a16="http://schemas.microsoft.com/office/drawing/2014/main" id="{70A217D2-263C-41DD-AA17-B243DD9861E0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HTMLSelect7">
            <a:extLst>
              <a:ext uri="{FF2B5EF4-FFF2-40B4-BE49-F238E27FC236}">
                <a16:creationId xmlns:a16="http://schemas.microsoft.com/office/drawing/2014/main" id="{0CF138E8-F2A7-41CB-94C9-4B5A02E65FC1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HTMLSelect8">
            <a:extLst>
              <a:ext uri="{FF2B5EF4-FFF2-40B4-BE49-F238E27FC236}">
                <a16:creationId xmlns:a16="http://schemas.microsoft.com/office/drawing/2014/main" id="{E7C720D0-2FF1-4FFC-B29F-34726F0BAEDA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HTMLSelect9">
            <a:extLst>
              <a:ext uri="{FF2B5EF4-FFF2-40B4-BE49-F238E27FC236}">
                <a16:creationId xmlns:a16="http://schemas.microsoft.com/office/drawing/2014/main" id="{30CC6D20-85CE-48C3-B6B3-9971DC0D9C10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HTMLSelect10">
            <a:extLst>
              <a:ext uri="{FF2B5EF4-FFF2-40B4-BE49-F238E27FC236}">
                <a16:creationId xmlns:a16="http://schemas.microsoft.com/office/drawing/2014/main" id="{F12EE932-420D-404D-A596-75C2A4C0AD30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HTMLSelect11">
            <a:extLst>
              <a:ext uri="{FF2B5EF4-FFF2-40B4-BE49-F238E27FC236}">
                <a16:creationId xmlns:a16="http://schemas.microsoft.com/office/drawing/2014/main" id="{7A878242-8FB3-4DFD-B3E2-25E62C8ECBA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HTMLSelect12">
            <a:extLst>
              <a:ext uri="{FF2B5EF4-FFF2-40B4-BE49-F238E27FC236}">
                <a16:creationId xmlns:a16="http://schemas.microsoft.com/office/drawing/2014/main" id="{D7F6208A-9FAF-4894-A1D0-1A4AB9B8AD0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HTMLSelect13">
            <a:extLst>
              <a:ext uri="{FF2B5EF4-FFF2-40B4-BE49-F238E27FC236}">
                <a16:creationId xmlns:a16="http://schemas.microsoft.com/office/drawing/2014/main" id="{ED2A2383-3B2E-4747-AF27-EE9E913E255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2385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39686-ABF2-496D-841A-728600641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66984"/>
          </a:xfrm>
        </p:spPr>
        <p:txBody>
          <a:bodyPr>
            <a:no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Fill in the gaps with the appropriate connector: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moreover – therefore – hence 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unless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– otherwise – despite 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fact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furthermore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likewise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– whereas 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instead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unlike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- nevertheless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077C42-8A74-4AFD-B882-2A97AE4AF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38400"/>
            <a:ext cx="9601196" cy="3437468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8. Spices have always added flavour to a variety of dishes. _______________, they can help to preserve food where refrigeration is not possible.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9. _______________ her brother, who hates sports, Carla is an excellent athlete.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10. It is usually observed that children of immigrants learn to speak the language of their adopted country without an accent, __________ the parents rarely do so.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11. You have a dangerously high cholesterol level, and __________ you do something to bring it under control, you risk suffering a major heart attack.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12. After a long affair with her married employer, Anna decided that she wanted to date younger, unmarried men __________.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13. Rachel was married for a number of years before realizing she was, __________, better on her own.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14. You'll need to clean up the bedroom, and __________ the bathroom every other day.</a:t>
            </a:r>
          </a:p>
          <a:p>
            <a:endParaRPr lang="en-GB" dirty="0"/>
          </a:p>
        </p:txBody>
      </p:sp>
      <p:pic>
        <p:nvPicPr>
          <p:cNvPr id="2050" name="DefaultOcx">
            <a:extLst>
              <a:ext uri="{FF2B5EF4-FFF2-40B4-BE49-F238E27FC236}">
                <a16:creationId xmlns:a16="http://schemas.microsoft.com/office/drawing/2014/main" id="{3C91EE00-A9E4-45A5-A57A-33DFE167D8C0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HTMLSelect1">
            <a:extLst>
              <a:ext uri="{FF2B5EF4-FFF2-40B4-BE49-F238E27FC236}">
                <a16:creationId xmlns:a16="http://schemas.microsoft.com/office/drawing/2014/main" id="{8F95F8DA-65C3-440C-AA6E-4D051A07DE06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HTMLSelect2">
            <a:extLst>
              <a:ext uri="{FF2B5EF4-FFF2-40B4-BE49-F238E27FC236}">
                <a16:creationId xmlns:a16="http://schemas.microsoft.com/office/drawing/2014/main" id="{40968F1D-6C42-4E09-A4B5-1EDF6A2A774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HTMLSelect3">
            <a:extLst>
              <a:ext uri="{FF2B5EF4-FFF2-40B4-BE49-F238E27FC236}">
                <a16:creationId xmlns:a16="http://schemas.microsoft.com/office/drawing/2014/main" id="{40491D9C-DB10-4489-935C-9776A3DF688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HTMLSelect4">
            <a:extLst>
              <a:ext uri="{FF2B5EF4-FFF2-40B4-BE49-F238E27FC236}">
                <a16:creationId xmlns:a16="http://schemas.microsoft.com/office/drawing/2014/main" id="{30C9ABCB-D657-4E4D-8F29-D4A413CF48FE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HTMLSelect5">
            <a:extLst>
              <a:ext uri="{FF2B5EF4-FFF2-40B4-BE49-F238E27FC236}">
                <a16:creationId xmlns:a16="http://schemas.microsoft.com/office/drawing/2014/main" id="{5C8122FC-7331-46B1-BE67-2CDC00E084E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HTMLSelect6">
            <a:extLst>
              <a:ext uri="{FF2B5EF4-FFF2-40B4-BE49-F238E27FC236}">
                <a16:creationId xmlns:a16="http://schemas.microsoft.com/office/drawing/2014/main" id="{972CEEE5-BE74-4DE5-9CCB-F13AE3D8BD3F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HTMLSelect7">
            <a:extLst>
              <a:ext uri="{FF2B5EF4-FFF2-40B4-BE49-F238E27FC236}">
                <a16:creationId xmlns:a16="http://schemas.microsoft.com/office/drawing/2014/main" id="{0FB7F40E-8E02-4616-B685-B15496FB8B3C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HTMLSelect8">
            <a:extLst>
              <a:ext uri="{FF2B5EF4-FFF2-40B4-BE49-F238E27FC236}">
                <a16:creationId xmlns:a16="http://schemas.microsoft.com/office/drawing/2014/main" id="{73849756-440E-4664-BD73-B06C652306C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HTMLSelect9">
            <a:extLst>
              <a:ext uri="{FF2B5EF4-FFF2-40B4-BE49-F238E27FC236}">
                <a16:creationId xmlns:a16="http://schemas.microsoft.com/office/drawing/2014/main" id="{DB4B20B1-8A80-4A83-9DA5-16DFC2C5F592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HTMLSelect10">
            <a:extLst>
              <a:ext uri="{FF2B5EF4-FFF2-40B4-BE49-F238E27FC236}">
                <a16:creationId xmlns:a16="http://schemas.microsoft.com/office/drawing/2014/main" id="{1FDA8BEB-4FD8-43DE-A533-EC85FC2D223D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HTMLSelect11">
            <a:extLst>
              <a:ext uri="{FF2B5EF4-FFF2-40B4-BE49-F238E27FC236}">
                <a16:creationId xmlns:a16="http://schemas.microsoft.com/office/drawing/2014/main" id="{45B6ED9D-0D30-4250-B395-DDE547DAE8E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HTMLSelect12">
            <a:extLst>
              <a:ext uri="{FF2B5EF4-FFF2-40B4-BE49-F238E27FC236}">
                <a16:creationId xmlns:a16="http://schemas.microsoft.com/office/drawing/2014/main" id="{3E2696C0-38BF-482C-9EBD-86F63E0BB7D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HTMLSelect13">
            <a:extLst>
              <a:ext uri="{FF2B5EF4-FFF2-40B4-BE49-F238E27FC236}">
                <a16:creationId xmlns:a16="http://schemas.microsoft.com/office/drawing/2014/main" id="{29A2F512-34A9-474D-879A-A964CF3CEF1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9556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39686-ABF2-496D-841A-728600641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966984"/>
          </a:xfrm>
        </p:spPr>
        <p:txBody>
          <a:bodyPr>
            <a:no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Fill in the gaps with the appropriate connector: 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moreover – therefore – hence – though – unless – otherwise – despite – in fact – furthermore – likewise – whereas – instead – unlike - nevertheless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077C42-8A74-4AFD-B882-2A97AE4AF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38400"/>
            <a:ext cx="9601196" cy="3437468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8. Spices have always added flavour to a variety of dishes.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Furthermore,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they can help to preserve food where refrigeration is not possible.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Unlike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her brother, who hates sports, Carla is an excellent athlete.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10. It is usually observed that children of immigrants learn to speak the language of their adopted country without an accent,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though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their parents rarely do so.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11. You have a dangerously high cholesterol level, and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unless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you do something to bring it under control, you risk suffering a major heart attack.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12. After a long affair with her married employer, Anna decided that she wanted to date younger, unmarried men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instead.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13. Rachel was married for a number of years before realizing she was,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fact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better on her own.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14. You'll need to clean up the bedroom, and 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likewise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bathroom every other day.</a:t>
            </a:r>
          </a:p>
          <a:p>
            <a:endParaRPr lang="en-GB" dirty="0"/>
          </a:p>
        </p:txBody>
      </p:sp>
      <p:pic>
        <p:nvPicPr>
          <p:cNvPr id="4098" name="DefaultOcx">
            <a:extLst>
              <a:ext uri="{FF2B5EF4-FFF2-40B4-BE49-F238E27FC236}">
                <a16:creationId xmlns:a16="http://schemas.microsoft.com/office/drawing/2014/main" id="{0EC5E680-D850-4E30-94C3-DBAA3B724FD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HTMLSelect1">
            <a:extLst>
              <a:ext uri="{FF2B5EF4-FFF2-40B4-BE49-F238E27FC236}">
                <a16:creationId xmlns:a16="http://schemas.microsoft.com/office/drawing/2014/main" id="{DA19D604-CB97-443C-9DD5-19EBECC95A9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HTMLSelect2">
            <a:extLst>
              <a:ext uri="{FF2B5EF4-FFF2-40B4-BE49-F238E27FC236}">
                <a16:creationId xmlns:a16="http://schemas.microsoft.com/office/drawing/2014/main" id="{33CAAE16-5E4A-4899-A472-8858E7991899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HTMLSelect3">
            <a:extLst>
              <a:ext uri="{FF2B5EF4-FFF2-40B4-BE49-F238E27FC236}">
                <a16:creationId xmlns:a16="http://schemas.microsoft.com/office/drawing/2014/main" id="{D2F9F228-90EE-44A3-B24F-72F5445C23A2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HTMLSelect4">
            <a:extLst>
              <a:ext uri="{FF2B5EF4-FFF2-40B4-BE49-F238E27FC236}">
                <a16:creationId xmlns:a16="http://schemas.microsoft.com/office/drawing/2014/main" id="{30C73369-33D4-4056-BE4D-11DE565C84B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HTMLSelect5">
            <a:extLst>
              <a:ext uri="{FF2B5EF4-FFF2-40B4-BE49-F238E27FC236}">
                <a16:creationId xmlns:a16="http://schemas.microsoft.com/office/drawing/2014/main" id="{158D6293-9ABD-44CF-8ED8-BAEBF57EE7BE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HTMLSelect6">
            <a:extLst>
              <a:ext uri="{FF2B5EF4-FFF2-40B4-BE49-F238E27FC236}">
                <a16:creationId xmlns:a16="http://schemas.microsoft.com/office/drawing/2014/main" id="{625B67D7-AA2B-43BA-9A38-3ECE120D5F0E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HTMLSelect7">
            <a:extLst>
              <a:ext uri="{FF2B5EF4-FFF2-40B4-BE49-F238E27FC236}">
                <a16:creationId xmlns:a16="http://schemas.microsoft.com/office/drawing/2014/main" id="{F41ED97A-30A9-4D8B-BCD4-C98B7C70B475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HTMLSelect8">
            <a:extLst>
              <a:ext uri="{FF2B5EF4-FFF2-40B4-BE49-F238E27FC236}">
                <a16:creationId xmlns:a16="http://schemas.microsoft.com/office/drawing/2014/main" id="{420FED5B-76CD-4CEA-AF75-AD1510284B9D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HTMLSelect9">
            <a:extLst>
              <a:ext uri="{FF2B5EF4-FFF2-40B4-BE49-F238E27FC236}">
                <a16:creationId xmlns:a16="http://schemas.microsoft.com/office/drawing/2014/main" id="{ADFF7D23-406A-4A6C-A89C-2DE370BD7F35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HTMLSelect10">
            <a:extLst>
              <a:ext uri="{FF2B5EF4-FFF2-40B4-BE49-F238E27FC236}">
                <a16:creationId xmlns:a16="http://schemas.microsoft.com/office/drawing/2014/main" id="{3CB2EE88-844A-4563-A9C0-D6F0A11DF3CF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HTMLSelect11">
            <a:extLst>
              <a:ext uri="{FF2B5EF4-FFF2-40B4-BE49-F238E27FC236}">
                <a16:creationId xmlns:a16="http://schemas.microsoft.com/office/drawing/2014/main" id="{93D92EC5-8993-4B83-BC24-71F3725C1E0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HTMLSelect12">
            <a:extLst>
              <a:ext uri="{FF2B5EF4-FFF2-40B4-BE49-F238E27FC236}">
                <a16:creationId xmlns:a16="http://schemas.microsoft.com/office/drawing/2014/main" id="{481B70D6-C1DB-49A8-B3CE-F679C2EC5086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HTMLSelect13">
            <a:extLst>
              <a:ext uri="{FF2B5EF4-FFF2-40B4-BE49-F238E27FC236}">
                <a16:creationId xmlns:a16="http://schemas.microsoft.com/office/drawing/2014/main" id="{7D11F631-FF35-420F-AB52-722E5FA8EEDC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2286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374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99BC51-9AB0-4040-8D08-B70D4411D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Connectors with negative meaning: inversion</a:t>
            </a:r>
            <a:b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Connector + auxiliary + subject + verb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C0C950-034F-4344-BAD8-E820EAC2E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NEVER,  RARELY,  LITTLE, UNDER NO CIRCUMSTANCES, ON NO CONDITION, IN NO WAY, NOT ONLY ... BUT ALSO, HARDLY, SCARCELY, BARELY, NO SOONER...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John had never been to such a fantastic restaurant.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Never 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 John been to such a fantastic restaurant.</a:t>
            </a:r>
            <a:endParaRPr lang="en-GB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 I in no way want to be associated with this project.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no way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do I want to be associated with this project.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They had no sooner eaten dinner than the ceiling crashed onto the dining table. 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sooner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had they eaten dinner than the ceiling crashed onto the dining table.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 had scarcely finished writing my essay when the examiner announced the end of the exam.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Scarcely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had I finished writing my essay when the examiner announced the end 	of the exam.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2916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32455-8386-4C2B-8B96-28BB49070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191573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Rewrite the following sentences starting with the words given: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connector + auxiliary + subject + verb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F0FD5B-CA91-4314-98A8-C0EEE5A2E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My brother plays football and tennis at the leisure centre.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Not only__________________________________________________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Not only does my brother play football </a:t>
            </a:r>
            <a:r>
              <a:rPr lang="en-GB" dirty="0">
                <a:solidFill>
                  <a:schemeClr val="accent1"/>
                </a:solidFill>
              </a:rPr>
              <a:t>but also </a:t>
            </a:r>
            <a:r>
              <a:rPr lang="en-GB" dirty="0"/>
              <a:t>tennis at the leisure centre.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As soon as her mother left, he started playing computer games.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No sooner _________________________________________________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No sooner did her mother leave, he started playing computer games.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They waited for the captain’s signal and then they jumped into the water.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Not until __________________________________________________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Not until the captain had given the signal did they jump into the water.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98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32455-8386-4C2B-8B96-28BB49070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191573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Rewrite the following sentences starting with the words given: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connector + auxiliary + subject + verb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F0FD5B-CA91-4314-98A8-C0EEE5A2E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Melinda had no idea that we were preparing a surprise party for her.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Little_______________________________________________________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Little did Melinda know that we were preparing a surprise party for her.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You shouldn't tell him about my trip to China.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On no account _______________________________________________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On no account should you tell him about my trip to China.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Such a hurricane has rarely happened in Hereford.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Hardly ever __________________________________________________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Hardly ever has such a hurricane happen to Hereford.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18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32455-8386-4C2B-8B96-28BB49070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191573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Rewrite the following sentences starting with the words given: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connector + auxiliary + subject + verb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F0FD5B-CA91-4314-98A8-C0EEE5A2E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600" dirty="0"/>
              <a:t>He wasn't rich and he wasn't handsome.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chemeClr val="accent1"/>
                </a:solidFill>
              </a:rPr>
              <a:t>Neither _____________________________________________________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chemeClr val="accent1"/>
                </a:solidFill>
              </a:rPr>
              <a:t>Neither</a:t>
            </a:r>
            <a:r>
              <a:rPr lang="en-GB" sz="2600" dirty="0"/>
              <a:t> was he rich </a:t>
            </a:r>
            <a:r>
              <a:rPr lang="en-GB" sz="2600" dirty="0">
                <a:solidFill>
                  <a:schemeClr val="accent1"/>
                </a:solidFill>
              </a:rPr>
              <a:t>nor</a:t>
            </a:r>
            <a:r>
              <a:rPr lang="en-GB" sz="2600" dirty="0"/>
              <a:t> handsome.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600" dirty="0"/>
              <a:t>Immediately he opened his mouth he started complaining about everything.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chemeClr val="accent1"/>
                </a:solidFill>
              </a:rPr>
              <a:t>Barely ______________________________________________________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chemeClr val="accent1"/>
                </a:solidFill>
              </a:rPr>
              <a:t>Barely</a:t>
            </a:r>
            <a:r>
              <a:rPr lang="en-GB" sz="2600" dirty="0"/>
              <a:t> had he opened his mouth </a:t>
            </a:r>
            <a:r>
              <a:rPr lang="en-GB" sz="2600" dirty="0">
                <a:solidFill>
                  <a:schemeClr val="accent1"/>
                </a:solidFill>
              </a:rPr>
              <a:t>before</a:t>
            </a:r>
            <a:r>
              <a:rPr lang="en-GB" sz="2600" dirty="0"/>
              <a:t> he started complaining about everything.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600" dirty="0"/>
              <a:t>We weren't told that we would need our passports.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chemeClr val="accent1"/>
                </a:solidFill>
              </a:rPr>
              <a:t>At no </a:t>
            </a:r>
            <a:r>
              <a:rPr lang="en-GB" sz="2600">
                <a:solidFill>
                  <a:schemeClr val="accent1"/>
                </a:solidFill>
              </a:rPr>
              <a:t>time ___________________________________________________</a:t>
            </a:r>
            <a:endParaRPr lang="en-GB" sz="2600" dirty="0">
              <a:solidFill>
                <a:schemeClr val="accent1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/>
              <a:t>At no time were we told we would need our passports.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4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1063</TotalTime>
  <Words>2326</Words>
  <Application>Microsoft Office PowerPoint</Application>
  <PresentationFormat>Panorámica</PresentationFormat>
  <Paragraphs>160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Garamond</vt:lpstr>
      <vt:lpstr>Orgánico</vt:lpstr>
      <vt:lpstr>Use Connectors</vt:lpstr>
      <vt:lpstr>What are connectors?</vt:lpstr>
      <vt:lpstr>What do connectors express?</vt:lpstr>
      <vt:lpstr>  Combine the following sentences using the connectors given in the brackets: </vt:lpstr>
      <vt:lpstr>  Combine the following sentences using the connectors given in the brackets: despite/in spite of </vt:lpstr>
      <vt:lpstr>  Combine the following sentences using the connectors given in the brackets: despite/in spite of </vt:lpstr>
      <vt:lpstr>Common mistakes when using connectors</vt:lpstr>
      <vt:lpstr>Common mistakes when using connectors</vt:lpstr>
      <vt:lpstr>Common mistakes when using connectors</vt:lpstr>
      <vt:lpstr>Fill in the gaps with the appropriate connector:  moreover – therefore – hence – though – unless – otherwise – despite – in fact – furthermore – likewise – whereas – instead – unlike - nevertheless</vt:lpstr>
      <vt:lpstr>Fill in the gaps with the appropriate connector:  moreover – therefore – hence – though – unless – otherwise – despite – in fact – furthermore – likewise – whereas – instead – unlike -nevertheless</vt:lpstr>
      <vt:lpstr>Fill in the gaps with the appropriate connector:  moreover – therefore – hence – though – unless – otherwise – despite – in fact – furthermore – likewise – whereas – instead – unlike - nevertheless</vt:lpstr>
      <vt:lpstr>Fill in the gaps with the appropriate connector:  moreover – therefore – hence – though – unless – otherwise – despite – in fact – furthermore – likewise – whereas – instead – unlike - nevertheless</vt:lpstr>
      <vt:lpstr>Connectors with negative meaning: inversion Connector + auxiliary + subject + verb</vt:lpstr>
      <vt:lpstr>Rewrite the following sentences starting with the words given: connector + auxiliary + subject + verb</vt:lpstr>
      <vt:lpstr>Rewrite the following sentences starting with the words given: connector + auxiliary + subject + verb</vt:lpstr>
      <vt:lpstr>Rewrite the following sentences starting with the words given: connector + auxiliary + subject + verb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Connectors</dc:title>
  <dc:creator>usuari</dc:creator>
  <cp:lastModifiedBy>usuari</cp:lastModifiedBy>
  <cp:revision>33</cp:revision>
  <dcterms:created xsi:type="dcterms:W3CDTF">2020-06-08T10:36:21Z</dcterms:created>
  <dcterms:modified xsi:type="dcterms:W3CDTF">2020-06-23T21:29:23Z</dcterms:modified>
</cp:coreProperties>
</file>