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9" r:id="rId3"/>
    <p:sldId id="270" r:id="rId4"/>
    <p:sldId id="272" r:id="rId5"/>
    <p:sldId id="271" r:id="rId6"/>
    <p:sldId id="27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1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paper-pencil-write-notes-draw-1358079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5CC2B463-6BD5-411E-A3CA-67A9FE003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8175"/>
            <a:ext cx="12191999" cy="621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83E6F24-3E64-4893-9F13-7BEE01C841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6851" y="723899"/>
            <a:ext cx="7498616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6C25F3A-4607-4377-BBE3-B824311039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9243" y="1419225"/>
            <a:ext cx="6798608" cy="2085869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rgbClr val="FFFFFF"/>
                </a:solidFill>
              </a:rPr>
              <a:t>LINKING WORDS FOR YOUR ESSAYS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725F1C0-9705-4692-8DAF-4FF855B1DB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9243" y="3505095"/>
            <a:ext cx="6798608" cy="1733655"/>
          </a:xfrm>
        </p:spPr>
        <p:txBody>
          <a:bodyPr>
            <a:normAutofit/>
          </a:bodyPr>
          <a:lstStyle/>
          <a:p>
            <a:endParaRPr lang="en-GB">
              <a:solidFill>
                <a:schemeClr val="bg2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F6A7FA5-6658-4B6A-B504-3282CFA6C3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31166" y="2217610"/>
            <a:ext cx="2716911" cy="2716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81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A493C0-C2E4-494B-BDE7-1C23D50FA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645020"/>
            <a:ext cx="11029618" cy="895738"/>
          </a:xfrm>
          <a:solidFill>
            <a:schemeClr val="accent1"/>
          </a:solidFill>
        </p:spPr>
        <p:txBody>
          <a:bodyPr/>
          <a:lstStyle/>
          <a:p>
            <a:r>
              <a:rPr lang="es-ES" b="1" dirty="0" err="1">
                <a:solidFill>
                  <a:schemeClr val="bg1"/>
                </a:solidFill>
              </a:rPr>
              <a:t>Connectors</a:t>
            </a:r>
            <a:r>
              <a:rPr lang="es-ES" b="1" dirty="0">
                <a:solidFill>
                  <a:schemeClr val="bg1"/>
                </a:solidFill>
              </a:rPr>
              <a:t> </a:t>
            </a:r>
            <a:r>
              <a:rPr lang="es-ES" b="1" dirty="0" err="1">
                <a:solidFill>
                  <a:schemeClr val="bg1"/>
                </a:solidFill>
              </a:rPr>
              <a:t>practice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910910-D967-4741-A2B9-59BF2532C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816" y="466531"/>
            <a:ext cx="11292840" cy="500120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2400" b="1" dirty="0">
                <a:solidFill>
                  <a:schemeClr val="accent1"/>
                </a:solidFill>
              </a:rPr>
              <a:t>LINKING WORDS</a:t>
            </a:r>
          </a:p>
          <a:p>
            <a:pPr marL="0" indent="0">
              <a:buNone/>
            </a:pPr>
            <a:r>
              <a:rPr lang="en-GB" sz="2400" b="1" dirty="0"/>
              <a:t> Join the following pair of sentences using the words given:</a:t>
            </a:r>
            <a:endParaRPr lang="en-GB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He tried to play until the end of the match. He had injured his knee. </a:t>
            </a:r>
            <a:r>
              <a:rPr lang="en-GB" b="1" dirty="0">
                <a:solidFill>
                  <a:schemeClr val="accent1"/>
                </a:solidFill>
              </a:rPr>
              <a:t>(although)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>
                <a:solidFill>
                  <a:schemeClr val="accent1"/>
                </a:solidFill>
              </a:rPr>
              <a:t>Although</a:t>
            </a:r>
            <a:r>
              <a:rPr lang="en-GB" dirty="0"/>
              <a:t> he had injured his knee, he tried to play until the end of the match.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She didn’t offer chocolates to her friends. She ate them all herself. </a:t>
            </a:r>
            <a:r>
              <a:rPr lang="en-GB" b="1" dirty="0">
                <a:solidFill>
                  <a:schemeClr val="accent1"/>
                </a:solidFill>
              </a:rPr>
              <a:t>(instead of) 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>
                <a:solidFill>
                  <a:schemeClr val="accent1"/>
                </a:solidFill>
              </a:rPr>
              <a:t>Instead of </a:t>
            </a:r>
            <a:r>
              <a:rPr lang="en-GB" dirty="0"/>
              <a:t>offering chocolates to her friends, she ate them all herself.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Laura is a popular athlete. Several foreign newspapers have published articles about her. </a:t>
            </a:r>
            <a:r>
              <a:rPr lang="en-GB" b="1" dirty="0">
                <a:solidFill>
                  <a:schemeClr val="accent1"/>
                </a:solidFill>
              </a:rPr>
              <a:t>(such …that ) </a:t>
            </a:r>
          </a:p>
          <a:p>
            <a:pPr marL="0" indent="0">
              <a:buNone/>
            </a:pPr>
            <a:r>
              <a:rPr lang="en-GB" dirty="0"/>
              <a:t>	Laura is a </a:t>
            </a:r>
            <a:r>
              <a:rPr lang="en-GB" dirty="0">
                <a:solidFill>
                  <a:schemeClr val="accent1"/>
                </a:solidFill>
              </a:rPr>
              <a:t>such a</a:t>
            </a:r>
            <a:r>
              <a:rPr lang="en-GB" dirty="0"/>
              <a:t> popular athlete </a:t>
            </a:r>
            <a:r>
              <a:rPr lang="en-GB" dirty="0">
                <a:solidFill>
                  <a:schemeClr val="accent1"/>
                </a:solidFill>
              </a:rPr>
              <a:t>that</a:t>
            </a:r>
            <a:r>
              <a:rPr lang="en-GB" dirty="0"/>
              <a:t> several foreign newspapers have published articles about her.</a:t>
            </a:r>
            <a:endParaRPr lang="en-GB" b="1" dirty="0">
              <a:solidFill>
                <a:schemeClr val="accent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She spoke very loudly. The old man still couldn’t hear her. </a:t>
            </a:r>
            <a:r>
              <a:rPr lang="en-GB" b="1" dirty="0">
                <a:solidFill>
                  <a:schemeClr val="accent1"/>
                </a:solidFill>
              </a:rPr>
              <a:t>(no matter how) 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>
                <a:solidFill>
                  <a:schemeClr val="accent1"/>
                </a:solidFill>
              </a:rPr>
              <a:t>No matter how loudly did she speak</a:t>
            </a:r>
            <a:r>
              <a:rPr lang="en-GB" dirty="0"/>
              <a:t>, the old man still couldn’t hear her.</a:t>
            </a:r>
            <a:endParaRPr lang="en-GB" b="1" dirty="0">
              <a:solidFill>
                <a:schemeClr val="accent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She was away from school for a month. She got a good mark in the test. </a:t>
            </a:r>
            <a:r>
              <a:rPr lang="en-GB" b="1" dirty="0">
                <a:solidFill>
                  <a:schemeClr val="accent1"/>
                </a:solidFill>
              </a:rPr>
              <a:t>(in spite of )</a:t>
            </a:r>
          </a:p>
          <a:p>
            <a:pPr marL="0" indent="0">
              <a:buNone/>
            </a:pPr>
            <a:r>
              <a:rPr lang="en-GB" dirty="0"/>
              <a:t>	She got a good mark in the test, </a:t>
            </a:r>
            <a:r>
              <a:rPr lang="en-GB" dirty="0">
                <a:solidFill>
                  <a:schemeClr val="accent1"/>
                </a:solidFill>
              </a:rPr>
              <a:t>in spite of being </a:t>
            </a:r>
            <a:r>
              <a:rPr lang="en-GB" dirty="0"/>
              <a:t>away from school for a month.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717BF27-12A8-4C2F-BC44-583E533906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40823" y="5645020"/>
            <a:ext cx="5869987" cy="895738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1570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A493C0-C2E4-494B-BDE7-1C23D50FA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645020"/>
            <a:ext cx="11029618" cy="895738"/>
          </a:xfrm>
          <a:solidFill>
            <a:schemeClr val="accent1"/>
          </a:solidFill>
        </p:spPr>
        <p:txBody>
          <a:bodyPr/>
          <a:lstStyle/>
          <a:p>
            <a:r>
              <a:rPr lang="es-ES" b="1" dirty="0" err="1">
                <a:solidFill>
                  <a:schemeClr val="bg1"/>
                </a:solidFill>
              </a:rPr>
              <a:t>Connectors</a:t>
            </a:r>
            <a:r>
              <a:rPr lang="es-ES" b="1" dirty="0">
                <a:solidFill>
                  <a:schemeClr val="bg1"/>
                </a:solidFill>
              </a:rPr>
              <a:t> </a:t>
            </a:r>
            <a:r>
              <a:rPr lang="es-ES" b="1" dirty="0" err="1">
                <a:solidFill>
                  <a:schemeClr val="bg1"/>
                </a:solidFill>
              </a:rPr>
              <a:t>practice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910910-D967-4741-A2B9-59BF2532C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816" y="317242"/>
            <a:ext cx="11292840" cy="5327777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2400" b="1" dirty="0">
                <a:solidFill>
                  <a:schemeClr val="accent1"/>
                </a:solidFill>
              </a:rPr>
              <a:t>LINKING WORDS</a:t>
            </a:r>
          </a:p>
          <a:p>
            <a:pPr marL="0" indent="0">
              <a:buNone/>
            </a:pPr>
            <a:r>
              <a:rPr lang="en-GB" sz="2400" b="1" dirty="0"/>
              <a:t> Join the following pair of sentences using the words given:</a:t>
            </a:r>
            <a:endParaRPr lang="en-GB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He wrote an essay yesterday. He read a book too.  </a:t>
            </a:r>
            <a:r>
              <a:rPr lang="en-GB" b="1" dirty="0">
                <a:solidFill>
                  <a:schemeClr val="accent1"/>
                </a:solidFill>
              </a:rPr>
              <a:t>(not only…but also)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>
                <a:solidFill>
                  <a:schemeClr val="accent1"/>
                </a:solidFill>
              </a:rPr>
              <a:t>Not only did he write </a:t>
            </a:r>
            <a:r>
              <a:rPr lang="en-GB" dirty="0"/>
              <a:t>an essay yesterday </a:t>
            </a:r>
            <a:r>
              <a:rPr lang="en-GB" dirty="0">
                <a:solidFill>
                  <a:schemeClr val="accent1"/>
                </a:solidFill>
              </a:rPr>
              <a:t>but he also </a:t>
            </a:r>
            <a:r>
              <a:rPr lang="en-GB" dirty="0"/>
              <a:t>read a book.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People couldn’t reach Springfield by road. It was snowing. </a:t>
            </a:r>
            <a:r>
              <a:rPr lang="en-GB" b="1" dirty="0">
                <a:solidFill>
                  <a:schemeClr val="accent1"/>
                </a:solidFill>
              </a:rPr>
              <a:t>(because of)</a:t>
            </a:r>
          </a:p>
          <a:p>
            <a:pPr marL="0" indent="0">
              <a:buNone/>
            </a:pPr>
            <a:r>
              <a:rPr lang="en-GB" dirty="0"/>
              <a:t>	People couldn’t reach Springfield by road, </a:t>
            </a:r>
            <a:r>
              <a:rPr lang="en-GB" dirty="0">
                <a:solidFill>
                  <a:schemeClr val="accent1"/>
                </a:solidFill>
              </a:rPr>
              <a:t>because of the snow</a:t>
            </a:r>
            <a:r>
              <a:rPr lang="en-GB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He is very strict.  All his pupils are frightened of him. </a:t>
            </a:r>
            <a:r>
              <a:rPr lang="en-GB" b="1" dirty="0">
                <a:solidFill>
                  <a:schemeClr val="accent1"/>
                </a:solidFill>
              </a:rPr>
              <a:t>(such … that )</a:t>
            </a:r>
          </a:p>
          <a:p>
            <a:pPr marL="0" indent="0">
              <a:buNone/>
            </a:pPr>
            <a:r>
              <a:rPr lang="en-GB" dirty="0"/>
              <a:t>	He is </a:t>
            </a:r>
            <a:r>
              <a:rPr lang="en-GB" dirty="0">
                <a:solidFill>
                  <a:schemeClr val="accent1"/>
                </a:solidFill>
              </a:rPr>
              <a:t>such a strict teacher that </a:t>
            </a:r>
            <a:r>
              <a:rPr lang="en-GB" dirty="0"/>
              <a:t>all his pupils are frightened of him. </a:t>
            </a:r>
            <a:endParaRPr lang="en-GB" b="1" dirty="0">
              <a:solidFill>
                <a:schemeClr val="accent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I must put my glasses on; otherwise, I won’t be able to see very well. </a:t>
            </a:r>
            <a:r>
              <a:rPr lang="en-GB" b="1" dirty="0">
                <a:solidFill>
                  <a:schemeClr val="accent1"/>
                </a:solidFill>
              </a:rPr>
              <a:t>(unless) 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>
                <a:solidFill>
                  <a:schemeClr val="accent1"/>
                </a:solidFill>
              </a:rPr>
              <a:t>Unless </a:t>
            </a:r>
            <a:r>
              <a:rPr lang="en-GB" dirty="0"/>
              <a:t>I put my glasses on,  I won’t be able to see very well. </a:t>
            </a:r>
            <a:endParaRPr lang="en-GB" b="1" dirty="0">
              <a:solidFill>
                <a:schemeClr val="accent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The sea was very rough. Nobody was seasick. </a:t>
            </a:r>
            <a:r>
              <a:rPr lang="en-GB" b="1" dirty="0">
                <a:solidFill>
                  <a:schemeClr val="accent1"/>
                </a:solidFill>
              </a:rPr>
              <a:t>( in spite of )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>
                <a:solidFill>
                  <a:schemeClr val="accent1"/>
                </a:solidFill>
              </a:rPr>
              <a:t>In spite of the sea being </a:t>
            </a:r>
            <a:r>
              <a:rPr lang="en-GB" dirty="0"/>
              <a:t>very rough, nobody was seasick. </a:t>
            </a:r>
          </a:p>
          <a:p>
            <a:pPr marL="0" indent="0">
              <a:buNone/>
            </a:pPr>
            <a:r>
              <a:rPr lang="en-GB" b="1" dirty="0">
                <a:solidFill>
                  <a:schemeClr val="accent1"/>
                </a:solidFill>
              </a:rPr>
              <a:t>	</a:t>
            </a:r>
            <a:r>
              <a:rPr lang="en-GB" dirty="0">
                <a:solidFill>
                  <a:schemeClr val="tx1"/>
                </a:solidFill>
              </a:rPr>
              <a:t>Nobody was seasick, </a:t>
            </a:r>
            <a:r>
              <a:rPr lang="en-GB" dirty="0">
                <a:solidFill>
                  <a:schemeClr val="accent1"/>
                </a:solidFill>
              </a:rPr>
              <a:t>in spite of the rough sea</a:t>
            </a:r>
            <a:r>
              <a:rPr lang="en-GB" dirty="0">
                <a:solidFill>
                  <a:schemeClr val="tx1"/>
                </a:solidFill>
              </a:rPr>
              <a:t>. / </a:t>
            </a:r>
            <a:r>
              <a:rPr lang="en-GB" dirty="0">
                <a:solidFill>
                  <a:schemeClr val="accent1"/>
                </a:solidFill>
              </a:rPr>
              <a:t>In spite of the fact that </a:t>
            </a:r>
            <a:r>
              <a:rPr lang="en-GB" dirty="0">
                <a:solidFill>
                  <a:schemeClr val="tx1"/>
                </a:solidFill>
              </a:rPr>
              <a:t>the sea was rough….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717BF27-12A8-4C2F-BC44-583E533906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40823" y="5645020"/>
            <a:ext cx="5869987" cy="895738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9719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A493C0-C2E4-494B-BDE7-1C23D50FA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645020"/>
            <a:ext cx="11029618" cy="895738"/>
          </a:xfrm>
          <a:solidFill>
            <a:schemeClr val="accent1"/>
          </a:solidFill>
        </p:spPr>
        <p:txBody>
          <a:bodyPr/>
          <a:lstStyle/>
          <a:p>
            <a:r>
              <a:rPr lang="es-ES" b="1" dirty="0" err="1">
                <a:solidFill>
                  <a:schemeClr val="bg1"/>
                </a:solidFill>
              </a:rPr>
              <a:t>Connectors</a:t>
            </a:r>
            <a:r>
              <a:rPr lang="es-ES" b="1" dirty="0">
                <a:solidFill>
                  <a:schemeClr val="bg1"/>
                </a:solidFill>
              </a:rPr>
              <a:t> </a:t>
            </a:r>
            <a:r>
              <a:rPr lang="es-ES" b="1" dirty="0" err="1">
                <a:solidFill>
                  <a:schemeClr val="bg1"/>
                </a:solidFill>
              </a:rPr>
              <a:t>practice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910910-D967-4741-A2B9-59BF2532C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816" y="317242"/>
            <a:ext cx="11292840" cy="532777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2400" b="1" dirty="0">
                <a:solidFill>
                  <a:schemeClr val="accent1"/>
                </a:solidFill>
              </a:rPr>
              <a:t>LINKING WORDS</a:t>
            </a:r>
          </a:p>
          <a:p>
            <a:pPr marL="0" indent="0">
              <a:buNone/>
            </a:pPr>
            <a:r>
              <a:rPr lang="en-GB" sz="2400" b="1" dirty="0"/>
              <a:t> Join the following pair of sentences using the words given:</a:t>
            </a:r>
            <a:endParaRPr lang="en-GB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We haven’t seen him.  We haven’t heard from him for over a year.  </a:t>
            </a:r>
            <a:r>
              <a:rPr lang="en-GB" b="1" dirty="0">
                <a:solidFill>
                  <a:schemeClr val="accent1"/>
                </a:solidFill>
              </a:rPr>
              <a:t>(neither … nor)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>
                <a:solidFill>
                  <a:schemeClr val="accent1"/>
                </a:solidFill>
              </a:rPr>
              <a:t>Neither have we seen him, nor heard </a:t>
            </a:r>
            <a:r>
              <a:rPr lang="en-GB" dirty="0"/>
              <a:t>from him for over a year.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I got to the cinema early. I wanted to have a good seat. </a:t>
            </a:r>
            <a:r>
              <a:rPr lang="en-GB" b="1" dirty="0">
                <a:solidFill>
                  <a:schemeClr val="accent1"/>
                </a:solidFill>
              </a:rPr>
              <a:t>(so as to)</a:t>
            </a:r>
          </a:p>
          <a:p>
            <a:pPr marL="0" indent="0">
              <a:buNone/>
            </a:pPr>
            <a:r>
              <a:rPr lang="en-GB" dirty="0"/>
              <a:t>	I got to the cinema early </a:t>
            </a:r>
            <a:r>
              <a:rPr lang="en-GB" dirty="0">
                <a:solidFill>
                  <a:schemeClr val="accent1"/>
                </a:solidFill>
              </a:rPr>
              <a:t>so as to have </a:t>
            </a:r>
            <a:r>
              <a:rPr lang="en-GB" dirty="0"/>
              <a:t>a good seat.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She didn’t go to meet her father at the airport. She waited for him at home. </a:t>
            </a:r>
            <a:r>
              <a:rPr lang="en-GB" b="1" dirty="0">
                <a:solidFill>
                  <a:schemeClr val="accent1"/>
                </a:solidFill>
              </a:rPr>
              <a:t>(instead of)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>
                <a:solidFill>
                  <a:schemeClr val="accent1"/>
                </a:solidFill>
              </a:rPr>
              <a:t>Instead of going </a:t>
            </a:r>
            <a:r>
              <a:rPr lang="en-GB" dirty="0"/>
              <a:t>to meet her father at the airport, she waited for him at home. </a:t>
            </a:r>
            <a:endParaRPr lang="en-GB" b="1" dirty="0">
              <a:solidFill>
                <a:schemeClr val="accent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He drove from London to Manchester. He didn’t stop for a rest. </a:t>
            </a:r>
            <a:r>
              <a:rPr lang="en-GB" b="1" dirty="0">
                <a:solidFill>
                  <a:schemeClr val="accent1"/>
                </a:solidFill>
              </a:rPr>
              <a:t>(without) </a:t>
            </a:r>
          </a:p>
          <a:p>
            <a:pPr marL="0" indent="0">
              <a:buNone/>
            </a:pPr>
            <a:r>
              <a:rPr lang="en-GB" dirty="0"/>
              <a:t>	He drove from London to Manchester </a:t>
            </a:r>
            <a:r>
              <a:rPr lang="en-GB" dirty="0">
                <a:solidFill>
                  <a:schemeClr val="accent1"/>
                </a:solidFill>
              </a:rPr>
              <a:t>without stopping </a:t>
            </a:r>
            <a:r>
              <a:rPr lang="en-GB" dirty="0"/>
              <a:t>for a rest. </a:t>
            </a:r>
            <a:endParaRPr lang="en-GB" b="1" dirty="0">
              <a:solidFill>
                <a:schemeClr val="accent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The dessert was very tasty. We asked for a second helping. </a:t>
            </a:r>
            <a:r>
              <a:rPr lang="en-GB" b="1" dirty="0">
                <a:solidFill>
                  <a:schemeClr val="accent1"/>
                </a:solidFill>
              </a:rPr>
              <a:t>(so …that)</a:t>
            </a:r>
          </a:p>
          <a:p>
            <a:pPr marL="0" indent="0">
              <a:buNone/>
            </a:pPr>
            <a:r>
              <a:rPr lang="en-GB" dirty="0"/>
              <a:t>	The dessert was </a:t>
            </a:r>
            <a:r>
              <a:rPr lang="en-GB" dirty="0">
                <a:solidFill>
                  <a:schemeClr val="accent1"/>
                </a:solidFill>
              </a:rPr>
              <a:t>so tasty that </a:t>
            </a:r>
            <a:r>
              <a:rPr lang="en-GB" dirty="0"/>
              <a:t>we asked for a second helping.  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717BF27-12A8-4C2F-BC44-583E533906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40823" y="5645020"/>
            <a:ext cx="5869987" cy="895738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1420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A493C0-C2E4-494B-BDE7-1C23D50FA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645020"/>
            <a:ext cx="11029618" cy="895738"/>
          </a:xfrm>
          <a:solidFill>
            <a:schemeClr val="accent1"/>
          </a:solidFill>
        </p:spPr>
        <p:txBody>
          <a:bodyPr/>
          <a:lstStyle/>
          <a:p>
            <a:r>
              <a:rPr lang="es-ES" b="1" dirty="0" err="1">
                <a:solidFill>
                  <a:schemeClr val="bg1"/>
                </a:solidFill>
              </a:rPr>
              <a:t>Connectors</a:t>
            </a:r>
            <a:r>
              <a:rPr lang="es-ES" b="1" dirty="0">
                <a:solidFill>
                  <a:schemeClr val="bg1"/>
                </a:solidFill>
              </a:rPr>
              <a:t> </a:t>
            </a:r>
            <a:r>
              <a:rPr lang="es-ES" b="1" dirty="0" err="1">
                <a:solidFill>
                  <a:schemeClr val="bg1"/>
                </a:solidFill>
              </a:rPr>
              <a:t>practice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910910-D967-4741-A2B9-59BF2532C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816" y="317242"/>
            <a:ext cx="11292840" cy="532777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GB" sz="2400" b="1" dirty="0">
                <a:solidFill>
                  <a:schemeClr val="accent1"/>
                </a:solidFill>
              </a:rPr>
              <a:t>LINKING WORDS</a:t>
            </a:r>
          </a:p>
          <a:p>
            <a:pPr marL="0" indent="0">
              <a:buNone/>
            </a:pPr>
            <a:r>
              <a:rPr lang="en-GB" sz="2400" b="1" dirty="0"/>
              <a:t> Join the following pair of sentences using the words given:</a:t>
            </a:r>
            <a:endParaRPr lang="en-GB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Road conditions were extremely bad. There were no accidents. </a:t>
            </a:r>
            <a:r>
              <a:rPr lang="en-GB" b="1" dirty="0">
                <a:solidFill>
                  <a:schemeClr val="accent1"/>
                </a:solidFill>
              </a:rPr>
              <a:t>(in spite of)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>
                <a:solidFill>
                  <a:schemeClr val="accent1"/>
                </a:solidFill>
              </a:rPr>
              <a:t>In spite of road conditions being </a:t>
            </a:r>
            <a:r>
              <a:rPr lang="en-GB" dirty="0"/>
              <a:t>extremely bad, there were no accidents. </a:t>
            </a:r>
          </a:p>
          <a:p>
            <a:pPr marL="0" indent="0">
              <a:buNone/>
            </a:pPr>
            <a:r>
              <a:rPr lang="en-GB" dirty="0"/>
              <a:t> 	</a:t>
            </a:r>
            <a:r>
              <a:rPr lang="en-GB" dirty="0">
                <a:solidFill>
                  <a:schemeClr val="accent1"/>
                </a:solidFill>
              </a:rPr>
              <a:t>In spite of the extremely bad road conditions</a:t>
            </a:r>
            <a:r>
              <a:rPr lang="en-GB" dirty="0"/>
              <a:t>, there were no accidents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I can’t afford a holiday this year. I’ve got very little money. </a:t>
            </a:r>
            <a:r>
              <a:rPr lang="en-GB" b="1" dirty="0">
                <a:solidFill>
                  <a:schemeClr val="accent1"/>
                </a:solidFill>
              </a:rPr>
              <a:t>(as)</a:t>
            </a:r>
          </a:p>
          <a:p>
            <a:pPr marL="0" indent="0">
              <a:buNone/>
            </a:pPr>
            <a:r>
              <a:rPr lang="en-GB" dirty="0"/>
              <a:t>	 </a:t>
            </a:r>
            <a:r>
              <a:rPr lang="en-GB" dirty="0">
                <a:solidFill>
                  <a:schemeClr val="accent1"/>
                </a:solidFill>
              </a:rPr>
              <a:t>As I’ve </a:t>
            </a:r>
            <a:r>
              <a:rPr lang="en-GB" dirty="0"/>
              <a:t>got very little money,  I can’t afford a holiday this year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They didn’t want to be seen. They hid behind the bushes. </a:t>
            </a:r>
            <a:r>
              <a:rPr lang="en-GB" b="1" dirty="0">
                <a:solidFill>
                  <a:schemeClr val="accent1"/>
                </a:solidFill>
              </a:rPr>
              <a:t>(so as not)</a:t>
            </a:r>
          </a:p>
          <a:p>
            <a:pPr marL="0" indent="0">
              <a:buNone/>
            </a:pPr>
            <a:r>
              <a:rPr lang="en-GB" dirty="0"/>
              <a:t>	They hid behind the bushes </a:t>
            </a:r>
            <a:r>
              <a:rPr lang="en-GB" dirty="0">
                <a:solidFill>
                  <a:schemeClr val="accent1"/>
                </a:solidFill>
              </a:rPr>
              <a:t>so as not to </a:t>
            </a:r>
            <a:r>
              <a:rPr lang="en-GB" dirty="0"/>
              <a:t>be seen. </a:t>
            </a:r>
            <a:endParaRPr lang="en-GB" b="1" dirty="0">
              <a:solidFill>
                <a:schemeClr val="accent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She sorted out her clothes. She realized that she needed some new ones. </a:t>
            </a:r>
            <a:r>
              <a:rPr lang="en-GB" b="1" dirty="0">
                <a:solidFill>
                  <a:schemeClr val="accent1"/>
                </a:solidFill>
              </a:rPr>
              <a:t>(while)  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>
                <a:solidFill>
                  <a:schemeClr val="accent1"/>
                </a:solidFill>
              </a:rPr>
              <a:t>While she was sorting out </a:t>
            </a:r>
            <a:r>
              <a:rPr lang="en-GB" dirty="0"/>
              <a:t>her clothes, she realized that she needed some new ones. </a:t>
            </a:r>
            <a:endParaRPr lang="en-GB" b="1" dirty="0">
              <a:solidFill>
                <a:schemeClr val="accent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She didn’t finish her essay. She watched a film on television. </a:t>
            </a:r>
            <a:r>
              <a:rPr lang="en-GB" b="1" dirty="0">
                <a:solidFill>
                  <a:schemeClr val="accent1"/>
                </a:solidFill>
              </a:rPr>
              <a:t>(instead of)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dirty="0">
                <a:solidFill>
                  <a:schemeClr val="accent1"/>
                </a:solidFill>
              </a:rPr>
              <a:t>Instead of finishing </a:t>
            </a:r>
            <a:r>
              <a:rPr lang="en-GB" dirty="0"/>
              <a:t>her essay, she watched a film on television.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717BF27-12A8-4C2F-BC44-583E533906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40823" y="5645020"/>
            <a:ext cx="5869987" cy="895738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243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A493C0-C2E4-494B-BDE7-1C23D50FA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645020"/>
            <a:ext cx="11029618" cy="895738"/>
          </a:xfrm>
          <a:solidFill>
            <a:schemeClr val="accent1"/>
          </a:solidFill>
        </p:spPr>
        <p:txBody>
          <a:bodyPr/>
          <a:lstStyle/>
          <a:p>
            <a:r>
              <a:rPr lang="es-ES" b="1" dirty="0" err="1">
                <a:solidFill>
                  <a:schemeClr val="bg1"/>
                </a:solidFill>
              </a:rPr>
              <a:t>Connectors</a:t>
            </a:r>
            <a:r>
              <a:rPr lang="es-ES" b="1" dirty="0">
                <a:solidFill>
                  <a:schemeClr val="bg1"/>
                </a:solidFill>
              </a:rPr>
              <a:t> </a:t>
            </a:r>
            <a:r>
              <a:rPr lang="es-ES" b="1" dirty="0" err="1">
                <a:solidFill>
                  <a:schemeClr val="bg1"/>
                </a:solidFill>
              </a:rPr>
              <a:t>practice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7910910-D967-4741-A2B9-59BF2532CE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816" y="317242"/>
            <a:ext cx="11292840" cy="532777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2400" b="1" dirty="0">
                <a:solidFill>
                  <a:schemeClr val="accent1"/>
                </a:solidFill>
              </a:rPr>
              <a:t>LINKING WORDS</a:t>
            </a:r>
          </a:p>
          <a:p>
            <a:pPr marL="0" indent="0">
              <a:buNone/>
            </a:pPr>
            <a:r>
              <a:rPr lang="en-GB" sz="2400" b="1" dirty="0"/>
              <a:t> Join the following pair of sentences using the words given:</a:t>
            </a:r>
            <a:endParaRPr lang="en-GB" dirty="0"/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He stood on the chair. He wanted to reach the top shelf of the bookcase. </a:t>
            </a:r>
            <a:r>
              <a:rPr lang="en-GB" b="1" dirty="0">
                <a:solidFill>
                  <a:schemeClr val="accent1"/>
                </a:solidFill>
              </a:rPr>
              <a:t>(so that) </a:t>
            </a:r>
          </a:p>
          <a:p>
            <a:pPr marL="0" indent="0">
              <a:buNone/>
            </a:pPr>
            <a:r>
              <a:rPr lang="en-GB" dirty="0"/>
              <a:t>	He stood on the chair</a:t>
            </a:r>
            <a:r>
              <a:rPr lang="en-GB" dirty="0">
                <a:solidFill>
                  <a:schemeClr val="accent1"/>
                </a:solidFill>
              </a:rPr>
              <a:t>,  so that he could reach </a:t>
            </a:r>
            <a:r>
              <a:rPr lang="en-GB" dirty="0"/>
              <a:t>the top shelf of the bookcase.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He was seriously ill. He refused to see a doctor. </a:t>
            </a:r>
            <a:r>
              <a:rPr lang="en-GB" b="1" dirty="0">
                <a:solidFill>
                  <a:schemeClr val="accent1"/>
                </a:solidFill>
              </a:rPr>
              <a:t>(despite)</a:t>
            </a:r>
          </a:p>
          <a:p>
            <a:pPr marL="0" indent="0">
              <a:buNone/>
            </a:pPr>
            <a:r>
              <a:rPr lang="en-GB" dirty="0"/>
              <a:t>	 </a:t>
            </a:r>
            <a:r>
              <a:rPr lang="en-GB" dirty="0">
                <a:solidFill>
                  <a:schemeClr val="accent1"/>
                </a:solidFill>
              </a:rPr>
              <a:t>Despite being seriously ill</a:t>
            </a:r>
            <a:r>
              <a:rPr lang="en-GB" dirty="0"/>
              <a:t>, he refused to see a doctor. / </a:t>
            </a:r>
            <a:r>
              <a:rPr lang="en-GB" dirty="0">
                <a:solidFill>
                  <a:schemeClr val="accent1"/>
                </a:solidFill>
              </a:rPr>
              <a:t>Despite his serious illness</a:t>
            </a:r>
            <a:r>
              <a:rPr lang="en-GB" dirty="0"/>
              <a:t>….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They tied the thief up. They didn’t want him to escape. </a:t>
            </a:r>
            <a:r>
              <a:rPr lang="en-GB" b="1" dirty="0">
                <a:solidFill>
                  <a:schemeClr val="accent1"/>
                </a:solidFill>
              </a:rPr>
              <a:t>(so that)</a:t>
            </a:r>
          </a:p>
          <a:p>
            <a:pPr marL="0" indent="0">
              <a:buNone/>
            </a:pPr>
            <a:r>
              <a:rPr lang="en-GB" dirty="0"/>
              <a:t>	 They tied the thief up, </a:t>
            </a:r>
            <a:r>
              <a:rPr lang="en-GB" dirty="0">
                <a:solidFill>
                  <a:schemeClr val="accent1"/>
                </a:solidFill>
              </a:rPr>
              <a:t>so that he couldn’t escape</a:t>
            </a:r>
            <a:r>
              <a:rPr lang="en-GB" dirty="0"/>
              <a:t>.</a:t>
            </a:r>
            <a:endParaRPr lang="en-GB" b="1" dirty="0">
              <a:solidFill>
                <a:schemeClr val="accent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He hurried. He didn’t want to be late. </a:t>
            </a:r>
            <a:r>
              <a:rPr lang="en-GB" b="1" dirty="0">
                <a:solidFill>
                  <a:schemeClr val="accent1"/>
                </a:solidFill>
              </a:rPr>
              <a:t>(so as not) </a:t>
            </a:r>
          </a:p>
          <a:p>
            <a:pPr marL="0" indent="0">
              <a:buNone/>
            </a:pPr>
            <a:r>
              <a:rPr lang="en-GB" dirty="0"/>
              <a:t>	 He hurried </a:t>
            </a:r>
            <a:r>
              <a:rPr lang="en-GB" dirty="0">
                <a:solidFill>
                  <a:schemeClr val="accent1"/>
                </a:solidFill>
              </a:rPr>
              <a:t>so as not to be </a:t>
            </a:r>
            <a:r>
              <a:rPr lang="en-GB" dirty="0"/>
              <a:t>late.</a:t>
            </a:r>
            <a:endParaRPr lang="en-GB" b="1" dirty="0">
              <a:solidFill>
                <a:schemeClr val="accent1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He bought six bars of chocolate. He wanted each child to have one. </a:t>
            </a:r>
            <a:r>
              <a:rPr lang="en-GB" b="1" dirty="0">
                <a:solidFill>
                  <a:schemeClr val="accent1"/>
                </a:solidFill>
              </a:rPr>
              <a:t>(in order that)</a:t>
            </a:r>
          </a:p>
          <a:p>
            <a:pPr marL="0" indent="0">
              <a:buNone/>
            </a:pPr>
            <a:r>
              <a:rPr lang="en-GB" dirty="0"/>
              <a:t>	 He bought six bars of chocolate </a:t>
            </a:r>
            <a:r>
              <a:rPr lang="en-GB" dirty="0">
                <a:solidFill>
                  <a:schemeClr val="accent1"/>
                </a:solidFill>
              </a:rPr>
              <a:t>in order that each </a:t>
            </a:r>
            <a:r>
              <a:rPr lang="en-GB">
                <a:solidFill>
                  <a:schemeClr val="accent1"/>
                </a:solidFill>
              </a:rPr>
              <a:t>child had/could </a:t>
            </a:r>
            <a:r>
              <a:rPr lang="en-GB" dirty="0">
                <a:solidFill>
                  <a:schemeClr val="accent1"/>
                </a:solidFill>
              </a:rPr>
              <a:t>have one.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717BF27-12A8-4C2F-BC44-583E533906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40823" y="5645020"/>
            <a:ext cx="5869987" cy="895738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126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ividendo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</TotalTime>
  <Words>984</Words>
  <Application>Microsoft Office PowerPoint</Application>
  <PresentationFormat>Panorámica</PresentationFormat>
  <Paragraphs>68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Gill Sans MT</vt:lpstr>
      <vt:lpstr>Wingdings</vt:lpstr>
      <vt:lpstr>Wingdings 2</vt:lpstr>
      <vt:lpstr>Dividendo</vt:lpstr>
      <vt:lpstr>LINKING WORDS FOR YOUR ESSAYS</vt:lpstr>
      <vt:lpstr>Connectors practice</vt:lpstr>
      <vt:lpstr>Connectors practice</vt:lpstr>
      <vt:lpstr>Connectors practice</vt:lpstr>
      <vt:lpstr>Connectors practice</vt:lpstr>
      <vt:lpstr>Connectors practice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Opinion essay /  for and against essay</dc:title>
  <dc:creator>usuari</dc:creator>
  <cp:lastModifiedBy>usuari</cp:lastModifiedBy>
  <cp:revision>41</cp:revision>
  <dcterms:created xsi:type="dcterms:W3CDTF">2020-06-20T17:13:18Z</dcterms:created>
  <dcterms:modified xsi:type="dcterms:W3CDTF">2020-06-23T13:55:52Z</dcterms:modified>
</cp:coreProperties>
</file>