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62" r:id="rId4"/>
    <p:sldId id="257" r:id="rId5"/>
    <p:sldId id="259" r:id="rId6"/>
    <p:sldId id="260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05E75-0B4F-4315-AD4C-8D76B9DCDFD9}" type="datetimeFigureOut">
              <a:rPr lang="en-GB" smtClean="0"/>
              <a:t>08/08/2020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3B310-68A5-473A-B0A0-5FCB41D6B401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34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8/8/2020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99D90-1EC4-4FED-A0F2-F353158B47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/>
              <a:t>reported</a:t>
            </a:r>
            <a:r>
              <a:rPr lang="es-ES" dirty="0"/>
              <a:t> </a:t>
            </a:r>
            <a:r>
              <a:rPr lang="es-ES" dirty="0" err="1"/>
              <a:t>speech</a:t>
            </a:r>
            <a:endParaRPr lang="en-GB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3AC139-FA3F-44B8-BD2A-7D6ED404F7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800" dirty="0" err="1"/>
              <a:t>reporting</a:t>
            </a:r>
            <a:r>
              <a:rPr lang="es-ES" sz="2800" dirty="0"/>
              <a:t> </a:t>
            </a:r>
            <a:r>
              <a:rPr lang="es-ES" sz="2800" dirty="0" err="1"/>
              <a:t>verbs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726360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DF61F47-37EC-408A-BDC8-E491FB5E5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157995-9098-42A2-8E36-8BA9015D7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98AD482-27A4-454E-8A3A-84F73CBDA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2422E2-F15A-43AE-98F1-7210710B0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034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FC15290-1C8E-44FE-9BCB-AEE0F91B4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1078378"/>
            <a:ext cx="2917551" cy="47012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spc="200" dirty="0">
                <a:solidFill>
                  <a:schemeClr val="tx2"/>
                </a:solidFill>
                <a:latin typeface="+mj-lt"/>
              </a:rPr>
              <a:t>Reported speech</a:t>
            </a: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BDC8164B-5FC0-4CBD-B7AE-0CB8780FF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0FD5EF-FFA7-436E-8B88-553E42A33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67062" y="923731"/>
            <a:ext cx="6262938" cy="52438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110000"/>
              </a:lnSpc>
              <a:spcBef>
                <a:spcPts val="700"/>
              </a:spcBef>
            </a:pPr>
            <a:r>
              <a:rPr lang="en-US" sz="2800" dirty="0">
                <a:solidFill>
                  <a:schemeClr val="tx1"/>
                </a:solidFill>
              </a:rPr>
              <a:t>There are three main things we always have to take into account when we report a sentence:</a:t>
            </a:r>
          </a:p>
          <a:p>
            <a:pPr marL="571500" lvl="1" indent="-342900"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Pronouns</a:t>
            </a:r>
          </a:p>
          <a:p>
            <a:pPr marL="571500" lvl="1" indent="-342900">
              <a:buAutoNum type="arabicPeriod"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Verbal tenses </a:t>
            </a:r>
            <a:endParaRPr lang="en-US" sz="2600" dirty="0">
              <a:solidFill>
                <a:prstClr val="black"/>
              </a:solidFill>
              <a:latin typeface="Gill Sans MT" panose="020B0502020104020203"/>
            </a:endParaRPr>
          </a:p>
          <a:p>
            <a:pPr marL="571500" lvl="1" indent="-342900">
              <a:buAutoNum type="arabicPeriod"/>
            </a:pPr>
            <a:r>
              <a:rPr lang="en-US" sz="2600" dirty="0">
                <a:solidFill>
                  <a:schemeClr val="tx1"/>
                </a:solidFill>
              </a:rPr>
              <a:t>Expressions of time, place and demonstratives</a:t>
            </a:r>
          </a:p>
          <a:p>
            <a:pPr marL="571500" lvl="1" indent="-342900">
              <a:buAutoNum type="arabicPeriod"/>
            </a:pP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515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A6E23-589F-4B74-A982-77D14709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79919"/>
            <a:ext cx="10178322" cy="578498"/>
          </a:xfrm>
        </p:spPr>
        <p:txBody>
          <a:bodyPr anchor="ctr">
            <a:noAutofit/>
          </a:bodyPr>
          <a:lstStyle/>
          <a:p>
            <a:r>
              <a:rPr lang="es-ES" sz="4000" dirty="0"/>
              <a:t>1. </a:t>
            </a:r>
            <a:r>
              <a:rPr lang="es-ES" sz="4000" dirty="0" err="1"/>
              <a:t>pronouns</a:t>
            </a:r>
            <a:endParaRPr lang="en-GB" sz="4000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2D415392-8C47-4067-A021-16F4159A19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2839454"/>
              </p:ext>
            </p:extLst>
          </p:nvPr>
        </p:nvGraphicFramePr>
        <p:xfrm>
          <a:off x="1250950" y="970384"/>
          <a:ext cx="10179048" cy="574331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96508">
                  <a:extLst>
                    <a:ext uri="{9D8B030D-6E8A-4147-A177-3AD203B41FA5}">
                      <a16:colId xmlns:a16="http://schemas.microsoft.com/office/drawing/2014/main" val="2325989918"/>
                    </a:ext>
                  </a:extLst>
                </a:gridCol>
                <a:gridCol w="1696508">
                  <a:extLst>
                    <a:ext uri="{9D8B030D-6E8A-4147-A177-3AD203B41FA5}">
                      <a16:colId xmlns:a16="http://schemas.microsoft.com/office/drawing/2014/main" val="781024491"/>
                    </a:ext>
                  </a:extLst>
                </a:gridCol>
                <a:gridCol w="1696508">
                  <a:extLst>
                    <a:ext uri="{9D8B030D-6E8A-4147-A177-3AD203B41FA5}">
                      <a16:colId xmlns:a16="http://schemas.microsoft.com/office/drawing/2014/main" val="1684866266"/>
                    </a:ext>
                  </a:extLst>
                </a:gridCol>
                <a:gridCol w="1696508">
                  <a:extLst>
                    <a:ext uri="{9D8B030D-6E8A-4147-A177-3AD203B41FA5}">
                      <a16:colId xmlns:a16="http://schemas.microsoft.com/office/drawing/2014/main" val="1375500201"/>
                    </a:ext>
                  </a:extLst>
                </a:gridCol>
                <a:gridCol w="1696508">
                  <a:extLst>
                    <a:ext uri="{9D8B030D-6E8A-4147-A177-3AD203B41FA5}">
                      <a16:colId xmlns:a16="http://schemas.microsoft.com/office/drawing/2014/main" val="791972358"/>
                    </a:ext>
                  </a:extLst>
                </a:gridCol>
                <a:gridCol w="1696508">
                  <a:extLst>
                    <a:ext uri="{9D8B030D-6E8A-4147-A177-3AD203B41FA5}">
                      <a16:colId xmlns:a16="http://schemas.microsoft.com/office/drawing/2014/main" val="2551395568"/>
                    </a:ext>
                  </a:extLst>
                </a:gridCol>
              </a:tblGrid>
              <a:tr h="75015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SUBJECT PRONOUN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OBJECT PRONOUN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POSSESSIVE ADJECTIVE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POSSESSIVE PRONOUN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REFLEXIVE PRONOUNS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778104"/>
                  </a:ext>
                </a:extLst>
              </a:tr>
              <a:tr h="696086">
                <a:tc>
                  <a:txBody>
                    <a:bodyPr/>
                    <a:lstStyle/>
                    <a:p>
                      <a:r>
                        <a:rPr lang="es-ES" sz="2000" dirty="0"/>
                        <a:t>1st </a:t>
                      </a:r>
                      <a:r>
                        <a:rPr lang="es-ES" sz="2000" dirty="0" err="1"/>
                        <a:t>person</a:t>
                      </a:r>
                      <a:r>
                        <a:rPr lang="es-ES" sz="2000" dirty="0"/>
                        <a:t> </a:t>
                      </a:r>
                    </a:p>
                    <a:p>
                      <a:r>
                        <a:rPr lang="es-ES" sz="2000" dirty="0"/>
                        <a:t>Singular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I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me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my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mine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myself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554522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s-ES" sz="2000" dirty="0"/>
                        <a:t>2nd </a:t>
                      </a:r>
                      <a:r>
                        <a:rPr lang="es-ES" sz="2000" dirty="0" err="1"/>
                        <a:t>person</a:t>
                      </a:r>
                      <a:endParaRPr lang="es-ES" sz="2000" dirty="0"/>
                    </a:p>
                    <a:p>
                      <a:r>
                        <a:rPr lang="es-ES" sz="2000" dirty="0"/>
                        <a:t>Singular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yours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yourself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98692"/>
                  </a:ext>
                </a:extLst>
              </a:tr>
              <a:tr h="483392">
                <a:tc rowSpan="3">
                  <a:txBody>
                    <a:bodyPr/>
                    <a:lstStyle/>
                    <a:p>
                      <a:r>
                        <a:rPr lang="es-ES" sz="2000" dirty="0"/>
                        <a:t>3rd </a:t>
                      </a:r>
                      <a:r>
                        <a:rPr lang="es-ES" sz="2000" dirty="0" err="1"/>
                        <a:t>person</a:t>
                      </a:r>
                      <a:endParaRPr lang="es-ES" sz="2000" dirty="0"/>
                    </a:p>
                    <a:p>
                      <a:r>
                        <a:rPr lang="es-ES" sz="2000" dirty="0"/>
                        <a:t>Singular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He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him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his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his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himself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364165"/>
                  </a:ext>
                </a:extLst>
              </a:tr>
              <a:tr h="47961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She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her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her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hers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herself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74707"/>
                  </a:ext>
                </a:extLst>
              </a:tr>
              <a:tr h="47583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It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it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its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its</a:t>
                      </a:r>
                      <a:r>
                        <a:rPr lang="es-ES" sz="2000" dirty="0"/>
                        <a:t> (</a:t>
                      </a:r>
                      <a:r>
                        <a:rPr lang="es-ES" sz="2000" dirty="0" err="1"/>
                        <a:t>not</a:t>
                      </a:r>
                      <a:r>
                        <a:rPr lang="es-ES" sz="2000" dirty="0"/>
                        <a:t> </a:t>
                      </a:r>
                      <a:r>
                        <a:rPr lang="es-ES" sz="2000" dirty="0" err="1"/>
                        <a:t>used</a:t>
                      </a:r>
                      <a:r>
                        <a:rPr lang="es-ES" sz="2000" dirty="0"/>
                        <a:t>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itself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338011"/>
                  </a:ext>
                </a:extLst>
              </a:tr>
              <a:tr h="679208">
                <a:tc>
                  <a:txBody>
                    <a:bodyPr/>
                    <a:lstStyle/>
                    <a:p>
                      <a:r>
                        <a:rPr lang="es-ES" sz="2000" dirty="0"/>
                        <a:t>1st </a:t>
                      </a:r>
                      <a:r>
                        <a:rPr lang="es-ES" sz="2000" dirty="0" err="1"/>
                        <a:t>person</a:t>
                      </a:r>
                      <a:endParaRPr lang="es-ES" sz="2000" dirty="0"/>
                    </a:p>
                    <a:p>
                      <a:r>
                        <a:rPr lang="es-ES" sz="2000" dirty="0"/>
                        <a:t>Plural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We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us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our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ours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ourselves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13171"/>
                  </a:ext>
                </a:extLst>
              </a:tr>
              <a:tr h="750159">
                <a:tc>
                  <a:txBody>
                    <a:bodyPr/>
                    <a:lstStyle/>
                    <a:p>
                      <a:r>
                        <a:rPr lang="es-ES" sz="2000" dirty="0"/>
                        <a:t>2nd </a:t>
                      </a:r>
                      <a:r>
                        <a:rPr lang="es-ES" sz="2000" dirty="0" err="1"/>
                        <a:t>person</a:t>
                      </a:r>
                      <a:endParaRPr lang="es-ES" sz="2000" dirty="0"/>
                    </a:p>
                    <a:p>
                      <a:r>
                        <a:rPr lang="es-ES" sz="2000" dirty="0"/>
                        <a:t>Plural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yours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yourselves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783316"/>
                  </a:ext>
                </a:extLst>
              </a:tr>
              <a:tr h="580434">
                <a:tc>
                  <a:txBody>
                    <a:bodyPr/>
                    <a:lstStyle/>
                    <a:p>
                      <a:r>
                        <a:rPr lang="es-ES" sz="2000" dirty="0"/>
                        <a:t>3rd </a:t>
                      </a:r>
                      <a:r>
                        <a:rPr lang="es-ES" sz="2000" dirty="0" err="1"/>
                        <a:t>person</a:t>
                      </a:r>
                      <a:endParaRPr lang="es-ES" sz="2000" dirty="0"/>
                    </a:p>
                    <a:p>
                      <a:r>
                        <a:rPr lang="es-ES" sz="2000" dirty="0"/>
                        <a:t>Plural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They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them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their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theirs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 err="1"/>
                        <a:t>themselves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93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583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A6E23-589F-4B74-A982-77D14709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476031"/>
          </a:xfrm>
        </p:spPr>
        <p:txBody>
          <a:bodyPr anchor="ctr">
            <a:noAutofit/>
          </a:bodyPr>
          <a:lstStyle/>
          <a:p>
            <a:r>
              <a:rPr lang="es-ES" sz="4000" dirty="0"/>
              <a:t>2. Verbal Tenses</a:t>
            </a:r>
            <a:endParaRPr lang="en-GB" sz="4000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7038972-E3EB-4E77-BD67-64CED32793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6989"/>
              </p:ext>
            </p:extLst>
          </p:nvPr>
        </p:nvGraphicFramePr>
        <p:xfrm>
          <a:off x="1356435" y="970384"/>
          <a:ext cx="10325492" cy="574847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113241">
                  <a:extLst>
                    <a:ext uri="{9D8B030D-6E8A-4147-A177-3AD203B41FA5}">
                      <a16:colId xmlns:a16="http://schemas.microsoft.com/office/drawing/2014/main" val="2758092409"/>
                    </a:ext>
                  </a:extLst>
                </a:gridCol>
                <a:gridCol w="5212251">
                  <a:extLst>
                    <a:ext uri="{9D8B030D-6E8A-4147-A177-3AD203B41FA5}">
                      <a16:colId xmlns:a16="http://schemas.microsoft.com/office/drawing/2014/main" val="1317093457"/>
                    </a:ext>
                  </a:extLst>
                </a:gridCol>
              </a:tblGrid>
              <a:tr h="40996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Direct Speech</a:t>
                      </a:r>
                    </a:p>
                  </a:txBody>
                  <a:tcPr marL="19763" marR="19763" marT="19763" marB="197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Reported Speech</a:t>
                      </a:r>
                    </a:p>
                  </a:txBody>
                  <a:tcPr marL="19763" marR="19763" marT="19763" marB="19763" anchor="ctr"/>
                </a:tc>
                <a:extLst>
                  <a:ext uri="{0D108BD9-81ED-4DB2-BD59-A6C34878D82A}">
                    <a16:rowId xmlns:a16="http://schemas.microsoft.com/office/drawing/2014/main" val="3461044300"/>
                  </a:ext>
                </a:extLst>
              </a:tr>
              <a:tr h="65895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Simple Present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"I </a:t>
                      </a:r>
                      <a:r>
                        <a:rPr lang="en-GB" sz="1700" b="1" dirty="0">
                          <a:effectLst/>
                        </a:rPr>
                        <a:t>am</a:t>
                      </a:r>
                      <a:r>
                        <a:rPr lang="en-GB" sz="1700" dirty="0">
                          <a:effectLst/>
                        </a:rPr>
                        <a:t> happy"</a:t>
                      </a:r>
                    </a:p>
                  </a:txBody>
                  <a:tcPr marL="19763" marR="19763" marT="19763" marB="19763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>
                          <a:effectLst/>
                        </a:rPr>
                        <a:t>Simple Past</a:t>
                      </a:r>
                      <a:br>
                        <a:rPr lang="en-GB" sz="1700">
                          <a:effectLst/>
                        </a:rPr>
                      </a:br>
                      <a:r>
                        <a:rPr lang="en-GB" sz="1700">
                          <a:effectLst/>
                        </a:rPr>
                        <a:t>He said that he </a:t>
                      </a:r>
                      <a:r>
                        <a:rPr lang="en-GB" sz="1700" b="1">
                          <a:effectLst/>
                        </a:rPr>
                        <a:t>was</a:t>
                      </a:r>
                      <a:r>
                        <a:rPr lang="en-GB" sz="1700">
                          <a:effectLst/>
                        </a:rPr>
                        <a:t> happy</a:t>
                      </a:r>
                    </a:p>
                  </a:txBody>
                  <a:tcPr marL="19763" marR="19763" marT="19763" marB="19763"/>
                </a:tc>
                <a:extLst>
                  <a:ext uri="{0D108BD9-81ED-4DB2-BD59-A6C34878D82A}">
                    <a16:rowId xmlns:a16="http://schemas.microsoft.com/office/drawing/2014/main" val="3633955500"/>
                  </a:ext>
                </a:extLst>
              </a:tr>
              <a:tr h="65895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Present Continuous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"I</a:t>
                      </a:r>
                      <a:r>
                        <a:rPr lang="en-GB" sz="1700" b="1" dirty="0">
                          <a:effectLst/>
                        </a:rPr>
                        <a:t>'m looking</a:t>
                      </a:r>
                      <a:r>
                        <a:rPr lang="en-GB" sz="1700" dirty="0">
                          <a:effectLst/>
                        </a:rPr>
                        <a:t> for my keys"</a:t>
                      </a:r>
                    </a:p>
                  </a:txBody>
                  <a:tcPr marL="19763" marR="19763" marT="19763" marB="19763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Past Continuous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 that he </a:t>
                      </a:r>
                      <a:r>
                        <a:rPr lang="en-GB" sz="1700" b="1" dirty="0">
                          <a:effectLst/>
                        </a:rPr>
                        <a:t>was looking</a:t>
                      </a:r>
                      <a:r>
                        <a:rPr lang="en-GB" sz="1700" dirty="0">
                          <a:effectLst/>
                        </a:rPr>
                        <a:t> for his keys</a:t>
                      </a:r>
                    </a:p>
                  </a:txBody>
                  <a:tcPr marL="19763" marR="19763" marT="19763" marB="19763"/>
                </a:tc>
                <a:extLst>
                  <a:ext uri="{0D108BD9-81ED-4DB2-BD59-A6C34878D82A}">
                    <a16:rowId xmlns:a16="http://schemas.microsoft.com/office/drawing/2014/main" val="1850159573"/>
                  </a:ext>
                </a:extLst>
              </a:tr>
              <a:tr h="65895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Simple Past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"I </a:t>
                      </a:r>
                      <a:r>
                        <a:rPr lang="en-GB" sz="1700" b="1" dirty="0">
                          <a:effectLst/>
                        </a:rPr>
                        <a:t>visited</a:t>
                      </a:r>
                      <a:r>
                        <a:rPr lang="en-GB" sz="1700" dirty="0">
                          <a:effectLst/>
                        </a:rPr>
                        <a:t> New York last year"</a:t>
                      </a:r>
                    </a:p>
                  </a:txBody>
                  <a:tcPr marL="19763" marR="19763" marT="19763" marB="19763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>
                          <a:effectLst/>
                        </a:rPr>
                        <a:t>Past Perfect Simple</a:t>
                      </a:r>
                      <a:br>
                        <a:rPr lang="en-GB" sz="1700">
                          <a:effectLst/>
                        </a:rPr>
                      </a:br>
                      <a:r>
                        <a:rPr lang="en-GB" sz="1700">
                          <a:effectLst/>
                        </a:rPr>
                        <a:t>He said that he</a:t>
                      </a:r>
                      <a:r>
                        <a:rPr lang="en-GB" sz="1700" b="1">
                          <a:effectLst/>
                        </a:rPr>
                        <a:t> had visited</a:t>
                      </a:r>
                      <a:r>
                        <a:rPr lang="en-GB" sz="1700">
                          <a:effectLst/>
                        </a:rPr>
                        <a:t> New York the previous year.</a:t>
                      </a:r>
                    </a:p>
                  </a:txBody>
                  <a:tcPr marL="19763" marR="19763" marT="19763" marB="19763"/>
                </a:tc>
                <a:extLst>
                  <a:ext uri="{0D108BD9-81ED-4DB2-BD59-A6C34878D82A}">
                    <a16:rowId xmlns:a16="http://schemas.microsoft.com/office/drawing/2014/main" val="2836638217"/>
                  </a:ext>
                </a:extLst>
              </a:tr>
              <a:tr h="65895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Present Perfect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 I</a:t>
                      </a:r>
                      <a:r>
                        <a:rPr lang="en-GB" sz="1700" b="1" dirty="0">
                          <a:effectLst/>
                        </a:rPr>
                        <a:t>'ve lived</a:t>
                      </a:r>
                      <a:r>
                        <a:rPr lang="en-GB" sz="1700" dirty="0">
                          <a:effectLst/>
                        </a:rPr>
                        <a:t> here for a long time "</a:t>
                      </a:r>
                    </a:p>
                  </a:txBody>
                  <a:tcPr marL="19763" marR="19763" marT="19763" marB="19763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>
                          <a:effectLst/>
                        </a:rPr>
                        <a:t>Past Perfect</a:t>
                      </a:r>
                      <a:br>
                        <a:rPr lang="en-GB" sz="1700">
                          <a:effectLst/>
                        </a:rPr>
                      </a:br>
                      <a:r>
                        <a:rPr lang="en-GB" sz="1700">
                          <a:effectLst/>
                        </a:rPr>
                        <a:t>He said that he</a:t>
                      </a:r>
                      <a:r>
                        <a:rPr lang="en-GB" sz="1700" b="1">
                          <a:effectLst/>
                        </a:rPr>
                        <a:t> had lived</a:t>
                      </a:r>
                      <a:r>
                        <a:rPr lang="en-GB" sz="1700">
                          <a:effectLst/>
                        </a:rPr>
                        <a:t> there for a long time</a:t>
                      </a:r>
                    </a:p>
                  </a:txBody>
                  <a:tcPr marL="19763" marR="19763" marT="19763" marB="19763"/>
                </a:tc>
                <a:extLst>
                  <a:ext uri="{0D108BD9-81ED-4DB2-BD59-A6C34878D82A}">
                    <a16:rowId xmlns:a16="http://schemas.microsoft.com/office/drawing/2014/main" val="3727110547"/>
                  </a:ext>
                </a:extLst>
              </a:tr>
              <a:tr h="806544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Past Perfect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"They </a:t>
                      </a:r>
                      <a:r>
                        <a:rPr lang="en-GB" sz="1700" b="1" dirty="0">
                          <a:effectLst/>
                        </a:rPr>
                        <a:t>had finished</a:t>
                      </a:r>
                      <a:r>
                        <a:rPr lang="en-GB" sz="1700" dirty="0">
                          <a:effectLst/>
                        </a:rPr>
                        <a:t> the work when I </a:t>
                      </a:r>
                      <a:r>
                        <a:rPr lang="en-GB" sz="1700" b="1" dirty="0">
                          <a:effectLst/>
                        </a:rPr>
                        <a:t>arrived</a:t>
                      </a:r>
                      <a:r>
                        <a:rPr lang="en-GB" sz="1700" dirty="0">
                          <a:effectLst/>
                        </a:rPr>
                        <a:t>"</a:t>
                      </a:r>
                    </a:p>
                  </a:txBody>
                  <a:tcPr marL="19763" marR="19763" marT="19763" marB="19763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>
                          <a:effectLst/>
                        </a:rPr>
                        <a:t>Past Perfect</a:t>
                      </a:r>
                      <a:br>
                        <a:rPr lang="en-GB" sz="1700">
                          <a:effectLst/>
                        </a:rPr>
                      </a:br>
                      <a:r>
                        <a:rPr lang="en-GB" sz="1700">
                          <a:effectLst/>
                        </a:rPr>
                        <a:t>He said that they</a:t>
                      </a:r>
                      <a:r>
                        <a:rPr lang="en-GB" sz="1700" b="1">
                          <a:effectLst/>
                        </a:rPr>
                        <a:t> had finished</a:t>
                      </a:r>
                      <a:r>
                        <a:rPr lang="en-GB" sz="1700">
                          <a:effectLst/>
                        </a:rPr>
                        <a:t> the work when he </a:t>
                      </a:r>
                      <a:r>
                        <a:rPr lang="en-GB" sz="1700" b="1">
                          <a:effectLst/>
                        </a:rPr>
                        <a:t>had arrived</a:t>
                      </a:r>
                      <a:r>
                        <a:rPr lang="en-GB" sz="1700">
                          <a:effectLst/>
                        </a:rPr>
                        <a:t>"</a:t>
                      </a:r>
                    </a:p>
                  </a:txBody>
                  <a:tcPr marL="19763" marR="19763" marT="19763" marB="19763"/>
                </a:tc>
                <a:extLst>
                  <a:ext uri="{0D108BD9-81ED-4DB2-BD59-A6C34878D82A}">
                    <a16:rowId xmlns:a16="http://schemas.microsoft.com/office/drawing/2014/main" val="1082854927"/>
                  </a:ext>
                </a:extLst>
              </a:tr>
              <a:tr h="106161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Past Continuous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"I </a:t>
                      </a:r>
                      <a:r>
                        <a:rPr lang="en-GB" sz="1700" b="1" dirty="0">
                          <a:effectLst/>
                        </a:rPr>
                        <a:t>was playing</a:t>
                      </a:r>
                      <a:r>
                        <a:rPr lang="en-GB" sz="1700" dirty="0">
                          <a:effectLst/>
                        </a:rPr>
                        <a:t> football when the accident </a:t>
                      </a:r>
                      <a:r>
                        <a:rPr lang="en-GB" sz="1700" b="1" dirty="0">
                          <a:effectLst/>
                        </a:rPr>
                        <a:t>occurred</a:t>
                      </a:r>
                      <a:r>
                        <a:rPr lang="en-GB" sz="1700" dirty="0">
                          <a:effectLst/>
                        </a:rPr>
                        <a:t>"</a:t>
                      </a:r>
                    </a:p>
                  </a:txBody>
                  <a:tcPr marL="19763" marR="19763" marT="19763" marB="1976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>
                          <a:effectLst/>
                        </a:rPr>
                        <a:t>Past Perfect Continuous</a:t>
                      </a:r>
                      <a:br>
                        <a:rPr lang="en-GB" sz="1700">
                          <a:effectLst/>
                        </a:rPr>
                      </a:br>
                      <a:r>
                        <a:rPr lang="en-GB" sz="1700">
                          <a:effectLst/>
                        </a:rPr>
                        <a:t>He said that </a:t>
                      </a:r>
                      <a:r>
                        <a:rPr lang="en-GB" sz="1700" b="1">
                          <a:effectLst/>
                        </a:rPr>
                        <a:t>he had been playing</a:t>
                      </a:r>
                      <a:r>
                        <a:rPr lang="en-GB" sz="1700">
                          <a:effectLst/>
                        </a:rPr>
                        <a:t> football when the accident </a:t>
                      </a:r>
                      <a:r>
                        <a:rPr lang="en-GB" sz="1700" b="1">
                          <a:effectLst/>
                        </a:rPr>
                        <a:t>had occurred</a:t>
                      </a:r>
                      <a:br>
                        <a:rPr lang="en-GB" sz="1700">
                          <a:effectLst/>
                        </a:rPr>
                      </a:br>
                      <a:endParaRPr lang="en-GB" sz="1700">
                        <a:effectLst/>
                      </a:endParaRPr>
                    </a:p>
                  </a:txBody>
                  <a:tcPr marL="19763" marR="19763" marT="19763" marB="19763" anchor="ctr"/>
                </a:tc>
                <a:extLst>
                  <a:ext uri="{0D108BD9-81ED-4DB2-BD59-A6C34878D82A}">
                    <a16:rowId xmlns:a16="http://schemas.microsoft.com/office/drawing/2014/main" val="2586060766"/>
                  </a:ext>
                </a:extLst>
              </a:tr>
              <a:tr h="810095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Present Perfect Continuous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"I </a:t>
                      </a:r>
                      <a:r>
                        <a:rPr lang="en-GB" sz="1700" b="1" dirty="0">
                          <a:effectLst/>
                        </a:rPr>
                        <a:t>have been playing</a:t>
                      </a:r>
                      <a:r>
                        <a:rPr lang="en-GB" sz="1700" dirty="0">
                          <a:effectLst/>
                        </a:rPr>
                        <a:t> football for an hour."</a:t>
                      </a:r>
                    </a:p>
                  </a:txBody>
                  <a:tcPr marL="19763" marR="19763" marT="19763" marB="19763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Past Perfect Continuous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 that </a:t>
                      </a:r>
                      <a:r>
                        <a:rPr lang="en-GB" sz="1700" b="1" dirty="0">
                          <a:effectLst/>
                        </a:rPr>
                        <a:t>he had been playing</a:t>
                      </a:r>
                      <a:r>
                        <a:rPr lang="en-GB" sz="1700" dirty="0">
                          <a:effectLst/>
                        </a:rPr>
                        <a:t> football for an hour</a:t>
                      </a:r>
                    </a:p>
                  </a:txBody>
                  <a:tcPr marL="19763" marR="19763" marT="19763" marB="19763" anchor="ctr"/>
                </a:tc>
                <a:extLst>
                  <a:ext uri="{0D108BD9-81ED-4DB2-BD59-A6C34878D82A}">
                    <a16:rowId xmlns:a16="http://schemas.microsoft.com/office/drawing/2014/main" val="3988328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774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A6E23-589F-4B74-A982-77D14709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476031"/>
          </a:xfrm>
        </p:spPr>
        <p:txBody>
          <a:bodyPr anchor="ctr">
            <a:noAutofit/>
          </a:bodyPr>
          <a:lstStyle/>
          <a:p>
            <a:r>
              <a:rPr lang="es-ES" sz="4000" dirty="0"/>
              <a:t>2.Verbal Tenses</a:t>
            </a:r>
            <a:endParaRPr lang="en-GB" sz="4000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7038972-E3EB-4E77-BD67-64CED32793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981091"/>
              </p:ext>
            </p:extLst>
          </p:nvPr>
        </p:nvGraphicFramePr>
        <p:xfrm>
          <a:off x="1251678" y="1073020"/>
          <a:ext cx="10325492" cy="497628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113241">
                  <a:extLst>
                    <a:ext uri="{9D8B030D-6E8A-4147-A177-3AD203B41FA5}">
                      <a16:colId xmlns:a16="http://schemas.microsoft.com/office/drawing/2014/main" val="2758092409"/>
                    </a:ext>
                  </a:extLst>
                </a:gridCol>
                <a:gridCol w="5212251">
                  <a:extLst>
                    <a:ext uri="{9D8B030D-6E8A-4147-A177-3AD203B41FA5}">
                      <a16:colId xmlns:a16="http://schemas.microsoft.com/office/drawing/2014/main" val="1317093457"/>
                    </a:ext>
                  </a:extLst>
                </a:gridCol>
              </a:tblGrid>
              <a:tr h="40996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Direct Speech</a:t>
                      </a:r>
                    </a:p>
                  </a:txBody>
                  <a:tcPr marL="19763" marR="19763" marT="19763" marB="197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Reported Speech</a:t>
                      </a:r>
                    </a:p>
                  </a:txBody>
                  <a:tcPr marL="19763" marR="19763" marT="19763" marB="19763" anchor="ctr"/>
                </a:tc>
                <a:extLst>
                  <a:ext uri="{0D108BD9-81ED-4DB2-BD59-A6C34878D82A}">
                    <a16:rowId xmlns:a16="http://schemas.microsoft.com/office/drawing/2014/main" val="3461044300"/>
                  </a:ext>
                </a:extLst>
              </a:tr>
              <a:tr h="65895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Past Perfect Continuous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"I </a:t>
                      </a:r>
                      <a:r>
                        <a:rPr lang="en-GB" sz="1700" b="1" dirty="0">
                          <a:effectLst/>
                        </a:rPr>
                        <a:t>had been reading </a:t>
                      </a:r>
                      <a:r>
                        <a:rPr lang="en-GB" sz="1700" dirty="0">
                          <a:effectLst/>
                        </a:rPr>
                        <a:t>a newspaper when the light </a:t>
                      </a:r>
                      <a:r>
                        <a:rPr lang="en-GB" sz="1700" b="1" dirty="0">
                          <a:effectLst/>
                        </a:rPr>
                        <a:t>went off</a:t>
                      </a:r>
                      <a:r>
                        <a:rPr lang="en-GB" sz="1700" dirty="0">
                          <a:effectLst/>
                        </a:rPr>
                        <a:t>"</a:t>
                      </a:r>
                    </a:p>
                  </a:txBody>
                  <a:tcPr marL="30064" marR="30064" marT="30064" marB="30064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Past Perfect Continuous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 that he </a:t>
                      </a:r>
                      <a:r>
                        <a:rPr lang="en-GB" sz="1700" b="1" dirty="0">
                          <a:effectLst/>
                        </a:rPr>
                        <a:t>had been reading</a:t>
                      </a:r>
                      <a:r>
                        <a:rPr lang="en-GB" sz="1700" dirty="0">
                          <a:effectLst/>
                        </a:rPr>
                        <a:t> a newspaper when the light </a:t>
                      </a:r>
                      <a:r>
                        <a:rPr lang="en-GB" sz="1700" b="1" dirty="0">
                          <a:effectLst/>
                        </a:rPr>
                        <a:t>had gone off</a:t>
                      </a:r>
                      <a:endParaRPr lang="en-GB" sz="1700" dirty="0">
                        <a:effectLst/>
                      </a:endParaRPr>
                    </a:p>
                  </a:txBody>
                  <a:tcPr marL="30064" marR="30064" marT="30064" marB="30064"/>
                </a:tc>
                <a:extLst>
                  <a:ext uri="{0D108BD9-81ED-4DB2-BD59-A6C34878D82A}">
                    <a16:rowId xmlns:a16="http://schemas.microsoft.com/office/drawing/2014/main" val="3633955500"/>
                  </a:ext>
                </a:extLst>
              </a:tr>
              <a:tr h="65895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Future Simple (</a:t>
                      </a:r>
                      <a:r>
                        <a:rPr lang="en-GB" sz="1700" b="1" dirty="0" err="1">
                          <a:effectLst/>
                        </a:rPr>
                        <a:t>will+verb</a:t>
                      </a:r>
                      <a:r>
                        <a:rPr lang="en-GB" sz="1700" b="1" dirty="0">
                          <a:effectLst/>
                        </a:rPr>
                        <a:t>)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"I </a:t>
                      </a:r>
                      <a:r>
                        <a:rPr lang="en-GB" sz="1700" b="1" dirty="0">
                          <a:effectLst/>
                        </a:rPr>
                        <a:t>will open</a:t>
                      </a:r>
                      <a:r>
                        <a:rPr lang="en-GB" sz="1700" dirty="0">
                          <a:effectLst/>
                        </a:rPr>
                        <a:t> the door."</a:t>
                      </a:r>
                    </a:p>
                  </a:txBody>
                  <a:tcPr marL="30064" marR="30064" marT="30064" marB="30064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>
                          <a:effectLst/>
                        </a:rPr>
                        <a:t>Conditional (would+verb)</a:t>
                      </a:r>
                      <a:br>
                        <a:rPr lang="en-GB" sz="1700">
                          <a:effectLst/>
                        </a:rPr>
                      </a:br>
                      <a:r>
                        <a:rPr lang="en-GB" sz="1700">
                          <a:effectLst/>
                        </a:rPr>
                        <a:t>He said that</a:t>
                      </a:r>
                      <a:r>
                        <a:rPr lang="en-GB" sz="1700" b="1">
                          <a:effectLst/>
                        </a:rPr>
                        <a:t> he would open</a:t>
                      </a:r>
                      <a:r>
                        <a:rPr lang="en-GB" sz="1700">
                          <a:effectLst/>
                        </a:rPr>
                        <a:t> the door.</a:t>
                      </a:r>
                    </a:p>
                  </a:txBody>
                  <a:tcPr marL="30064" marR="30064" marT="30064" marB="30064"/>
                </a:tc>
                <a:extLst>
                  <a:ext uri="{0D108BD9-81ED-4DB2-BD59-A6C34878D82A}">
                    <a16:rowId xmlns:a16="http://schemas.microsoft.com/office/drawing/2014/main" val="1850159573"/>
                  </a:ext>
                </a:extLst>
              </a:tr>
              <a:tr h="658950"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Conditional (</a:t>
                      </a:r>
                      <a:r>
                        <a:rPr lang="en-GB" sz="1700" b="1" dirty="0" err="1">
                          <a:effectLst/>
                        </a:rPr>
                        <a:t>would+verb</a:t>
                      </a:r>
                      <a:r>
                        <a:rPr lang="en-GB" sz="1700" b="1" dirty="0">
                          <a:effectLst/>
                        </a:rPr>
                        <a:t>)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said: "I </a:t>
                      </a:r>
                      <a:r>
                        <a:rPr lang="en-GB" sz="1700" b="1" dirty="0">
                          <a:effectLst/>
                        </a:rPr>
                        <a:t>would buy</a:t>
                      </a:r>
                      <a:r>
                        <a:rPr lang="en-GB" sz="1700" dirty="0">
                          <a:effectLst/>
                        </a:rPr>
                        <a:t> Mercedes if I </a:t>
                      </a:r>
                      <a:r>
                        <a:rPr lang="en-GB" sz="1700" b="1" dirty="0">
                          <a:effectLst/>
                        </a:rPr>
                        <a:t>were</a:t>
                      </a:r>
                      <a:r>
                        <a:rPr lang="en-GB" sz="1700" dirty="0">
                          <a:effectLst/>
                        </a:rPr>
                        <a:t> rich"</a:t>
                      </a:r>
                    </a:p>
                  </a:txBody>
                  <a:tcPr marL="30064" marR="30064" marT="30064" marB="30064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700" b="1" dirty="0">
                          <a:effectLst/>
                        </a:rPr>
                        <a:t>Conditional (</a:t>
                      </a:r>
                      <a:r>
                        <a:rPr lang="en-GB" sz="1700" b="1" dirty="0" err="1">
                          <a:effectLst/>
                        </a:rPr>
                        <a:t>would+verb</a:t>
                      </a:r>
                      <a:r>
                        <a:rPr lang="en-GB" sz="1700" b="1" dirty="0">
                          <a:effectLst/>
                        </a:rPr>
                        <a:t>)</a:t>
                      </a:r>
                      <a:br>
                        <a:rPr lang="en-GB" sz="1700" dirty="0">
                          <a:effectLst/>
                        </a:rPr>
                      </a:br>
                      <a:r>
                        <a:rPr lang="en-GB" sz="1700" dirty="0">
                          <a:effectLst/>
                        </a:rPr>
                        <a:t>He said that he</a:t>
                      </a:r>
                      <a:r>
                        <a:rPr lang="en-GB" sz="1700" b="1" dirty="0">
                          <a:effectLst/>
                        </a:rPr>
                        <a:t> would buy</a:t>
                      </a:r>
                      <a:r>
                        <a:rPr lang="en-GB" sz="1700" dirty="0">
                          <a:effectLst/>
                        </a:rPr>
                        <a:t> Mercedes if he </a:t>
                      </a:r>
                      <a:r>
                        <a:rPr lang="en-GB" sz="1700" b="1" dirty="0">
                          <a:effectLst/>
                        </a:rPr>
                        <a:t>had been</a:t>
                      </a:r>
                      <a:r>
                        <a:rPr lang="en-GB" sz="1700" dirty="0">
                          <a:effectLst/>
                        </a:rPr>
                        <a:t> rich"</a:t>
                      </a:r>
                    </a:p>
                  </a:txBody>
                  <a:tcPr marL="30064" marR="30064" marT="30064" marB="30064"/>
                </a:tc>
                <a:extLst>
                  <a:ext uri="{0D108BD9-81ED-4DB2-BD59-A6C34878D82A}">
                    <a16:rowId xmlns:a16="http://schemas.microsoft.com/office/drawing/2014/main" val="2836638217"/>
                  </a:ext>
                </a:extLst>
              </a:tr>
              <a:tr h="727333">
                <a:tc>
                  <a:txBody>
                    <a:bodyPr/>
                    <a:lstStyle/>
                    <a:p>
                      <a:pPr algn="l" fontAlgn="t"/>
                      <a:r>
                        <a:rPr lang="en-GB" b="1" dirty="0">
                          <a:effectLst/>
                        </a:rPr>
                        <a:t>Modal Verbs</a:t>
                      </a:r>
                    </a:p>
                    <a:p>
                      <a:pPr algn="ctr" fontAlgn="t"/>
                      <a:r>
                        <a:rPr lang="en-GB" dirty="0">
                          <a:effectLst/>
                        </a:rPr>
                        <a:t>"I </a:t>
                      </a:r>
                      <a:r>
                        <a:rPr lang="en-GB" b="1" dirty="0">
                          <a:effectLst/>
                        </a:rPr>
                        <a:t>can</a:t>
                      </a:r>
                      <a:r>
                        <a:rPr lang="en-GB" dirty="0">
                          <a:effectLst/>
                        </a:rPr>
                        <a:t> do it."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fontAlgn="t"/>
                      <a:endParaRPr lang="en-GB" dirty="0">
                        <a:effectLst/>
                      </a:endParaRPr>
                    </a:p>
                    <a:p>
                      <a:pPr algn="ctr" fontAlgn="t"/>
                      <a:r>
                        <a:rPr lang="en-GB" dirty="0">
                          <a:effectLst/>
                        </a:rPr>
                        <a:t>He said he </a:t>
                      </a:r>
                      <a:r>
                        <a:rPr lang="en-GB" b="1" dirty="0">
                          <a:effectLst/>
                        </a:rPr>
                        <a:t>could</a:t>
                      </a:r>
                      <a:r>
                        <a:rPr lang="en-GB" dirty="0">
                          <a:effectLst/>
                        </a:rPr>
                        <a:t> do it.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727110547"/>
                  </a:ext>
                </a:extLst>
              </a:tr>
              <a:tr h="702865"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"</a:t>
                      </a:r>
                      <a:r>
                        <a:rPr lang="en-GB" b="1" dirty="0">
                          <a:effectLst/>
                        </a:rPr>
                        <a:t>May</a:t>
                      </a:r>
                      <a:r>
                        <a:rPr lang="en-GB" dirty="0">
                          <a:effectLst/>
                        </a:rPr>
                        <a:t> I go out?"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He wanted to know if he </a:t>
                      </a:r>
                      <a:r>
                        <a:rPr lang="en-GB" b="1" dirty="0">
                          <a:effectLst/>
                        </a:rPr>
                        <a:t>might</a:t>
                      </a:r>
                      <a:r>
                        <a:rPr lang="en-GB" dirty="0">
                          <a:effectLst/>
                        </a:rPr>
                        <a:t> go out.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082854927"/>
                  </a:ext>
                </a:extLst>
              </a:tr>
              <a:tr h="802433">
                <a:tc>
                  <a:txBody>
                    <a:bodyPr/>
                    <a:lstStyle/>
                    <a:p>
                      <a:pPr algn="ctr" fontAlgn="t"/>
                      <a:endParaRPr lang="en-GB" dirty="0">
                        <a:effectLst/>
                      </a:endParaRPr>
                    </a:p>
                    <a:p>
                      <a:pPr algn="ctr" fontAlgn="t"/>
                      <a:r>
                        <a:rPr lang="en-GB" dirty="0">
                          <a:effectLst/>
                        </a:rPr>
                        <a:t>"She </a:t>
                      </a:r>
                      <a:r>
                        <a:rPr lang="en-GB" b="1" dirty="0">
                          <a:effectLst/>
                        </a:rPr>
                        <a:t>must</a:t>
                      </a:r>
                      <a:r>
                        <a:rPr lang="en-GB" dirty="0">
                          <a:effectLst/>
                        </a:rPr>
                        <a:t> apply for the job."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fontAlgn="t"/>
                      <a:endParaRPr lang="en-GB" dirty="0">
                        <a:effectLst/>
                      </a:endParaRPr>
                    </a:p>
                    <a:p>
                      <a:pPr algn="ctr" fontAlgn="t"/>
                      <a:r>
                        <a:rPr lang="en-GB" dirty="0">
                          <a:effectLst/>
                        </a:rPr>
                        <a:t>He said that she </a:t>
                      </a:r>
                      <a:r>
                        <a:rPr lang="en-GB" b="1" dirty="0">
                          <a:effectLst/>
                        </a:rPr>
                        <a:t>must/had to</a:t>
                      </a:r>
                      <a:r>
                        <a:rPr lang="en-GB" dirty="0">
                          <a:effectLst/>
                        </a:rPr>
                        <a:t> apply for the job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586060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12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A6E23-589F-4B74-A982-77D14709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12821"/>
            <a:ext cx="10178322" cy="545595"/>
          </a:xfrm>
        </p:spPr>
        <p:txBody>
          <a:bodyPr anchor="ctr">
            <a:noAutofit/>
          </a:bodyPr>
          <a:lstStyle/>
          <a:p>
            <a:r>
              <a:rPr lang="es-ES" sz="4000" dirty="0"/>
              <a:t>3. time </a:t>
            </a:r>
            <a:r>
              <a:rPr lang="es-ES" sz="4000" dirty="0" err="1"/>
              <a:t>expressions</a:t>
            </a:r>
            <a:r>
              <a:rPr lang="es-ES" sz="4000" dirty="0"/>
              <a:t> and </a:t>
            </a:r>
            <a:r>
              <a:rPr lang="es-ES" sz="4000" dirty="0" err="1"/>
              <a:t>adverbs</a:t>
            </a:r>
            <a:endParaRPr lang="en-GB" sz="4000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7038972-E3EB-4E77-BD67-64CED32793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969223"/>
              </p:ext>
            </p:extLst>
          </p:nvPr>
        </p:nvGraphicFramePr>
        <p:xfrm>
          <a:off x="1251678" y="1073020"/>
          <a:ext cx="10325492" cy="40996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113241">
                  <a:extLst>
                    <a:ext uri="{9D8B030D-6E8A-4147-A177-3AD203B41FA5}">
                      <a16:colId xmlns:a16="http://schemas.microsoft.com/office/drawing/2014/main" val="2758092409"/>
                    </a:ext>
                  </a:extLst>
                </a:gridCol>
                <a:gridCol w="5212251">
                  <a:extLst>
                    <a:ext uri="{9D8B030D-6E8A-4147-A177-3AD203B41FA5}">
                      <a16:colId xmlns:a16="http://schemas.microsoft.com/office/drawing/2014/main" val="1317093457"/>
                    </a:ext>
                  </a:extLst>
                </a:gridCol>
              </a:tblGrid>
              <a:tr h="40996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Direct Speech</a:t>
                      </a:r>
                    </a:p>
                  </a:txBody>
                  <a:tcPr marL="19763" marR="19763" marT="19763" marB="197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Reported Speech</a:t>
                      </a:r>
                    </a:p>
                  </a:txBody>
                  <a:tcPr marL="19763" marR="19763" marT="19763" marB="19763" anchor="ctr"/>
                </a:tc>
                <a:extLst>
                  <a:ext uri="{0D108BD9-81ED-4DB2-BD59-A6C34878D82A}">
                    <a16:rowId xmlns:a16="http://schemas.microsoft.com/office/drawing/2014/main" val="34610443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ED8B0C7-C3B6-4065-8BD9-5625A31330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090042"/>
              </p:ext>
            </p:extLst>
          </p:nvPr>
        </p:nvGraphicFramePr>
        <p:xfrm>
          <a:off x="1251677" y="1482989"/>
          <a:ext cx="10325492" cy="5254462"/>
        </p:xfrm>
        <a:graphic>
          <a:graphicData uri="http://schemas.openxmlformats.org/drawingml/2006/table">
            <a:tbl>
              <a:tblPr/>
              <a:tblGrid>
                <a:gridCol w="5162746">
                  <a:extLst>
                    <a:ext uri="{9D8B030D-6E8A-4147-A177-3AD203B41FA5}">
                      <a16:colId xmlns:a16="http://schemas.microsoft.com/office/drawing/2014/main" val="4260744292"/>
                    </a:ext>
                  </a:extLst>
                </a:gridCol>
                <a:gridCol w="5162746">
                  <a:extLst>
                    <a:ext uri="{9D8B030D-6E8A-4147-A177-3AD203B41FA5}">
                      <a16:colId xmlns:a16="http://schemas.microsoft.com/office/drawing/2014/main" val="2631299310"/>
                    </a:ext>
                  </a:extLst>
                </a:gridCol>
              </a:tblGrid>
              <a:tr h="365374">
                <a:tc gridSpan="2"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solidFill>
                            <a:srgbClr val="FBFBFB"/>
                          </a:solidFill>
                          <a:effectLst/>
                        </a:rPr>
                        <a:t>Time Expressions</a:t>
                      </a:r>
                    </a:p>
                  </a:txBody>
                  <a:tcPr marL="35627" marR="35627" marT="35627" marB="3562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657868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 dirty="0">
                          <a:effectLst/>
                        </a:rPr>
                        <a:t>today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that day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594756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 dirty="0">
                          <a:effectLst/>
                        </a:rPr>
                        <a:t>now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then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805192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yesterday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 dirty="0">
                          <a:effectLst/>
                        </a:rPr>
                        <a:t>the day before / the previous day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693080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… days ago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… days before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784757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last week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the week before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87565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 dirty="0">
                          <a:effectLst/>
                        </a:rPr>
                        <a:t>next year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the following year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497387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tomorrow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 dirty="0">
                          <a:effectLst/>
                        </a:rPr>
                        <a:t> the following day / the day after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052768"/>
                  </a:ext>
                </a:extLst>
              </a:tr>
              <a:tr h="365374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b="1" kern="1200" dirty="0">
                          <a:solidFill>
                            <a:srgbClr val="FBFBF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Place</a:t>
                      </a:r>
                    </a:p>
                  </a:txBody>
                  <a:tcPr marL="35627" marR="35627" marT="35627" marB="3562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906850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 dirty="0">
                          <a:effectLst/>
                        </a:rPr>
                        <a:t>here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there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532943"/>
                  </a:ext>
                </a:extLst>
              </a:tr>
              <a:tr h="365374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b="1" kern="1200" dirty="0">
                          <a:solidFill>
                            <a:srgbClr val="FBFBF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Demonstratives</a:t>
                      </a:r>
                    </a:p>
                  </a:txBody>
                  <a:tcPr marL="35627" marR="35627" marT="35627" marB="3562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34001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this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that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112218"/>
                  </a:ext>
                </a:extLst>
              </a:tr>
              <a:tr h="365374"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>
                          <a:effectLst/>
                        </a:rPr>
                        <a:t>these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000" dirty="0">
                          <a:effectLst/>
                        </a:rPr>
                        <a:t>those</a:t>
                      </a:r>
                    </a:p>
                  </a:txBody>
                  <a:tcPr marL="35627" marR="35627" marT="35627" marB="3562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513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2986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F99145-7C14-404A-83B2-245FDDE9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214604"/>
            <a:ext cx="10668004" cy="789714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ES" dirty="0"/>
              <a:t>i. </a:t>
            </a:r>
            <a:r>
              <a:rPr lang="es-ES" dirty="0" err="1"/>
              <a:t>statements</a:t>
            </a:r>
            <a:r>
              <a:rPr lang="es-ES" dirty="0"/>
              <a:t> </a:t>
            </a:r>
            <a:r>
              <a:rPr lang="es-ES" dirty="0" err="1"/>
              <a:t>practice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5BD28-693A-4B15-9859-C226A68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1548063"/>
            <a:ext cx="11262049" cy="4171602"/>
          </a:xfrm>
        </p:spPr>
        <p:txBody>
          <a:bodyPr>
            <a:normAutofit lnSpcReduction="10000"/>
          </a:bodyPr>
          <a:lstStyle/>
          <a:p>
            <a:pPr algn="l">
              <a:buFont typeface="+mj-lt"/>
              <a:buAutoNum type="arabicPeriod"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Emily: "Our teacher will go to Leipzig tomorrow.“ Emily said that __________</a:t>
            </a:r>
          </a:p>
          <a:p>
            <a:pPr marL="0" indent="0" algn="l">
              <a:buNone/>
            </a:pPr>
            <a:r>
              <a:rPr lang="en-GB" sz="2000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Emily said that </a:t>
            </a:r>
            <a:r>
              <a:rPr lang="en-GB" sz="20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their teacher would go to Leipzig the following day.</a:t>
            </a:r>
          </a:p>
          <a:p>
            <a:pPr marL="0" indent="0" algn="l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2. Helen: "I was writing a letter yesterday.“  Helen told me that</a:t>
            </a:r>
          </a:p>
          <a:p>
            <a:pPr marL="0" indent="0" algn="l">
              <a:buNone/>
            </a:pPr>
            <a:r>
              <a:rPr lang="en-GB" sz="2000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Helen told me that </a:t>
            </a:r>
            <a:r>
              <a:rPr lang="en-GB" sz="20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she had been writing a letter the previous day.</a:t>
            </a:r>
          </a:p>
          <a:p>
            <a:pPr marL="0" indent="0" algn="l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3. Robert: "My father flew to Dallas last year.“  Robert told me that</a:t>
            </a:r>
          </a:p>
          <a:p>
            <a:pPr marL="0" indent="0" algn="l">
              <a:buNone/>
            </a:pPr>
            <a:r>
              <a:rPr lang="en-GB" sz="2000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Robert told me that </a:t>
            </a:r>
            <a:r>
              <a:rPr lang="en-GB" sz="20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his father had flown to Dallas the previous year.</a:t>
            </a:r>
            <a:endParaRPr lang="en-GB" sz="2000" b="1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4. Lisa: "Tim went to the stadium an hour ago.“  Lisa said that</a:t>
            </a:r>
          </a:p>
          <a:p>
            <a:pPr marL="0" indent="0" algn="l">
              <a:buNone/>
            </a:pPr>
            <a:r>
              <a:rPr lang="en-GB" sz="2000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Lisa said that </a:t>
            </a:r>
            <a:r>
              <a:rPr lang="en-GB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Tim had gone to the stadium an hour before.</a:t>
            </a:r>
            <a:endParaRPr lang="en-GB" sz="2000" b="1" i="0" dirty="0">
              <a:solidFill>
                <a:srgbClr val="002060"/>
              </a:solidFill>
              <a:effectLst/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5. Patricia: "My mother will celebrate her birthday next weekend.“  Patricia said that </a:t>
            </a:r>
            <a:endParaRPr lang="en-GB" sz="2000" dirty="0"/>
          </a:p>
          <a:p>
            <a:pPr marL="0" indent="0">
              <a:buNone/>
            </a:pPr>
            <a:r>
              <a:rPr lang="en-GB" sz="2000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Patricia said that </a:t>
            </a:r>
            <a:r>
              <a:rPr lang="en-GB" sz="2000" b="1" i="1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GB" sz="20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her mother would celebrate her birthday the following weekend</a:t>
            </a:r>
            <a:r>
              <a:rPr lang="en-GB" sz="2000" b="0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7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F99145-7C14-404A-83B2-245FDDE9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214604"/>
            <a:ext cx="10668004" cy="789714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ES" dirty="0"/>
              <a:t>i. </a:t>
            </a:r>
            <a:r>
              <a:rPr lang="es-ES" dirty="0" err="1"/>
              <a:t>statements</a:t>
            </a:r>
            <a:r>
              <a:rPr lang="es-ES" dirty="0"/>
              <a:t> </a:t>
            </a:r>
            <a:r>
              <a:rPr lang="es-ES" dirty="0" err="1"/>
              <a:t>practice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5BD28-693A-4B15-9859-C226A68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1427747"/>
            <a:ext cx="11262049" cy="429191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6. Jason and Victoria: "We will do our best in the exams tomorrow.“ Jason and Victoria told me that ____</a:t>
            </a:r>
          </a:p>
          <a:p>
            <a:pPr marL="0" indent="0" algn="l">
              <a:buNone/>
            </a:pPr>
            <a:r>
              <a:rPr lang="en-GB" sz="2000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Jason and Victoria told me that </a:t>
            </a:r>
            <a:r>
              <a:rPr lang="en-GB" sz="20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they would do their best in the exams the following day.</a:t>
            </a:r>
            <a:endParaRPr lang="en-GB" sz="2000" b="1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7. </a:t>
            </a:r>
            <a:r>
              <a:rPr lang="en-GB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Alice: "I spent all my pocket money on Monday.“  Alice complained that __________</a:t>
            </a:r>
            <a:endParaRPr lang="en-GB" dirty="0"/>
          </a:p>
          <a:p>
            <a:pPr marL="0" indent="0" algn="l">
              <a:buNone/>
            </a:pPr>
            <a:r>
              <a:rPr lang="en-GB" dirty="0"/>
              <a:t> </a:t>
            </a:r>
            <a:r>
              <a:rPr lang="en-GB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Alice complained that </a:t>
            </a:r>
            <a:r>
              <a:rPr lang="en-GB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she had spent all her pocket money on Monday.</a:t>
            </a:r>
            <a:endParaRPr lang="en-GB" sz="2000" b="1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8. David: "John had already gone at six.“  David said that ________</a:t>
            </a:r>
          </a:p>
          <a:p>
            <a:pPr marL="0" indent="0" algn="l">
              <a:buNone/>
            </a:pPr>
            <a:r>
              <a:rPr lang="en-GB" sz="2000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David said that </a:t>
            </a:r>
            <a:r>
              <a:rPr lang="en-GB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GB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John had already gone at six</a:t>
            </a:r>
            <a:r>
              <a:rPr lang="en-GB" b="0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GB" sz="2000" b="1" i="0" dirty="0">
              <a:solidFill>
                <a:srgbClr val="002060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9. Michael: "I am going to read a book this week.“  Michael said to me that __________</a:t>
            </a:r>
          </a:p>
          <a:p>
            <a:pPr marL="0" indent="0" algn="l">
              <a:buNone/>
            </a:pPr>
            <a:r>
              <a:rPr lang="en-GB" sz="2000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Michael said to me that </a:t>
            </a:r>
            <a:r>
              <a:rPr lang="en-GB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GB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he was going to read a book that week</a:t>
            </a:r>
            <a:r>
              <a:rPr lang="en-GB" b="0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GB" sz="2000" b="1" i="0" dirty="0">
              <a:solidFill>
                <a:srgbClr val="002060"/>
              </a:solidFill>
              <a:effectLst/>
              <a:latin typeface="Source Sans Pro" panose="020B0503030403020204" pitchFamily="34" charset="0"/>
            </a:endParaRPr>
          </a:p>
          <a:p>
            <a:pPr marL="0" indent="0" algn="l"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10. </a:t>
            </a:r>
            <a:r>
              <a:rPr lang="en-GB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Andrew: "We didn't eat fish two days ago.“ Andrew remarked that  _________</a:t>
            </a:r>
            <a:endParaRPr lang="en-GB" dirty="0"/>
          </a:p>
          <a:p>
            <a:pPr marL="0" indent="0" algn="l">
              <a:buNone/>
            </a:pPr>
            <a:r>
              <a:rPr lang="en-GB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Andrew remarked that  </a:t>
            </a:r>
            <a:r>
              <a:rPr lang="en-GB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they hadn't eaten fish two days before.</a:t>
            </a:r>
            <a:endParaRPr lang="en-GB" sz="2000" b="1" i="0" dirty="0">
              <a:solidFill>
                <a:srgbClr val="002060"/>
              </a:solidFill>
              <a:effectLst/>
              <a:latin typeface="Source Sans Pro" panose="020B0503030403020204" pitchFamily="34" charset="0"/>
            </a:endParaRPr>
          </a:p>
          <a:p>
            <a:pPr algn="l">
              <a:buFont typeface="+mj-lt"/>
              <a:buAutoNum type="arabicPeriod"/>
            </a:pP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7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C8690-49D7-49CB-BC6F-78642B2F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72647"/>
          </a:xfrm>
        </p:spPr>
        <p:txBody>
          <a:bodyPr>
            <a:normAutofit fontScale="90000"/>
          </a:bodyPr>
          <a:lstStyle/>
          <a:p>
            <a:r>
              <a:rPr lang="es-ES" dirty="0" err="1"/>
              <a:t>ii</a:t>
            </a:r>
            <a:r>
              <a:rPr lang="es-ES" dirty="0"/>
              <a:t>. </a:t>
            </a:r>
            <a:r>
              <a:rPr lang="es-ES" dirty="0" err="1"/>
              <a:t>questions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CA3655-6E7A-4AAD-9646-42C3DBB84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1453" y="1363579"/>
            <a:ext cx="5925099" cy="4878601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r>
              <a:rPr lang="es-ES" sz="2400" dirty="0" err="1">
                <a:solidFill>
                  <a:schemeClr val="tx2"/>
                </a:solidFill>
              </a:rPr>
              <a:t>Questions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which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possible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answer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is</a:t>
            </a:r>
            <a:r>
              <a:rPr lang="es-ES" sz="2400" dirty="0">
                <a:solidFill>
                  <a:schemeClr val="tx2"/>
                </a:solidFill>
              </a:rPr>
              <a:t> yes </a:t>
            </a:r>
            <a:r>
              <a:rPr lang="es-ES" sz="2400" dirty="0" err="1">
                <a:solidFill>
                  <a:schemeClr val="tx2"/>
                </a:solidFill>
              </a:rPr>
              <a:t>or</a:t>
            </a:r>
            <a:r>
              <a:rPr lang="es-ES" sz="2400" dirty="0">
                <a:solidFill>
                  <a:schemeClr val="tx2"/>
                </a:solidFill>
              </a:rPr>
              <a:t> no: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2"/>
                </a:solidFill>
              </a:rPr>
              <a:t>Examples: </a:t>
            </a:r>
          </a:p>
          <a:p>
            <a:pPr marL="144000" indent="0">
              <a:spcBef>
                <a:spcPts val="0"/>
              </a:spcBef>
              <a:buNone/>
            </a:pPr>
            <a:r>
              <a:rPr lang="en-GB" sz="2400" dirty="0">
                <a:solidFill>
                  <a:schemeClr val="tx2"/>
                </a:solidFill>
              </a:rPr>
              <a:t>- “Do you like jogging? “ she asked me.</a:t>
            </a:r>
          </a:p>
          <a:p>
            <a:pPr marL="144000" indent="0">
              <a:spcBef>
                <a:spcPts val="0"/>
              </a:spcBef>
              <a:buNone/>
            </a:pPr>
            <a:r>
              <a:rPr lang="en-GB" sz="2400" dirty="0">
                <a:solidFill>
                  <a:schemeClr val="tx2"/>
                </a:solidFill>
              </a:rPr>
              <a:t>She asked me </a:t>
            </a:r>
            <a:r>
              <a:rPr lang="en-GB" sz="2400" b="1" dirty="0">
                <a:solidFill>
                  <a:srgbClr val="002060"/>
                </a:solidFill>
              </a:rPr>
              <a:t>if I liked jogging.</a:t>
            </a:r>
            <a:endParaRPr lang="en-GB" sz="2400" b="1" dirty="0">
              <a:solidFill>
                <a:schemeClr val="tx2"/>
              </a:solidFill>
            </a:endParaRPr>
          </a:p>
          <a:p>
            <a:pPr marL="144000" indent="0">
              <a:spcBef>
                <a:spcPts val="0"/>
              </a:spcBef>
              <a:buNone/>
            </a:pPr>
            <a:r>
              <a:rPr lang="en-GB" sz="2400" dirty="0">
                <a:solidFill>
                  <a:schemeClr val="tx2"/>
                </a:solidFill>
              </a:rPr>
              <a:t>- “Did they enjoy at the party?”, he wanted to know.</a:t>
            </a:r>
          </a:p>
          <a:p>
            <a:pPr marL="144000" indent="0">
              <a:spcBef>
                <a:spcPts val="0"/>
              </a:spcBef>
              <a:buNone/>
            </a:pPr>
            <a:r>
              <a:rPr lang="en-GB" sz="2400" dirty="0">
                <a:solidFill>
                  <a:schemeClr val="tx2"/>
                </a:solidFill>
              </a:rPr>
              <a:t>He wanted to know </a:t>
            </a:r>
            <a:r>
              <a:rPr lang="en-GB" sz="2400" b="1" dirty="0">
                <a:solidFill>
                  <a:srgbClr val="002060"/>
                </a:solidFill>
              </a:rPr>
              <a:t>if they had enjoyed at the party.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405BB6-F30D-4E95-92D4-CBE57614C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6868" y="1363579"/>
            <a:ext cx="5563993" cy="4878601"/>
          </a:xfrm>
        </p:spPr>
        <p:txBody>
          <a:bodyPr>
            <a:normAutofit/>
          </a:bodyPr>
          <a:lstStyle/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r>
              <a:rPr lang="es-ES" sz="2400" dirty="0" err="1">
                <a:solidFill>
                  <a:schemeClr val="tx2"/>
                </a:solidFill>
              </a:rPr>
              <a:t>Questions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which</a:t>
            </a:r>
            <a:r>
              <a:rPr lang="es-ES" sz="2400" dirty="0">
                <a:solidFill>
                  <a:schemeClr val="tx2"/>
                </a:solidFill>
              </a:rPr>
              <a:t> can </a:t>
            </a:r>
            <a:r>
              <a:rPr lang="es-ES" sz="2400" dirty="0" err="1">
                <a:solidFill>
                  <a:schemeClr val="tx2"/>
                </a:solidFill>
              </a:rPr>
              <a:t>have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many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different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answers</a:t>
            </a:r>
            <a:r>
              <a:rPr lang="es-ES" sz="2400" dirty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2"/>
                </a:solidFill>
              </a:rPr>
              <a:t>Examples: </a:t>
            </a:r>
          </a:p>
          <a:p>
            <a:pPr marL="144000" indent="0">
              <a:spcBef>
                <a:spcPts val="0"/>
              </a:spcBef>
              <a:buNone/>
            </a:pPr>
            <a:r>
              <a:rPr lang="en-GB" sz="2400" dirty="0">
                <a:solidFill>
                  <a:schemeClr val="tx2"/>
                </a:solidFill>
              </a:rPr>
              <a:t>- “What’s your name?“ she asked me.</a:t>
            </a:r>
          </a:p>
          <a:p>
            <a:pPr marL="144000" indent="0">
              <a:spcBef>
                <a:spcPts val="0"/>
              </a:spcBef>
              <a:buNone/>
            </a:pPr>
            <a:r>
              <a:rPr lang="en-GB" sz="2400" dirty="0">
                <a:solidFill>
                  <a:schemeClr val="tx2"/>
                </a:solidFill>
              </a:rPr>
              <a:t>She asked me </a:t>
            </a:r>
            <a:r>
              <a:rPr lang="en-GB" sz="2400" b="1" dirty="0">
                <a:solidFill>
                  <a:srgbClr val="002060"/>
                </a:solidFill>
              </a:rPr>
              <a:t>what my name was.</a:t>
            </a:r>
            <a:endParaRPr lang="en-GB" sz="2400" b="1" dirty="0">
              <a:solidFill>
                <a:schemeClr val="tx2"/>
              </a:solidFill>
            </a:endParaRPr>
          </a:p>
          <a:p>
            <a:pPr marL="144000" indent="0">
              <a:spcBef>
                <a:spcPts val="0"/>
              </a:spcBef>
              <a:buNone/>
            </a:pPr>
            <a:r>
              <a:rPr lang="en-GB" sz="2400" dirty="0">
                <a:solidFill>
                  <a:schemeClr val="tx2"/>
                </a:solidFill>
              </a:rPr>
              <a:t>- “When will you leave?”, he wanted to know.</a:t>
            </a:r>
          </a:p>
          <a:p>
            <a:pPr marL="144000" indent="0">
              <a:spcBef>
                <a:spcPts val="0"/>
              </a:spcBef>
              <a:buNone/>
            </a:pPr>
            <a:r>
              <a:rPr lang="en-GB" sz="2400" dirty="0">
                <a:solidFill>
                  <a:schemeClr val="tx2"/>
                </a:solidFill>
              </a:rPr>
              <a:t>He wanted to know </a:t>
            </a:r>
            <a:r>
              <a:rPr lang="en-GB" sz="2400" b="1" dirty="0">
                <a:solidFill>
                  <a:srgbClr val="002060"/>
                </a:solidFill>
              </a:rPr>
              <a:t>when I would leave.</a:t>
            </a:r>
          </a:p>
          <a:p>
            <a:endParaRPr lang="es-ES" sz="2400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34431C1B-AE5E-4F0F-AEEF-667FE43AA6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842748"/>
              </p:ext>
            </p:extLst>
          </p:nvPr>
        </p:nvGraphicFramePr>
        <p:xfrm>
          <a:off x="485193" y="1492898"/>
          <a:ext cx="5482470" cy="578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2470">
                  <a:extLst>
                    <a:ext uri="{9D8B030D-6E8A-4147-A177-3AD203B41FA5}">
                      <a16:colId xmlns:a16="http://schemas.microsoft.com/office/drawing/2014/main" val="3323997544"/>
                    </a:ext>
                  </a:extLst>
                </a:gridCol>
              </a:tblGrid>
              <a:tr h="57849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1.Yes / No </a:t>
                      </a:r>
                      <a:r>
                        <a:rPr lang="es-ES" sz="2400" dirty="0" err="1"/>
                        <a:t>answer</a:t>
                      </a:r>
                      <a:r>
                        <a:rPr lang="es-ES" sz="2400" dirty="0"/>
                        <a:t> </a:t>
                      </a:r>
                      <a:r>
                        <a:rPr lang="es-ES" sz="2400" dirty="0" err="1"/>
                        <a:t>questions</a:t>
                      </a:r>
                      <a:r>
                        <a:rPr lang="es-ES" sz="2400" dirty="0"/>
                        <a:t>: IF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39827"/>
                  </a:ext>
                </a:extLst>
              </a:tr>
            </a:tbl>
          </a:graphicData>
        </a:graphic>
      </p:graphicFrame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59D75594-CAD5-4912-A91C-3107D53C1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520274"/>
              </p:ext>
            </p:extLst>
          </p:nvPr>
        </p:nvGraphicFramePr>
        <p:xfrm>
          <a:off x="6589377" y="1492898"/>
          <a:ext cx="5251169" cy="578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1169">
                  <a:extLst>
                    <a:ext uri="{9D8B030D-6E8A-4147-A177-3AD203B41FA5}">
                      <a16:colId xmlns:a16="http://schemas.microsoft.com/office/drawing/2014/main" val="4016361377"/>
                    </a:ext>
                  </a:extLst>
                </a:gridCol>
              </a:tblGrid>
              <a:tr h="5784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2. Open </a:t>
                      </a:r>
                      <a:r>
                        <a:rPr lang="es-ES" sz="24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answer</a:t>
                      </a:r>
                      <a:r>
                        <a:rPr lang="es-E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24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questions</a:t>
                      </a:r>
                      <a:r>
                        <a:rPr lang="es-E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67540"/>
                  </a:ext>
                </a:extLst>
              </a:tr>
            </a:tbl>
          </a:graphicData>
        </a:graphic>
      </p:graphicFrame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26F5FDDA-CDB6-44F2-8862-012B40449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258530"/>
              </p:ext>
            </p:extLst>
          </p:nvPr>
        </p:nvGraphicFramePr>
        <p:xfrm>
          <a:off x="6876661" y="5990253"/>
          <a:ext cx="4627984" cy="578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7984">
                  <a:extLst>
                    <a:ext uri="{9D8B030D-6E8A-4147-A177-3AD203B41FA5}">
                      <a16:colId xmlns:a16="http://schemas.microsoft.com/office/drawing/2014/main" val="1064236464"/>
                    </a:ext>
                  </a:extLst>
                </a:gridCol>
              </a:tblGrid>
              <a:tr h="57849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WH + SUBJECT + VERB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455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51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A6E23-589F-4B74-A982-77D14709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04801"/>
            <a:ext cx="10178322" cy="553616"/>
          </a:xfrm>
        </p:spPr>
        <p:txBody>
          <a:bodyPr anchor="ctr">
            <a:noAutofit/>
          </a:bodyPr>
          <a:lstStyle/>
          <a:p>
            <a:r>
              <a:rPr lang="es-ES" sz="4000" dirty="0" err="1"/>
              <a:t>iii</a:t>
            </a:r>
            <a:r>
              <a:rPr lang="es-ES" sz="4000" dirty="0"/>
              <a:t>. </a:t>
            </a:r>
            <a:r>
              <a:rPr lang="es-ES" sz="4000" dirty="0" err="1"/>
              <a:t>commands</a:t>
            </a:r>
            <a:endParaRPr lang="en-GB" sz="4000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5D382BF-0FAE-4C9A-AD47-065BE099B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58418"/>
            <a:ext cx="10178322" cy="57849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GB" sz="2400" dirty="0">
                <a:solidFill>
                  <a:schemeClr val="tx1"/>
                </a:solidFill>
              </a:rPr>
              <a:t>When we want to report an order or request, we can use a verb like 'tell' with a to-clause: He told me to go away. The pattern is </a:t>
            </a:r>
            <a:r>
              <a:rPr lang="en-GB" sz="2400" b="1" dirty="0">
                <a:solidFill>
                  <a:schemeClr val="tx1"/>
                </a:solidFill>
              </a:rPr>
              <a:t>verb + indirect object + to-clause</a:t>
            </a:r>
            <a:r>
              <a:rPr lang="en-GB" sz="2400" dirty="0">
                <a:solidFill>
                  <a:schemeClr val="tx1"/>
                </a:solidFill>
              </a:rPr>
              <a:t>. The indirect object is the person spoken to. Other verbs used to report orders and requests in this way are: </a:t>
            </a:r>
            <a:r>
              <a:rPr lang="en-GB" sz="2400" b="1" dirty="0">
                <a:solidFill>
                  <a:srgbClr val="002060"/>
                </a:solidFill>
              </a:rPr>
              <a:t>command, order, warn, ask, advise, invite, beg, teach and forbid.</a:t>
            </a:r>
            <a:endParaRPr lang="es-E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s-ES" sz="2400" dirty="0" err="1">
                <a:solidFill>
                  <a:schemeClr val="tx1"/>
                </a:solidFill>
              </a:rPr>
              <a:t>Examples</a:t>
            </a:r>
            <a:r>
              <a:rPr lang="es-ES" sz="2400" dirty="0">
                <a:solidFill>
                  <a:schemeClr val="tx1"/>
                </a:solidFill>
              </a:rPr>
              <a:t>: </a:t>
            </a:r>
          </a:p>
          <a:p>
            <a:pPr marL="914400" lvl="2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1. “</a:t>
            </a:r>
            <a:r>
              <a:rPr lang="es-ES" sz="2400" dirty="0" err="1">
                <a:solidFill>
                  <a:schemeClr val="tx1"/>
                </a:solidFill>
              </a:rPr>
              <a:t>Please</a:t>
            </a:r>
            <a:r>
              <a:rPr lang="es-ES" sz="2400" dirty="0">
                <a:solidFill>
                  <a:schemeClr val="tx1"/>
                </a:solidFill>
              </a:rPr>
              <a:t> stop </a:t>
            </a:r>
            <a:r>
              <a:rPr lang="es-ES" sz="2400" dirty="0" err="1">
                <a:solidFill>
                  <a:schemeClr val="tx1"/>
                </a:solidFill>
              </a:rPr>
              <a:t>talking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to</a:t>
            </a:r>
            <a:r>
              <a:rPr lang="es-ES" sz="2400" dirty="0">
                <a:solidFill>
                  <a:schemeClr val="tx1"/>
                </a:solidFill>
              </a:rPr>
              <a:t> me”, </a:t>
            </a:r>
            <a:r>
              <a:rPr lang="es-ES" sz="2400" dirty="0" err="1">
                <a:solidFill>
                  <a:schemeClr val="tx1"/>
                </a:solidFill>
              </a:rPr>
              <a:t>she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said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  <a:p>
            <a:pPr marL="914400" lvl="2" indent="0">
              <a:buNone/>
            </a:pPr>
            <a:r>
              <a:rPr lang="es-ES" sz="2400" b="1" dirty="0" err="1">
                <a:solidFill>
                  <a:srgbClr val="002060"/>
                </a:solidFill>
              </a:rPr>
              <a:t>She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told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him</a:t>
            </a:r>
            <a:r>
              <a:rPr lang="es-ES" sz="2400" b="1" dirty="0">
                <a:solidFill>
                  <a:srgbClr val="002060"/>
                </a:solidFill>
              </a:rPr>
              <a:t>/</a:t>
            </a:r>
            <a:r>
              <a:rPr lang="es-ES" sz="2400" b="1" dirty="0" err="1">
                <a:solidFill>
                  <a:srgbClr val="002060"/>
                </a:solidFill>
              </a:rPr>
              <a:t>her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stop </a:t>
            </a:r>
            <a:r>
              <a:rPr lang="es-ES" sz="2400" b="1" dirty="0" err="1">
                <a:solidFill>
                  <a:srgbClr val="002060"/>
                </a:solidFill>
              </a:rPr>
              <a:t>talking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to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her</a:t>
            </a:r>
            <a:r>
              <a:rPr lang="es-ES" sz="2400" b="1" dirty="0">
                <a:solidFill>
                  <a:srgbClr val="002060"/>
                </a:solidFill>
              </a:rPr>
              <a:t>.</a:t>
            </a:r>
          </a:p>
          <a:p>
            <a:pPr marL="914400" lvl="2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2. “</a:t>
            </a:r>
            <a:r>
              <a:rPr lang="es-ES" sz="2400" dirty="0" err="1">
                <a:solidFill>
                  <a:schemeClr val="tx1"/>
                </a:solidFill>
              </a:rPr>
              <a:t>Don’t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go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too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far</a:t>
            </a:r>
            <a:r>
              <a:rPr lang="es-ES" sz="2400" dirty="0">
                <a:solidFill>
                  <a:schemeClr val="tx1"/>
                </a:solidFill>
              </a:rPr>
              <a:t>”, </a:t>
            </a:r>
            <a:r>
              <a:rPr lang="es-ES" sz="2400" dirty="0" err="1">
                <a:solidFill>
                  <a:schemeClr val="tx1"/>
                </a:solidFill>
              </a:rPr>
              <a:t>her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mum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said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  <a:p>
            <a:pPr marL="914400" lvl="2" indent="0">
              <a:buNone/>
            </a:pPr>
            <a:r>
              <a:rPr lang="es-ES" sz="2400" b="1" dirty="0" err="1">
                <a:solidFill>
                  <a:srgbClr val="002060"/>
                </a:solidFill>
              </a:rPr>
              <a:t>Her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mum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told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her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s-ES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go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too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far</a:t>
            </a:r>
            <a:r>
              <a:rPr lang="es-ES" sz="2400" b="1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2E6DC100-2D98-4AD5-8103-16ADD0C76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143626"/>
              </p:ext>
            </p:extLst>
          </p:nvPr>
        </p:nvGraphicFramePr>
        <p:xfrm>
          <a:off x="2927684" y="1091683"/>
          <a:ext cx="6858000" cy="531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189845184"/>
                    </a:ext>
                  </a:extLst>
                </a:gridCol>
              </a:tblGrid>
              <a:tr h="531844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INFINITIVE : TO + VERB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23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40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A6E23-589F-4B74-A982-77D14709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04801"/>
            <a:ext cx="10178322" cy="553616"/>
          </a:xfrm>
        </p:spPr>
        <p:txBody>
          <a:bodyPr anchor="ctr">
            <a:noAutofit/>
          </a:bodyPr>
          <a:lstStyle/>
          <a:p>
            <a:r>
              <a:rPr lang="es-ES" sz="4000" dirty="0" err="1"/>
              <a:t>iv</a:t>
            </a:r>
            <a:r>
              <a:rPr lang="es-ES" sz="4000" dirty="0"/>
              <a:t>. </a:t>
            </a:r>
            <a:r>
              <a:rPr lang="es-ES" sz="4000" dirty="0" err="1"/>
              <a:t>suggestions</a:t>
            </a:r>
            <a:endParaRPr lang="en-GB" sz="4000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5D382BF-0FAE-4C9A-AD47-065BE099B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367" y="951722"/>
            <a:ext cx="10664889" cy="577564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GB" sz="2400" dirty="0">
                <a:solidFill>
                  <a:schemeClr val="tx1"/>
                </a:solidFill>
              </a:rPr>
              <a:t>Suggestions are most often reported using the verbs </a:t>
            </a:r>
            <a:r>
              <a:rPr lang="en-GB" sz="2400" b="1" dirty="0">
                <a:solidFill>
                  <a:srgbClr val="002060"/>
                </a:solidFill>
              </a:rPr>
              <a:t>suggest, insist, recommend, demand, request, and propose </a:t>
            </a:r>
            <a:r>
              <a:rPr lang="en-GB" sz="2400" b="1" dirty="0">
                <a:solidFill>
                  <a:schemeClr val="tx1"/>
                </a:solidFill>
              </a:rPr>
              <a:t>followed by a that clause</a:t>
            </a:r>
            <a:r>
              <a:rPr lang="en-GB" sz="2400" dirty="0">
                <a:solidFill>
                  <a:schemeClr val="tx1"/>
                </a:solidFill>
              </a:rPr>
              <a:t>. 'That' and 'should' are optional in these clauses. Note that </a:t>
            </a:r>
            <a:r>
              <a:rPr lang="en-GB" sz="2400" b="1" dirty="0">
                <a:solidFill>
                  <a:srgbClr val="002060"/>
                </a:solidFill>
              </a:rPr>
              <a:t>suggest, recommend, and propose </a:t>
            </a:r>
            <a:r>
              <a:rPr lang="en-GB" sz="2400" dirty="0">
                <a:solidFill>
                  <a:schemeClr val="tx1"/>
                </a:solidFill>
              </a:rPr>
              <a:t>may also be followed by a gerund in order to eliminate the indirect object (the receiver of the suggestion) and thus make the suggestion more polite. </a:t>
            </a: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400" dirty="0" err="1">
                <a:solidFill>
                  <a:schemeClr val="tx1"/>
                </a:solidFill>
              </a:rPr>
              <a:t>Examples</a:t>
            </a:r>
            <a:r>
              <a:rPr lang="es-ES" sz="2400" dirty="0">
                <a:solidFill>
                  <a:schemeClr val="tx1"/>
                </a:solidFill>
              </a:rPr>
              <a:t>:    “</a:t>
            </a:r>
            <a:r>
              <a:rPr lang="es-ES" sz="2400" dirty="0" err="1">
                <a:solidFill>
                  <a:schemeClr val="tx1"/>
                </a:solidFill>
              </a:rPr>
              <a:t>Let’s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go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the</a:t>
            </a:r>
            <a:r>
              <a:rPr lang="es-ES" sz="2400" dirty="0">
                <a:solidFill>
                  <a:schemeClr val="tx1"/>
                </a:solidFill>
              </a:rPr>
              <a:t> cinema”, Mary </a:t>
            </a:r>
            <a:r>
              <a:rPr lang="es-ES" sz="2400" dirty="0" err="1">
                <a:solidFill>
                  <a:schemeClr val="tx1"/>
                </a:solidFill>
              </a:rPr>
              <a:t>suggested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	        “</a:t>
            </a:r>
            <a:r>
              <a:rPr lang="es-ES" sz="2400" dirty="0" err="1">
                <a:solidFill>
                  <a:schemeClr val="tx1"/>
                </a:solidFill>
              </a:rPr>
              <a:t>Why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don’t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we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go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the</a:t>
            </a:r>
            <a:r>
              <a:rPr lang="es-ES" sz="2400" dirty="0">
                <a:solidFill>
                  <a:schemeClr val="tx1"/>
                </a:solidFill>
              </a:rPr>
              <a:t> cinema?”, Mary </a:t>
            </a:r>
            <a:r>
              <a:rPr lang="es-ES" sz="2400" dirty="0" err="1">
                <a:solidFill>
                  <a:schemeClr val="tx1"/>
                </a:solidFill>
              </a:rPr>
              <a:t>suggested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	        “</a:t>
            </a:r>
            <a:r>
              <a:rPr lang="es-ES" sz="2400" dirty="0" err="1">
                <a:solidFill>
                  <a:schemeClr val="tx1"/>
                </a:solidFill>
              </a:rPr>
              <a:t>We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should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go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to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the</a:t>
            </a:r>
            <a:r>
              <a:rPr lang="es-ES" sz="2400" dirty="0">
                <a:solidFill>
                  <a:schemeClr val="tx1"/>
                </a:solidFill>
              </a:rPr>
              <a:t> cinema”, Mary </a:t>
            </a:r>
            <a:r>
              <a:rPr lang="es-ES" sz="2400" dirty="0" err="1">
                <a:solidFill>
                  <a:schemeClr val="tx1"/>
                </a:solidFill>
              </a:rPr>
              <a:t>suggested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  <a:endParaRPr lang="es-ES" sz="1800" b="1" dirty="0">
              <a:solidFill>
                <a:srgbClr val="002060"/>
              </a:solidFill>
            </a:endParaRPr>
          </a:p>
          <a:p>
            <a:pPr marL="1828800" lvl="3" indent="-457200">
              <a:buAutoNum type="arabicPeriod"/>
            </a:pPr>
            <a:r>
              <a:rPr lang="es-ES" sz="2400" b="1" dirty="0">
                <a:solidFill>
                  <a:srgbClr val="002060"/>
                </a:solidFill>
              </a:rPr>
              <a:t>Mary </a:t>
            </a:r>
            <a:r>
              <a:rPr lang="es-ES" sz="2400" b="1" dirty="0" err="1">
                <a:solidFill>
                  <a:srgbClr val="002060"/>
                </a:solidFill>
              </a:rPr>
              <a:t>suggested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going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to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the</a:t>
            </a:r>
            <a:r>
              <a:rPr lang="es-ES" sz="2400" b="1" dirty="0">
                <a:solidFill>
                  <a:srgbClr val="002060"/>
                </a:solidFill>
              </a:rPr>
              <a:t> cinema</a:t>
            </a:r>
          </a:p>
          <a:p>
            <a:pPr marL="1828800" lvl="3" indent="-457200">
              <a:buAutoNum type="arabicPeriod"/>
            </a:pPr>
            <a:r>
              <a:rPr lang="es-ES" sz="2400" b="1" dirty="0">
                <a:solidFill>
                  <a:srgbClr val="002060"/>
                </a:solidFill>
              </a:rPr>
              <a:t>Mary </a:t>
            </a:r>
            <a:r>
              <a:rPr lang="es-ES" sz="2400" b="1" dirty="0" err="1">
                <a:solidFill>
                  <a:srgbClr val="002060"/>
                </a:solidFill>
              </a:rPr>
              <a:t>suggested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that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they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go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to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the</a:t>
            </a:r>
            <a:r>
              <a:rPr lang="es-ES" sz="2400" b="1" dirty="0">
                <a:solidFill>
                  <a:srgbClr val="002060"/>
                </a:solidFill>
              </a:rPr>
              <a:t> cinema 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1240C8F0-F779-40FB-B8E2-BFACFB316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18093"/>
              </p:ext>
            </p:extLst>
          </p:nvPr>
        </p:nvGraphicFramePr>
        <p:xfrm>
          <a:off x="1251678" y="2995127"/>
          <a:ext cx="8908322" cy="1147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95">
                  <a:extLst>
                    <a:ext uri="{9D8B030D-6E8A-4147-A177-3AD203B41FA5}">
                      <a16:colId xmlns:a16="http://schemas.microsoft.com/office/drawing/2014/main" val="1645364071"/>
                    </a:ext>
                  </a:extLst>
                </a:gridCol>
                <a:gridCol w="7033727">
                  <a:extLst>
                    <a:ext uri="{9D8B030D-6E8A-4147-A177-3AD203B41FA5}">
                      <a16:colId xmlns:a16="http://schemas.microsoft.com/office/drawing/2014/main" val="4160215468"/>
                    </a:ext>
                  </a:extLst>
                </a:gridCol>
              </a:tblGrid>
              <a:tr h="573833">
                <a:tc rowSpan="2">
                  <a:txBody>
                    <a:bodyPr/>
                    <a:lstStyle/>
                    <a:p>
                      <a:r>
                        <a:rPr lang="es-ES" dirty="0"/>
                        <a:t>SUGGEST                         </a:t>
                      </a:r>
                    </a:p>
                    <a:p>
                      <a:r>
                        <a:rPr lang="es-ES" dirty="0"/>
                        <a:t>RECOMMEND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+ VERB + ING</a:t>
                      </a:r>
                      <a:endParaRPr lang="en-GB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16258"/>
                  </a:ext>
                </a:extLst>
              </a:tr>
              <a:tr h="57383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2. THAT + SUBJECT + VERB IN ITS BASE FORM</a:t>
                      </a:r>
                      <a:endParaRPr lang="en-GB" b="1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309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29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F99145-7C14-404A-83B2-245FDDE9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214604"/>
            <a:ext cx="10668004" cy="116632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ES" sz="4000" dirty="0" err="1"/>
              <a:t>questions</a:t>
            </a:r>
            <a:r>
              <a:rPr lang="es-ES" sz="4000" dirty="0"/>
              <a:t>, </a:t>
            </a:r>
            <a:r>
              <a:rPr lang="es-ES" sz="4000" dirty="0" err="1"/>
              <a:t>commands</a:t>
            </a:r>
            <a:r>
              <a:rPr lang="es-ES" sz="4000" dirty="0"/>
              <a:t> and </a:t>
            </a:r>
            <a:r>
              <a:rPr lang="es-ES" sz="4000" dirty="0" err="1"/>
              <a:t>suggestions</a:t>
            </a:r>
            <a:r>
              <a:rPr lang="es-ES" sz="4000" dirty="0"/>
              <a:t> </a:t>
            </a:r>
            <a:r>
              <a:rPr lang="es-ES" sz="4000" dirty="0" err="1"/>
              <a:t>practice</a:t>
            </a:r>
            <a:endParaRPr lang="en-GB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5BD28-693A-4B15-9859-C226A68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1483567"/>
            <a:ext cx="11262049" cy="4450702"/>
          </a:xfrm>
        </p:spPr>
        <p:txBody>
          <a:bodyPr>
            <a:normAutofit fontScale="92500" lnSpcReduction="10000"/>
          </a:bodyPr>
          <a:lstStyle/>
          <a:p>
            <a:pPr fontAlgn="ctr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Christopher: "Do you want to dance?“ Christopher asked me  ___________ 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Christopher asked me </a:t>
            </a:r>
            <a:r>
              <a:rPr lang="en-GB" sz="24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if I wanted to dance</a:t>
            </a:r>
            <a:r>
              <a:rPr lang="en-GB" sz="24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2. Betty: "When did you come?“  Betty wanted to know ____________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Betty wanted to know </a:t>
            </a:r>
            <a:r>
              <a:rPr lang="en-GB" sz="24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when I had come</a:t>
            </a:r>
            <a:r>
              <a:rPr lang="en-GB" sz="24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3. Mark: "Has John arrived?“  Mark asked me ____________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Mark asked me </a:t>
            </a:r>
            <a:r>
              <a:rPr lang="en-GB" sz="24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if John had arrived</a:t>
            </a:r>
            <a:r>
              <a:rPr lang="en-GB" sz="24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4. Elisabeth: "Did you watch the latest film?“  Elisabeth asked me __________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Elisabeth asked me </a:t>
            </a:r>
            <a:r>
              <a:rPr lang="en-GB" sz="24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if I had watched the latest film</a:t>
            </a:r>
            <a:r>
              <a:rPr lang="en-GB" sz="24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5. Mandy: "Can I help you?“  Mandy wanted to know ___________</a:t>
            </a:r>
          </a:p>
          <a:p>
            <a:pPr marL="0" indent="0" fontAlgn="ctr">
              <a:buNone/>
            </a:pPr>
            <a:r>
              <a:rPr lang="en-GB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Mandy wanted to know </a:t>
            </a:r>
            <a:r>
              <a:rPr lang="en-GB" sz="24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if she could help me</a:t>
            </a:r>
            <a:r>
              <a:rPr lang="en-GB" sz="24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</a:p>
          <a:p>
            <a:pPr algn="l">
              <a:buFont typeface="+mj-lt"/>
              <a:buAutoNum type="arabicPeriod"/>
            </a:pP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8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F99145-7C14-404A-83B2-245FDDE9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214604"/>
            <a:ext cx="10668004" cy="116632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ES" sz="4000" dirty="0" err="1"/>
              <a:t>questions</a:t>
            </a:r>
            <a:r>
              <a:rPr lang="es-ES" sz="4000" dirty="0"/>
              <a:t>, </a:t>
            </a:r>
            <a:r>
              <a:rPr lang="es-ES" sz="4000" dirty="0" err="1"/>
              <a:t>commands</a:t>
            </a:r>
            <a:r>
              <a:rPr lang="es-ES" sz="4000" dirty="0"/>
              <a:t> and </a:t>
            </a:r>
            <a:r>
              <a:rPr lang="es-ES" sz="4000" dirty="0" err="1"/>
              <a:t>suggestions</a:t>
            </a:r>
            <a:r>
              <a:rPr lang="es-ES" sz="4000" dirty="0"/>
              <a:t> </a:t>
            </a:r>
            <a:r>
              <a:rPr lang="es-ES" sz="4000" dirty="0" err="1"/>
              <a:t>practice</a:t>
            </a:r>
            <a:endParaRPr lang="en-GB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5BD28-693A-4B15-9859-C226A68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1380930"/>
            <a:ext cx="11439331" cy="4777273"/>
          </a:xfrm>
        </p:spPr>
        <p:txBody>
          <a:bodyPr>
            <a:normAutofit/>
          </a:bodyPr>
          <a:lstStyle/>
          <a:p>
            <a:pPr marL="0" indent="0" algn="l" fontAlgn="ctr">
              <a:buNone/>
            </a:pPr>
            <a:r>
              <a:rPr lang="en-GB" sz="22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6. Justin: "What are you doing?“  Justin asked me _____________</a:t>
            </a:r>
          </a:p>
          <a:p>
            <a:pPr marL="0" indent="0" algn="l" fontAlgn="ctr">
              <a:buNone/>
            </a:pPr>
            <a:r>
              <a:rPr lang="en-GB" sz="22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Justin asked me </a:t>
            </a:r>
            <a:r>
              <a:rPr lang="en-GB" sz="22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what I was doing</a:t>
            </a:r>
            <a:r>
              <a:rPr lang="en-GB" sz="2200" b="0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0" indent="0" algn="l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7.</a:t>
            </a:r>
            <a:r>
              <a:rPr lang="en-GB" sz="22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Frank: "How much pocket money does Lisa get?“  Frank wanted to know  _____________</a:t>
            </a:r>
          </a:p>
          <a:p>
            <a:pPr marL="0" indent="0" algn="l" fontAlgn="ctr">
              <a:buNone/>
            </a:pPr>
            <a:r>
              <a:rPr lang="en-GB" sz="22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Frank wanted to know </a:t>
            </a:r>
            <a:r>
              <a:rPr lang="en-GB" sz="2200" b="1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how much pocket money Lisa got</a:t>
            </a:r>
            <a:r>
              <a:rPr lang="en-GB" sz="2200" b="0" i="0" dirty="0">
                <a:solidFill>
                  <a:srgbClr val="002060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0" indent="0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8. Nelly: "Help Peter's sister!“  Nelly told me ___________</a:t>
            </a:r>
          </a:p>
          <a:p>
            <a:pPr marL="0" indent="0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Nelly told me </a:t>
            </a:r>
            <a:r>
              <a:rPr lang="en-GB" sz="22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to help Peter's sister</a:t>
            </a:r>
            <a:r>
              <a:rPr lang="en-GB" sz="22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</a:p>
          <a:p>
            <a:pPr marL="0" indent="0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9. Teacher: "Don't forget your homework!“  The teacher reminded me ______________ </a:t>
            </a:r>
          </a:p>
          <a:p>
            <a:pPr marL="0" indent="0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The teacher reminded me </a:t>
            </a:r>
            <a:r>
              <a:rPr lang="en-GB" sz="22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not to forget my homework</a:t>
            </a:r>
            <a:r>
              <a:rPr lang="en-GB" sz="22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</a:p>
          <a:p>
            <a:pPr marL="0" indent="0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10. Fred: "Wash your hands!“  Fred told me ____________</a:t>
            </a:r>
          </a:p>
          <a:p>
            <a:pPr marL="0" indent="0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Fred told me </a:t>
            </a:r>
            <a:r>
              <a:rPr lang="en-GB" sz="22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to wash my hands</a:t>
            </a:r>
            <a:r>
              <a:rPr lang="en-GB" sz="22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</a:p>
          <a:p>
            <a:pPr algn="l">
              <a:buFont typeface="+mj-lt"/>
              <a:buAutoNum type="arabicPeriod"/>
            </a:pP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5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F99145-7C14-404A-83B2-245FDDE9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214604"/>
            <a:ext cx="10668004" cy="116632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ES" sz="4000" dirty="0" err="1"/>
              <a:t>questions</a:t>
            </a:r>
            <a:r>
              <a:rPr lang="es-ES" sz="4000" dirty="0"/>
              <a:t>, </a:t>
            </a:r>
            <a:r>
              <a:rPr lang="es-ES" sz="4000" dirty="0" err="1"/>
              <a:t>commands</a:t>
            </a:r>
            <a:r>
              <a:rPr lang="es-ES" sz="4000" dirty="0"/>
              <a:t> and </a:t>
            </a:r>
            <a:r>
              <a:rPr lang="es-ES" sz="4000" dirty="0" err="1"/>
              <a:t>suggestions</a:t>
            </a:r>
            <a:r>
              <a:rPr lang="es-ES" sz="4000" dirty="0"/>
              <a:t> </a:t>
            </a:r>
            <a:r>
              <a:rPr lang="es-ES" sz="4000" dirty="0" err="1"/>
              <a:t>practice</a:t>
            </a:r>
            <a:endParaRPr lang="en-GB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5BD28-693A-4B15-9859-C226A68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1380930"/>
            <a:ext cx="11439331" cy="4777273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11. Mike: "Don't shout at Peter!“  Mike told me _______________</a:t>
            </a:r>
          </a:p>
          <a:p>
            <a:pPr marL="0" indent="0" fontAlgn="ctr">
              <a:buNone/>
            </a:pPr>
            <a:r>
              <a:rPr lang="en-GB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Mike told me </a:t>
            </a:r>
            <a:r>
              <a:rPr lang="en-GB" sz="2200" b="1" dirty="0">
                <a:solidFill>
                  <a:srgbClr val="002060"/>
                </a:solidFill>
                <a:latin typeface="Source Sans Pro" panose="020B0503030403020204" pitchFamily="34" charset="0"/>
              </a:rPr>
              <a:t>not to shout at Peter</a:t>
            </a:r>
            <a:r>
              <a:rPr lang="en-GB" sz="2200" dirty="0">
                <a:solidFill>
                  <a:srgbClr val="002060"/>
                </a:solidFill>
                <a:latin typeface="Source Sans Pro" panose="020B0503030403020204" pitchFamily="34" charset="0"/>
              </a:rPr>
              <a:t>.</a:t>
            </a:r>
            <a:endParaRPr lang="en-GB" sz="2200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chemeClr val="tx1"/>
                </a:solidFill>
              </a:rPr>
              <a:t>12. "It would be a good idea to see the dentist", said my mother.  My mother suggested __</a:t>
            </a:r>
            <a:r>
              <a:rPr lang="en-GB" sz="2200" b="1" dirty="0">
                <a:solidFill>
                  <a:srgbClr val="002060"/>
                </a:solidFill>
              </a:rPr>
              <a:t> </a:t>
            </a:r>
            <a:endParaRPr lang="en-GB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200" dirty="0">
                <a:solidFill>
                  <a:schemeClr val="tx1"/>
                </a:solidFill>
              </a:rPr>
              <a:t>My mother suggested</a:t>
            </a:r>
            <a:r>
              <a:rPr lang="en-GB" sz="2200" b="1" dirty="0">
                <a:solidFill>
                  <a:srgbClr val="002060"/>
                </a:solidFill>
              </a:rPr>
              <a:t> that I see the dentist. / seeing the dentist.</a:t>
            </a:r>
          </a:p>
          <a:p>
            <a:pPr marL="0" indent="0">
              <a:buNone/>
            </a:pPr>
            <a:r>
              <a:rPr lang="en-GB" sz="2200" dirty="0">
                <a:solidFill>
                  <a:schemeClr val="tx1"/>
                </a:solidFill>
              </a:rPr>
              <a:t>13. The dentist said, "I think you should use a different toothbrush".  The dentist recommended ___</a:t>
            </a:r>
          </a:p>
          <a:p>
            <a:pPr marL="0" indent="0">
              <a:buNone/>
            </a:pPr>
            <a:r>
              <a:rPr lang="en-GB" sz="2200" dirty="0">
                <a:solidFill>
                  <a:schemeClr val="tx1"/>
                </a:solidFill>
              </a:rPr>
              <a:t>The dentist recommended </a:t>
            </a:r>
            <a:r>
              <a:rPr lang="en-GB" sz="2200" b="1" dirty="0">
                <a:solidFill>
                  <a:srgbClr val="002060"/>
                </a:solidFill>
              </a:rPr>
              <a:t>using a different toothbrush. / that I use a different toothbrush</a:t>
            </a:r>
          </a:p>
          <a:p>
            <a:pPr marL="0" indent="0">
              <a:buNone/>
            </a:pPr>
            <a:r>
              <a:rPr lang="en-GB" sz="2200" dirty="0">
                <a:solidFill>
                  <a:schemeClr val="tx1"/>
                </a:solidFill>
              </a:rPr>
              <a:t>14. "Why don't you sleep overnight at my house?" she said.  She suggested ________</a:t>
            </a:r>
          </a:p>
          <a:p>
            <a:pPr marL="0" indent="0">
              <a:buNone/>
            </a:pPr>
            <a:r>
              <a:rPr lang="en-GB" sz="2200" dirty="0">
                <a:solidFill>
                  <a:schemeClr val="tx1"/>
                </a:solidFill>
              </a:rPr>
              <a:t>She suggested </a:t>
            </a:r>
            <a:r>
              <a:rPr lang="en-GB" sz="2200" b="1" dirty="0">
                <a:solidFill>
                  <a:srgbClr val="002060"/>
                </a:solidFill>
              </a:rPr>
              <a:t>that I sleep overnight at her house. / sleeping overnight at her house.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8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A6E23-589F-4B74-A982-77D14709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04801"/>
            <a:ext cx="10178322" cy="553616"/>
          </a:xfrm>
        </p:spPr>
        <p:txBody>
          <a:bodyPr anchor="ctr">
            <a:noAutofit/>
          </a:bodyPr>
          <a:lstStyle/>
          <a:p>
            <a:r>
              <a:rPr lang="es-ES" sz="4000" dirty="0" err="1"/>
              <a:t>reporting</a:t>
            </a:r>
            <a:r>
              <a:rPr lang="es-ES" sz="4000" dirty="0"/>
              <a:t> </a:t>
            </a:r>
            <a:r>
              <a:rPr lang="es-ES" sz="4000" dirty="0" err="1"/>
              <a:t>verbs</a:t>
            </a:r>
            <a:endParaRPr lang="en-GB" sz="4000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5D382BF-0FAE-4C9A-AD47-065BE099B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58418"/>
            <a:ext cx="10178322" cy="57849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400" dirty="0" err="1">
                <a:solidFill>
                  <a:schemeClr val="tx1"/>
                </a:solidFill>
              </a:rPr>
              <a:t>Examples</a:t>
            </a:r>
            <a:r>
              <a:rPr lang="es-ES" sz="2400" dirty="0">
                <a:solidFill>
                  <a:schemeClr val="tx1"/>
                </a:solidFill>
              </a:rPr>
              <a:t>: 	- Bob </a:t>
            </a:r>
            <a:r>
              <a:rPr lang="es-ES" sz="2400" b="1" dirty="0" err="1">
                <a:solidFill>
                  <a:srgbClr val="002060"/>
                </a:solidFill>
              </a:rPr>
              <a:t>promised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to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wait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for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him</a:t>
            </a:r>
            <a:r>
              <a:rPr lang="es-ES" sz="2400" dirty="0">
                <a:solidFill>
                  <a:schemeClr val="tx1"/>
                </a:solidFill>
              </a:rPr>
              <a:t> at </a:t>
            </a:r>
            <a:r>
              <a:rPr lang="es-ES" sz="2400" dirty="0" err="1">
                <a:solidFill>
                  <a:schemeClr val="tx1"/>
                </a:solidFill>
              </a:rPr>
              <a:t>the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corner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		- Bob </a:t>
            </a:r>
            <a:r>
              <a:rPr lang="es-ES" sz="2400" b="1" dirty="0" err="1">
                <a:solidFill>
                  <a:srgbClr val="002060"/>
                </a:solidFill>
              </a:rPr>
              <a:t>denied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having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commited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the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crime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		- </a:t>
            </a:r>
            <a:r>
              <a:rPr lang="es-ES" sz="2400" dirty="0" err="1">
                <a:solidFill>
                  <a:schemeClr val="tx1"/>
                </a:solidFill>
              </a:rPr>
              <a:t>The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judge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advised</a:t>
            </a:r>
            <a:r>
              <a:rPr lang="es-ES" sz="2400" b="1" dirty="0">
                <a:solidFill>
                  <a:srgbClr val="002060"/>
                </a:solidFill>
              </a:rPr>
              <a:t> Bob (</a:t>
            </a:r>
            <a:r>
              <a:rPr lang="es-ES" sz="2400" b="1" dirty="0" err="1">
                <a:solidFill>
                  <a:srgbClr val="002060"/>
                </a:solidFill>
              </a:rPr>
              <a:t>him</a:t>
            </a:r>
            <a:r>
              <a:rPr lang="es-ES" sz="2400" b="1" dirty="0">
                <a:solidFill>
                  <a:srgbClr val="002060"/>
                </a:solidFill>
              </a:rPr>
              <a:t>) </a:t>
            </a:r>
            <a:r>
              <a:rPr lang="es-ES" sz="2400" b="1" dirty="0" err="1">
                <a:solidFill>
                  <a:srgbClr val="002060"/>
                </a:solidFill>
              </a:rPr>
              <a:t>to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b="1" dirty="0" err="1">
                <a:solidFill>
                  <a:srgbClr val="002060"/>
                </a:solidFill>
              </a:rPr>
              <a:t>tell</a:t>
            </a:r>
            <a:r>
              <a:rPr lang="es-ES" sz="2400" b="1" dirty="0">
                <a:solidFill>
                  <a:srgbClr val="002060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the</a:t>
            </a: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truth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5A3A73A9-E319-47C1-AF5F-EEC25AF3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140049"/>
              </p:ext>
            </p:extLst>
          </p:nvPr>
        </p:nvGraphicFramePr>
        <p:xfrm>
          <a:off x="2032000" y="1380931"/>
          <a:ext cx="8127999" cy="3200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13324351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722295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24349504"/>
                    </a:ext>
                  </a:extLst>
                </a:gridCol>
              </a:tblGrid>
              <a:tr h="716495">
                <a:tc>
                  <a:txBody>
                    <a:bodyPr/>
                    <a:lstStyle/>
                    <a:p>
                      <a:r>
                        <a:rPr lang="es-ES" dirty="0"/>
                        <a:t>FOLLOWED BY INFINITIVE (TO)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FOLLOWED BY GERUND (-ING)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FOLLOWED BY OBJECT PRONOUN + TO  (ME TO+VERB)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981510"/>
                  </a:ext>
                </a:extLst>
              </a:tr>
              <a:tr h="222068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PROMISE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AGREE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REFUSE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THREATEN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SUGGEST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RECOMMEND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PROPOSE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DENY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ADMIT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COMMAND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ORDER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WARN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ASK / BEG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ADVISE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FORBID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REMIND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CONVINCE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664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230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F99145-7C14-404A-83B2-245FDDE9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214605"/>
            <a:ext cx="10668004" cy="61582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ES" sz="4000" dirty="0" err="1"/>
              <a:t>reporting</a:t>
            </a:r>
            <a:r>
              <a:rPr lang="es-ES" sz="4000" dirty="0"/>
              <a:t> </a:t>
            </a:r>
            <a:r>
              <a:rPr lang="es-ES" sz="4000" dirty="0" err="1"/>
              <a:t>verbs</a:t>
            </a:r>
            <a:r>
              <a:rPr lang="es-ES" sz="4000" dirty="0"/>
              <a:t> </a:t>
            </a:r>
            <a:r>
              <a:rPr lang="es-ES" sz="4000" dirty="0" err="1"/>
              <a:t>practice</a:t>
            </a:r>
            <a:endParaRPr lang="en-GB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5BD28-693A-4B15-9859-C226A68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1045030"/>
            <a:ext cx="11439331" cy="5113173"/>
          </a:xfrm>
        </p:spPr>
        <p:txBody>
          <a:bodyPr>
            <a:normAutofit fontScale="92500" lnSpcReduction="10000"/>
          </a:bodyPr>
          <a:lstStyle/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1. He _______ me to stop buying so much stuff online.    </a:t>
            </a:r>
            <a:endParaRPr lang="en-GB" sz="2200" b="1" dirty="0">
              <a:solidFill>
                <a:srgbClr val="002060"/>
              </a:solidFill>
            </a:endParaRP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	a. convinced		b. said		c. recommend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b="1" dirty="0">
                <a:solidFill>
                  <a:srgbClr val="002060"/>
                </a:solidFill>
              </a:rPr>
              <a:t>convinced</a:t>
            </a:r>
            <a:endParaRPr lang="en-GB" sz="2200" dirty="0">
              <a:solidFill>
                <a:schemeClr val="tx1"/>
              </a:solidFill>
            </a:endParaRP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2. I suggest _______ the police right now.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	a. you to call		b. that you call		c. to call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b="1" dirty="0">
                <a:solidFill>
                  <a:srgbClr val="002060"/>
                </a:solidFill>
              </a:rPr>
              <a:t>that you call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3. She _______ us not to drink that water.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	a. informed		b. insisted	c. warned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b="1" dirty="0">
                <a:solidFill>
                  <a:srgbClr val="002060"/>
                </a:solidFill>
              </a:rPr>
              <a:t>warned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4. She _______ anything to do with what happened.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	a. said not to have	b. denied having		c. insisted not having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b="1" dirty="0">
                <a:solidFill>
                  <a:srgbClr val="002060"/>
                </a:solidFill>
              </a:rPr>
              <a:t>denied having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5. They _______ me not to talk to you any more.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dirty="0">
                <a:solidFill>
                  <a:schemeClr val="tx1"/>
                </a:solidFill>
              </a:rPr>
              <a:t>	a. suggested		b. said		c. advised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sz="2200" b="1" dirty="0">
                <a:solidFill>
                  <a:srgbClr val="002060"/>
                </a:solidFill>
              </a:rPr>
              <a:t>advised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F99145-7C14-404A-83B2-245FDDE9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214605"/>
            <a:ext cx="10668004" cy="61582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s-ES" sz="4000" dirty="0" err="1"/>
              <a:t>reporting</a:t>
            </a:r>
            <a:r>
              <a:rPr lang="es-ES" sz="4000" dirty="0"/>
              <a:t> </a:t>
            </a:r>
            <a:r>
              <a:rPr lang="es-ES" sz="4000" dirty="0" err="1"/>
              <a:t>verbs</a:t>
            </a:r>
            <a:r>
              <a:rPr lang="es-ES" sz="4000" dirty="0"/>
              <a:t> </a:t>
            </a:r>
            <a:r>
              <a:rPr lang="es-ES" sz="4000" dirty="0" err="1"/>
              <a:t>practice</a:t>
            </a:r>
            <a:endParaRPr lang="en-GB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F5BD28-693A-4B15-9859-C226A68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979714"/>
            <a:ext cx="11439331" cy="5663681"/>
          </a:xfrm>
        </p:spPr>
        <p:txBody>
          <a:bodyPr>
            <a:normAutofit/>
          </a:bodyPr>
          <a:lstStyle/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6. "I won't lend you any more money." He _______ to lend me any more money.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	a. admitted	b. informed	c. refused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b="1" dirty="0">
                <a:solidFill>
                  <a:srgbClr val="002060"/>
                </a:solidFill>
              </a:rPr>
              <a:t>refused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7. She _______ me to invite Jim to the party.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	a. said		b. suggested	c. reminded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b="1" dirty="0">
                <a:solidFill>
                  <a:srgbClr val="002060"/>
                </a:solidFill>
              </a:rPr>
              <a:t>reminded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8. They _______ me if I didn't tell them where you were.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	a. promised they kill	b. threatened to kill	c. warned to kill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b="1" dirty="0">
                <a:solidFill>
                  <a:srgbClr val="002060"/>
                </a:solidFill>
              </a:rPr>
              <a:t>threatened to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9. He ___________of stealing the book.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	a. accused me 		b. denied		c. admitted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b="1" dirty="0">
                <a:solidFill>
                  <a:srgbClr val="002060"/>
                </a:solidFill>
              </a:rPr>
              <a:t>accused me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10. He warned ___________careful.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	a. to be		b. us to be		c. being</a:t>
            </a:r>
          </a:p>
          <a:p>
            <a:pPr marL="0" indent="0" fontAlgn="ctr">
              <a:spcBef>
                <a:spcPts val="0"/>
              </a:spcBef>
              <a:buNone/>
            </a:pPr>
            <a:r>
              <a:rPr lang="en-GB" b="1" dirty="0">
                <a:solidFill>
                  <a:srgbClr val="002060"/>
                </a:solidFill>
              </a:rPr>
              <a:t>us to be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2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tintiv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2047</Words>
  <Application>Microsoft Office PowerPoint</Application>
  <PresentationFormat>Panorámica</PresentationFormat>
  <Paragraphs>288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Gill Sans MT</vt:lpstr>
      <vt:lpstr>Impact</vt:lpstr>
      <vt:lpstr>Source Sans Pro</vt:lpstr>
      <vt:lpstr>Distintivo</vt:lpstr>
      <vt:lpstr>reported speech</vt:lpstr>
      <vt:lpstr>Reported speech</vt:lpstr>
      <vt:lpstr>1. pronouns</vt:lpstr>
      <vt:lpstr>2. Verbal Tenses</vt:lpstr>
      <vt:lpstr>2.Verbal Tenses</vt:lpstr>
      <vt:lpstr>3. time expressions and adverbs</vt:lpstr>
      <vt:lpstr>i. statements practice</vt:lpstr>
      <vt:lpstr>i. statements practice</vt:lpstr>
      <vt:lpstr>ii. questions</vt:lpstr>
      <vt:lpstr>iii. commands</vt:lpstr>
      <vt:lpstr>iv. suggestions</vt:lpstr>
      <vt:lpstr>questions, commands and suggestions practice</vt:lpstr>
      <vt:lpstr>questions, commands and suggestions practice</vt:lpstr>
      <vt:lpstr>questions, commands and suggestions practice</vt:lpstr>
      <vt:lpstr>reporting verbs</vt:lpstr>
      <vt:lpstr>reporting verbs practice</vt:lpstr>
      <vt:lpstr>reporting verbs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reported speech</dc:title>
  <dc:creator>usuari</dc:creator>
  <cp:lastModifiedBy>usuari</cp:lastModifiedBy>
  <cp:revision>34</cp:revision>
  <dcterms:created xsi:type="dcterms:W3CDTF">2020-08-07T16:35:48Z</dcterms:created>
  <dcterms:modified xsi:type="dcterms:W3CDTF">2020-08-08T19:03:02Z</dcterms:modified>
</cp:coreProperties>
</file>