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5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Disposició en planta de les instal·lacions i equips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9580" y="4960137"/>
            <a:ext cx="3712698" cy="1463040"/>
          </a:xfrm>
        </p:spPr>
        <p:txBody>
          <a:bodyPr>
            <a:normAutofit fontScale="85000" lnSpcReduction="10000"/>
          </a:bodyPr>
          <a:lstStyle/>
          <a:p>
            <a:r>
              <a:rPr lang="ca-ES" dirty="0"/>
              <a:t>MP01_Organització i gestió de les indústries químiques </a:t>
            </a:r>
          </a:p>
          <a:p>
            <a:r>
              <a:rPr lang="ca-ES" dirty="0"/>
              <a:t>UF2_gestió i organització de la producció</a:t>
            </a:r>
          </a:p>
          <a:p>
            <a:r>
              <a:rPr lang="ca-ES" dirty="0"/>
              <a:t>NF1_Assegurament dels programes de producció</a:t>
            </a:r>
          </a:p>
          <a:p>
            <a:r>
              <a:rPr lang="ca-ES" dirty="0"/>
              <a:t>A1.2_Programació de la producció</a:t>
            </a:r>
          </a:p>
        </p:txBody>
      </p:sp>
      <p:pic>
        <p:nvPicPr>
          <p:cNvPr id="1026" name="Picture 2" descr="Resultado de imagen de disposicion en planta de las instalaciones y equi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0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solidFill>
                  <a:schemeClr val="accent1"/>
                </a:solidFill>
              </a:rPr>
              <a:t>4. Planejar la distribució basant-se en el procés i la maquinària.</a:t>
            </a:r>
          </a:p>
          <a:p>
            <a:r>
              <a:rPr lang="ca-ES" dirty="0"/>
              <a:t>Abans de començar amb la distribució hem de conèixer amb detall el procés i la maquinària a emprar, així com els seus condicionants (dimensions, pesos, necessitats d'espai a les rodalies, etc.).</a:t>
            </a:r>
          </a:p>
          <a:p>
            <a:endParaRPr lang="ca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131965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solidFill>
                  <a:schemeClr val="accent1"/>
                </a:solidFill>
              </a:rPr>
              <a:t>5. Projectar l'edifici a partir de la distribució.</a:t>
            </a:r>
          </a:p>
          <a:p>
            <a:r>
              <a:rPr lang="ca-ES" dirty="0"/>
              <a:t>La distribució es realitza sense tenir en compte el factor edifici. </a:t>
            </a:r>
            <a:r>
              <a:rPr lang="ca-ES" dirty="0" smtClean="0"/>
              <a:t>Un </a:t>
            </a:r>
            <a:r>
              <a:rPr lang="ca-ES" dirty="0"/>
              <a:t>cop aconseguida una distribució òptima li encaixarem l'edifici necessari. No han fer-se més concessions al factor edifici que l'estrictament necessàries.</a:t>
            </a:r>
          </a:p>
          <a:p>
            <a:r>
              <a:rPr lang="ca-ES" dirty="0"/>
              <a:t>Però hem de tenir en compte que l'edifici ha de ser flexible, i poder </a:t>
            </a:r>
            <a:r>
              <a:rPr lang="ca-ES" dirty="0" smtClean="0"/>
              <a:t>acollir </a:t>
            </a:r>
            <a:r>
              <a:rPr lang="ca-ES" dirty="0"/>
              <a:t>diferents distribucions de maquinària. Hi ha ocasions en que l'edifici és més durador que les distribucions de línies que pot albergar.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314442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1"/>
                </a:solidFill>
              </a:rPr>
              <a:t>6. Planejar amb l'ajuda d'una clara visualització.</a:t>
            </a:r>
          </a:p>
          <a:p>
            <a:r>
              <a:rPr lang="ca-ES" dirty="0"/>
              <a:t>Els plànols, gràfics, esquemes, </a:t>
            </a:r>
            <a:r>
              <a:rPr lang="ca-ES" dirty="0" err="1"/>
              <a:t>etc</a:t>
            </a:r>
            <a:r>
              <a:rPr lang="ca-ES" dirty="0"/>
              <a:t>, són fonamentals per poder realitzar una bona distribució.</a:t>
            </a:r>
          </a:p>
          <a:p>
            <a:endParaRPr lang="ca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  <p:pic>
        <p:nvPicPr>
          <p:cNvPr id="6" name="Picture 4" descr="http://4.bp.blogspot.com/-gupb3eNcYHU/T9FFMAGI61I/AAAAAAAAAAo/JuICJCtwczM/s320/img15-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22" y="3185327"/>
            <a:ext cx="4606165" cy="34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2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1"/>
                </a:solidFill>
              </a:rPr>
              <a:t>7. Planejar amb l'ajuda d'altres.</a:t>
            </a:r>
          </a:p>
          <a:p>
            <a:r>
              <a:rPr lang="ca-ES" dirty="0"/>
              <a:t>La distribució és un treball de cooperació, entre els membres de l'equip, i també amb els interessats (client, gerent, encarregats, cap taller, </a:t>
            </a:r>
            <a:r>
              <a:rPr lang="ca-ES" dirty="0" err="1"/>
              <a:t>etc</a:t>
            </a:r>
            <a:r>
              <a:rPr lang="ca-ES" dirty="0"/>
              <a:t>).</a:t>
            </a:r>
          </a:p>
          <a:p>
            <a:r>
              <a:rPr lang="ca-ES" dirty="0"/>
              <a:t>És més senzill aconseguir l'acceptació d'un disseny quan s'ha comptat amb tots els interessats en la generació del mateix.</a:t>
            </a:r>
          </a:p>
          <a:p>
            <a:endParaRPr lang="ca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276972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b="1" dirty="0" smtClean="0">
                <a:solidFill>
                  <a:schemeClr val="accent1"/>
                </a:solidFill>
              </a:rPr>
              <a:t>8. Comprovació de la distribució. </a:t>
            </a:r>
          </a:p>
          <a:p>
            <a:r>
              <a:rPr lang="ca-ES" dirty="0" smtClean="0"/>
              <a:t>Tots els implicats han de revisar la distribució i acceptar-la. </a:t>
            </a:r>
          </a:p>
          <a:p>
            <a:r>
              <a:rPr lang="ca-ES" dirty="0" smtClean="0"/>
              <a:t>D</a:t>
            </a:r>
            <a:r>
              <a:rPr lang="ca-ES" dirty="0" smtClean="0"/>
              <a:t>esprés poden seguir-se definint altres detalls.</a:t>
            </a:r>
            <a:endParaRPr lang="ca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227297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Tipus de distribució en planta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Distribució posició fixa</a:t>
            </a:r>
          </a:p>
          <a:p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674" t="44304" r="47942" b="14861"/>
          <a:stretch/>
        </p:blipFill>
        <p:spPr>
          <a:xfrm>
            <a:off x="4481882" y="2185416"/>
            <a:ext cx="4118823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Distribució per procés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914" t="23372" r="31630" b="31779"/>
          <a:stretch/>
        </p:blipFill>
        <p:spPr>
          <a:xfrm>
            <a:off x="3833151" y="2084831"/>
            <a:ext cx="7105969" cy="45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Distribució per producte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000" t="41431" r="29022" b="14959"/>
          <a:stretch/>
        </p:blipFill>
        <p:spPr>
          <a:xfrm>
            <a:off x="4479235" y="1789043"/>
            <a:ext cx="7554928" cy="45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CAS pràctic: producció de cafè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104" y="1908313"/>
            <a:ext cx="10880035" cy="4401047"/>
          </a:xfrm>
        </p:spPr>
        <p:txBody>
          <a:bodyPr>
            <a:normAutofit/>
          </a:bodyPr>
          <a:lstStyle/>
          <a:p>
            <a:r>
              <a:rPr lang="ca-ES" dirty="0"/>
              <a:t>El senyor </a:t>
            </a:r>
            <a:r>
              <a:rPr lang="ca-ES" dirty="0" err="1"/>
              <a:t>Valdez</a:t>
            </a:r>
            <a:r>
              <a:rPr lang="ca-ES" dirty="0"/>
              <a:t> fins fa poc havia estat un dels majors productors de cafè de la zona. Després d’uns quants anys treballant la terra ha decidit processar-lo i distribuir-lo ell mateix. Un cop presa aquesta decisió i vist que havia estalviat prou diners per iniciar aquest projecte, ha contractat a tres empreses amb el seu corresponent equip de professionals per començar a dissenyar la seva planta. </a:t>
            </a:r>
          </a:p>
          <a:p>
            <a:r>
              <a:rPr lang="ca-ES" dirty="0"/>
              <a:t>El Sr. Juan </a:t>
            </a:r>
            <a:r>
              <a:rPr lang="ca-ES" dirty="0" err="1"/>
              <a:t>Valdez</a:t>
            </a:r>
            <a:r>
              <a:rPr lang="ca-ES" dirty="0"/>
              <a:t>, per poder escollir la millor opció per la construcció de la nova planta reclama un informe amb els següents apartats: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dirty="0"/>
              <a:t>Títol del projecte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dirty="0"/>
              <a:t>Tipus de distribució en planta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dirty="0"/>
              <a:t>Justificació de l’opció escollida (avantatges)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dirty="0"/>
              <a:t>Procés de producció (lineal)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dirty="0"/>
              <a:t>Llistat de maquinària bàsica i espais necessaris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dirty="0"/>
              <a:t>Proposta de distribució en planta (plànol)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530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Objectiu de la distribució en planta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410540"/>
            <a:ext cx="9720073" cy="4023360"/>
          </a:xfrm>
        </p:spPr>
        <p:txBody>
          <a:bodyPr/>
          <a:lstStyle/>
          <a:p>
            <a:pPr algn="ctr"/>
            <a:r>
              <a:rPr lang="ca-ES" dirty="0"/>
              <a:t/>
            </a:r>
            <a:br>
              <a:rPr lang="ca-ES" dirty="0"/>
            </a:br>
            <a:r>
              <a:rPr lang="ca-ES" dirty="0"/>
              <a:t>"La missió del dissenyador és trobar la millor ordenació de les àrees de treball i de l'equip per tal d'aconseguir la màxima economia en el treball al mateix temps que la major seguretat i satisfacció dels treballadors. " </a:t>
            </a:r>
          </a:p>
          <a:p>
            <a:endParaRPr lang="ca-ES" dirty="0"/>
          </a:p>
          <a:p>
            <a:r>
              <a:rPr lang="ca-ES" dirty="0"/>
              <a:t>La distribució en planta implica l'ordenació d'espais necessaris per a moviment de material, emmagatzematge, equips o línies de producció, equips industrials, administració, serveis pel personal, etc.</a:t>
            </a:r>
          </a:p>
        </p:txBody>
      </p:sp>
      <p:pic>
        <p:nvPicPr>
          <p:cNvPr id="2050" name="Picture 2" descr="Resultado de imagen de distribucion de pl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64" y="4051749"/>
            <a:ext cx="3685736" cy="27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2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395" y="2466308"/>
            <a:ext cx="9720073" cy="4023360"/>
          </a:xfrm>
        </p:spPr>
        <p:txBody>
          <a:bodyPr/>
          <a:lstStyle/>
          <a:p>
            <a:endParaRPr lang="ca-ES" dirty="0"/>
          </a:p>
          <a:p>
            <a:r>
              <a:rPr lang="ca-ES" dirty="0"/>
              <a:t>1. Integració de tots els factors que afecten la distribució.</a:t>
            </a:r>
          </a:p>
          <a:p>
            <a:r>
              <a:rPr lang="ca-ES" dirty="0"/>
              <a:t>2. Moviment de material segons distàncies mínimes.</a:t>
            </a:r>
          </a:p>
          <a:p>
            <a:r>
              <a:rPr lang="ca-ES" dirty="0"/>
              <a:t>3. Circulació del treball a través de la planta.</a:t>
            </a:r>
          </a:p>
          <a:p>
            <a:r>
              <a:rPr lang="ca-ES" dirty="0"/>
              <a:t>4. Utilització "efectiva" de tot l'espai.</a:t>
            </a:r>
          </a:p>
          <a:p>
            <a:r>
              <a:rPr lang="ca-ES" dirty="0"/>
              <a:t>5. Mínim esforç i seguretat en els treballadors.</a:t>
            </a:r>
          </a:p>
          <a:p>
            <a:r>
              <a:rPr lang="ca-ES" dirty="0"/>
              <a:t>6. Flexibilitat en l'ordenació per facilitar reajustaments o ampliacions.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Objectiu de la distribució en planta </a:t>
            </a:r>
          </a:p>
        </p:txBody>
      </p:sp>
      <p:pic>
        <p:nvPicPr>
          <p:cNvPr id="4098" name="Picture 2" descr="Resultado de imagen de distribucion de equipos en una planta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1794492"/>
            <a:ext cx="4928315" cy="32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1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Principis bàsics de la distribució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749287"/>
            <a:ext cx="10041437" cy="4560073"/>
          </a:xfrm>
        </p:spPr>
        <p:txBody>
          <a:bodyPr>
            <a:normAutofit fontScale="92500" lnSpcReduction="10000"/>
          </a:bodyPr>
          <a:lstStyle/>
          <a:p>
            <a:r>
              <a:rPr lang="ca-ES" dirty="0"/>
              <a:t>1. </a:t>
            </a:r>
            <a:r>
              <a:rPr lang="ca-ES" b="1" dirty="0">
                <a:solidFill>
                  <a:schemeClr val="accent1"/>
                </a:solidFill>
              </a:rPr>
              <a:t>Principi de la satisfacció i de la seguretat</a:t>
            </a:r>
            <a:r>
              <a:rPr lang="ca-ES" dirty="0"/>
              <a:t>. A igualtat de condicions, serà sempre més efectiva la distribució que faci el treball més satisfactori i segur per als treballadors.</a:t>
            </a:r>
          </a:p>
          <a:p>
            <a:r>
              <a:rPr lang="ca-ES" dirty="0"/>
              <a:t>2. </a:t>
            </a:r>
            <a:r>
              <a:rPr lang="ca-ES" b="1" dirty="0">
                <a:solidFill>
                  <a:schemeClr val="accent1"/>
                </a:solidFill>
              </a:rPr>
              <a:t>Principi de la integració de conjunt. </a:t>
            </a:r>
            <a:r>
              <a:rPr lang="ca-ES" dirty="0"/>
              <a:t>La millor distribució és la que integra els </a:t>
            </a:r>
            <a:r>
              <a:rPr lang="ca-ES" dirty="0" smtClean="0"/>
              <a:t>homes i dones, </a:t>
            </a:r>
            <a:r>
              <a:rPr lang="ca-ES" dirty="0"/>
              <a:t>materials, maquinària, activitats auxiliars i qualsevol altre factor, de manera que resulti el compromís millor entre totes aquestes parts.</a:t>
            </a:r>
          </a:p>
          <a:p>
            <a:r>
              <a:rPr lang="ca-ES" dirty="0"/>
              <a:t>3. </a:t>
            </a:r>
            <a:r>
              <a:rPr lang="ca-ES" b="1" dirty="0">
                <a:solidFill>
                  <a:schemeClr val="accent1"/>
                </a:solidFill>
              </a:rPr>
              <a:t>Principi de la mínima distància recorreguda. </a:t>
            </a:r>
            <a:r>
              <a:rPr lang="ca-ES" dirty="0"/>
              <a:t>A igualtat de condicions, és sempre millor la distribució que permet que la distància a recórrer pel material sigui la menor possible.</a:t>
            </a:r>
          </a:p>
          <a:p>
            <a:r>
              <a:rPr lang="ca-ES" dirty="0"/>
              <a:t>4. </a:t>
            </a:r>
            <a:r>
              <a:rPr lang="ca-ES" b="1" dirty="0">
                <a:solidFill>
                  <a:schemeClr val="accent1"/>
                </a:solidFill>
              </a:rPr>
              <a:t>Principi de la circulació o flux de materials. </a:t>
            </a:r>
            <a:r>
              <a:rPr lang="ca-ES" dirty="0"/>
              <a:t>En igualtat de condicions, és millor aquella distribució que ordeni les àrees de treball de manera que cada operació o procés estigui en el mateix ordre o seqüència en què es transformin, tracten o munten els materials.</a:t>
            </a:r>
          </a:p>
          <a:p>
            <a:r>
              <a:rPr lang="ca-ES" dirty="0"/>
              <a:t>5. </a:t>
            </a:r>
            <a:r>
              <a:rPr lang="ca-ES" b="1" dirty="0">
                <a:solidFill>
                  <a:schemeClr val="accent1"/>
                </a:solidFill>
              </a:rPr>
              <a:t>Principi de l'espai cúbic. </a:t>
            </a:r>
            <a:r>
              <a:rPr lang="ca-ES" dirty="0"/>
              <a:t>L'economia s'obté utilitzant d'una manera efectiva tot l'espai disponible, tant en horitzontal com en vertical.</a:t>
            </a:r>
          </a:p>
          <a:p>
            <a:r>
              <a:rPr lang="ca-ES" dirty="0"/>
              <a:t>6. </a:t>
            </a:r>
            <a:r>
              <a:rPr lang="ca-ES" b="1" dirty="0">
                <a:solidFill>
                  <a:schemeClr val="accent1"/>
                </a:solidFill>
              </a:rPr>
              <a:t>Principi de la flexibilitat. </a:t>
            </a:r>
            <a:r>
              <a:rPr lang="ca-ES" dirty="0"/>
              <a:t>A igualtat de condicions serà sempre més efectiva la distribució que pugui ser ajustada o reordenada amb menys cost o inconvenients.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8766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Factors que afecten a la distribució en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548" y="2286000"/>
            <a:ext cx="9720073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/>
              <a:t> 1. Materials (matèries primeres, productes en curs, productes acabats). Incloent varietat, quantitat, operacions necessàries, seqüències, etc.</a:t>
            </a:r>
          </a:p>
          <a:p>
            <a:r>
              <a:rPr lang="ca-ES" dirty="0"/>
              <a:t>2. Maquinària.</a:t>
            </a:r>
          </a:p>
          <a:p>
            <a:r>
              <a:rPr lang="ca-ES" dirty="0"/>
              <a:t>3. Treballadors.</a:t>
            </a:r>
          </a:p>
          <a:p>
            <a:r>
              <a:rPr lang="ca-ES" dirty="0"/>
              <a:t>4. Moviments (de persones i materials).</a:t>
            </a:r>
          </a:p>
          <a:p>
            <a:r>
              <a:rPr lang="ca-ES" dirty="0"/>
              <a:t>5. Espera (magatzems temporals, permanents, sales d'espera).</a:t>
            </a:r>
          </a:p>
          <a:p>
            <a:r>
              <a:rPr lang="ca-ES" dirty="0"/>
              <a:t>6. Serveis (manteniment, inspecció, control, programació, </a:t>
            </a:r>
            <a:r>
              <a:rPr lang="ca-ES" dirty="0" err="1"/>
              <a:t>etc</a:t>
            </a:r>
            <a:r>
              <a:rPr lang="ca-ES" dirty="0"/>
              <a:t>)</a:t>
            </a:r>
          </a:p>
          <a:p>
            <a:r>
              <a:rPr lang="ca-ES" dirty="0"/>
              <a:t>7. Edifici (elements i particularitats interiors i exteriors del mateix, instal·lacions existents, etc.).</a:t>
            </a:r>
          </a:p>
          <a:p>
            <a:r>
              <a:rPr lang="ca-ES" dirty="0"/>
              <a:t>8. Versatilitat, flexibilitat, expansió.</a:t>
            </a:r>
          </a:p>
        </p:txBody>
      </p:sp>
      <p:pic>
        <p:nvPicPr>
          <p:cNvPr id="6146" name="Picture 2" descr="Resultado de imagen de distribucion de equipos en una planta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1" y="2730762"/>
            <a:ext cx="3788413" cy="25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6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348" t="30415" r="42391" b="46640"/>
          <a:stretch/>
        </p:blipFill>
        <p:spPr>
          <a:xfrm>
            <a:off x="957626" y="2286000"/>
            <a:ext cx="9853075" cy="33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4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1"/>
                </a:solidFill>
              </a:rPr>
              <a:t>1. Planejar el tot i després els detalls.</a:t>
            </a:r>
          </a:p>
          <a:p>
            <a:r>
              <a:rPr lang="ca-ES" dirty="0"/>
              <a:t>Es comença determinant les necessitats generals de cadascuna de les àrees en relació amb les altres i es fa un distribució general de conjunt. Un cop aprovada aquesta distribució general es procedirà a l'ordenament detallat de cada àrea.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79051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/>
            </a:r>
            <a:br>
              <a:rPr lang="es-ES_tradnl" dirty="0"/>
            </a:br>
            <a:r>
              <a:rPr lang="ca-ES" b="1" dirty="0" smtClean="0">
                <a:solidFill>
                  <a:schemeClr val="accent1"/>
                </a:solidFill>
              </a:rPr>
              <a:t>2. Plantejar primer la disposició lineal i després la disposició pràctica. </a:t>
            </a:r>
          </a:p>
          <a:p>
            <a:r>
              <a:rPr lang="ca-ES" dirty="0" smtClean="0"/>
              <a:t>En primer lloc es realitzar una distribució teòrica ideal sense tenir en compte cap condicionant. Després es fan ajustos d'adaptació a les limitacions que tenim: espais, costos, construccions existents, etc. </a:t>
            </a:r>
            <a:endParaRPr lang="ca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366731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1"/>
                </a:solidFill>
              </a:rPr>
              <a:t>3. Planejar el procés i la maquinària a partir de les necessitats de la producció.</a:t>
            </a:r>
          </a:p>
          <a:p>
            <a:r>
              <a:rPr lang="ca-ES" dirty="0"/>
              <a:t> El disseny del producte i les especificacions de fabricació determinen el tipus de procés a emprar. Hem de determinar les quantitats o ritme de producció dels diversos productes abans de poder calcular quins processos necessitem. Després de "dimensionar" aquests processos triarem la maquinària adequada.</a:t>
            </a:r>
          </a:p>
          <a:p>
            <a:endParaRPr lang="ca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 de la distribució en planta </a:t>
            </a:r>
          </a:p>
        </p:txBody>
      </p:sp>
    </p:spTree>
    <p:extLst>
      <p:ext uri="{BB962C8B-B14F-4D97-AF65-F5344CB8AC3E}">
        <p14:creationId xmlns:p14="http://schemas.microsoft.com/office/powerpoint/2010/main" val="2769602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</TotalTime>
  <Words>984</Words>
  <Application>Microsoft Office PowerPoint</Application>
  <PresentationFormat>Personalizado</PresentationFormat>
  <Paragraphs>76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Integral</vt:lpstr>
      <vt:lpstr>Disposició en planta de les instal·lacions i equips</vt:lpstr>
      <vt:lpstr>Objectiu de la distribució en planta </vt:lpstr>
      <vt:lpstr>Objectiu de la distribució en planta </vt:lpstr>
      <vt:lpstr>Principis bàsics de la distribució </vt:lpstr>
      <vt:lpstr>Factors que afecten a la distribució en planta</vt:lpstr>
      <vt:lpstr>Metodologia de la distribució en planta </vt:lpstr>
      <vt:lpstr>Metodologia de la distribució en planta </vt:lpstr>
      <vt:lpstr>Metodologia de la distribució en planta </vt:lpstr>
      <vt:lpstr>Metodologia de la distribució en planta </vt:lpstr>
      <vt:lpstr>Metodologia de la distribució en planta </vt:lpstr>
      <vt:lpstr>Metodologia de la distribució en planta </vt:lpstr>
      <vt:lpstr>Metodologia de la distribució en planta </vt:lpstr>
      <vt:lpstr>Metodologia de la distribució en planta </vt:lpstr>
      <vt:lpstr>Metodologia de la distribució en planta </vt:lpstr>
      <vt:lpstr>Tipus de distribució en planta </vt:lpstr>
      <vt:lpstr>Metodologia de la distribució en planta </vt:lpstr>
      <vt:lpstr>Metodologia de la distribució en planta </vt:lpstr>
      <vt:lpstr>CAS pràctic: producció de cafè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Disposició en planta de les instal·lacions i equips</dc:title>
  <dc:creator>arianna martin</dc:creator>
  <cp:lastModifiedBy>user</cp:lastModifiedBy>
  <cp:revision>10</cp:revision>
  <dcterms:created xsi:type="dcterms:W3CDTF">2016-11-03T11:15:58Z</dcterms:created>
  <dcterms:modified xsi:type="dcterms:W3CDTF">2016-11-04T15:08:35Z</dcterms:modified>
</cp:coreProperties>
</file>