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57" r:id="rId4"/>
    <p:sldId id="269" r:id="rId5"/>
    <p:sldId id="270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1" r:id="rId18"/>
    <p:sldId id="274" r:id="rId19"/>
    <p:sldId id="275" r:id="rId20"/>
    <p:sldId id="276" r:id="rId21"/>
    <p:sldId id="277" r:id="rId22"/>
    <p:sldId id="272" r:id="rId23"/>
    <p:sldId id="278" r:id="rId24"/>
    <p:sldId id="279" r:id="rId25"/>
    <p:sldId id="281" r:id="rId26"/>
    <p:sldId id="280" r:id="rId27"/>
    <p:sldId id="282" r:id="rId28"/>
    <p:sldId id="296" r:id="rId29"/>
    <p:sldId id="283" r:id="rId30"/>
    <p:sldId id="284" r:id="rId31"/>
    <p:sldId id="290" r:id="rId32"/>
    <p:sldId id="285" r:id="rId33"/>
    <p:sldId id="286" r:id="rId34"/>
    <p:sldId id="287" r:id="rId35"/>
    <p:sldId id="288" r:id="rId36"/>
    <p:sldId id="289" r:id="rId37"/>
    <p:sldId id="291" r:id="rId38"/>
    <p:sldId id="292" r:id="rId39"/>
    <p:sldId id="293" r:id="rId40"/>
    <p:sldId id="294" r:id="rId41"/>
    <p:sldId id="29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14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/>
              <a:t>Feu clic aquí per editar l'estil de subtítols del patró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ol i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geta d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geta de nom d'ofe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der o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a-ES"/>
              <a:t>Feu clic a la icona per afegir una imatge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f3CKVtQgV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aDmM9wVc84" TargetMode="External"/><Relationship Id="rId2" Type="http://schemas.openxmlformats.org/officeDocument/2006/relationships/hyperlink" Target="https://www.youtube.com/watch?v=YaFT9c96Abc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simbolo cal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92" y="-926331"/>
            <a:ext cx="7375338" cy="55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o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/>
              <a:t>QUALITAT</a:t>
            </a:r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888724" cy="1753619"/>
          </a:xfrm>
        </p:spPr>
        <p:txBody>
          <a:bodyPr>
            <a:normAutofit fontScale="92500" lnSpcReduction="20000"/>
          </a:bodyPr>
          <a:lstStyle/>
          <a:p>
            <a:r>
              <a:rPr lang="ca-ES" b="1" dirty="0">
                <a:solidFill>
                  <a:schemeClr val="accent1">
                    <a:lumMod val="50000"/>
                  </a:schemeClr>
                </a:solidFill>
              </a:rPr>
              <a:t>MP01_UF1_NF2_A2.1</a:t>
            </a:r>
          </a:p>
          <a:p>
            <a:r>
              <a:rPr lang="ca-ES" dirty="0"/>
              <a:t>MP01_ORGANITZACIÓ I GESTIÓ DE LES INDÚSTRIES QUÍMIQUES</a:t>
            </a:r>
          </a:p>
          <a:p>
            <a:r>
              <a:rPr lang="ca-ES" dirty="0"/>
              <a:t>UF1_GESTIÓ DE LA QUALITAT</a:t>
            </a:r>
          </a:p>
          <a:p>
            <a:r>
              <a:rPr lang="ca-ES" dirty="0"/>
              <a:t>NF2_GESTIÓ DE LA QUIALITAT DE LA INDÚSTRIA QUÍMICA</a:t>
            </a:r>
          </a:p>
          <a:p>
            <a:r>
              <a:rPr lang="ca-ES" dirty="0"/>
              <a:t>A2.1_ QUALITAT I MILLORA </a:t>
            </a:r>
            <a:r>
              <a:rPr lang="ca-ES" dirty="0" smtClean="0"/>
              <a:t>CONTÍNUA</a:t>
            </a:r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7801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Precursors de la qualitat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W. Edwards </a:t>
            </a:r>
            <a:r>
              <a:rPr lang="ca-ES" dirty="0" err="1"/>
              <a:t>Deming</a:t>
            </a:r>
            <a:endParaRPr lang="ca-ES" dirty="0"/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5122" name="Picture 2" descr="Resultado de imagen de W. Edwards Dem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37" y="1366399"/>
            <a:ext cx="4043399" cy="51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1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Precursors de la qualitat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Joseph </a:t>
            </a:r>
            <a:r>
              <a:rPr lang="ca-ES" dirty="0" err="1"/>
              <a:t>M.Juran</a:t>
            </a:r>
            <a:endParaRPr lang="ca-ES" dirty="0"/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6146" name="Picture 2" descr="Resultado de imagen de Joseph M.Jur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90" y="1649046"/>
            <a:ext cx="4974609" cy="411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2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Precursors de la qualitat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Philip B. </a:t>
            </a:r>
            <a:r>
              <a:rPr lang="ca-ES" dirty="0" err="1"/>
              <a:t>Crosby</a:t>
            </a:r>
            <a:endParaRPr lang="ca-ES" dirty="0"/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7170" name="Picture 2" descr="Resultado de imagen de Philip B. Cros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04" y="1458422"/>
            <a:ext cx="3207433" cy="488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5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Precursors de qualitat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err="1"/>
              <a:t>Kaoru</a:t>
            </a:r>
            <a:r>
              <a:rPr lang="ca-ES" dirty="0"/>
              <a:t> </a:t>
            </a:r>
            <a:r>
              <a:rPr lang="ca-ES" dirty="0" err="1"/>
              <a:t>Ishikawa</a:t>
            </a:r>
            <a:endParaRPr lang="ca-ES" dirty="0"/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8194" name="Picture 2" descr="Resultado de imagen de Kaoru Ishika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2160589"/>
            <a:ext cx="3357269" cy="421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76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Precursors de la qualitat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Elton Mayo</a:t>
            </a:r>
          </a:p>
          <a:p>
            <a:endParaRPr lang="ca-ES" dirty="0"/>
          </a:p>
        </p:txBody>
      </p:sp>
      <p:pic>
        <p:nvPicPr>
          <p:cNvPr id="9218" name="Picture 2" descr="Resultado de imagen de elton mayo hawthor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1505547"/>
            <a:ext cx="3698191" cy="453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Precursors de qualitat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Frederick Taylor</a:t>
            </a:r>
          </a:p>
        </p:txBody>
      </p:sp>
      <p:pic>
        <p:nvPicPr>
          <p:cNvPr id="10242" name="Picture 2" descr="https://upload.wikimedia.org/wikipedia/commons/thumb/0/06/F._Taylor_1856-1915.jpg/220px-F._Taylor_1856-1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19" y="1511276"/>
            <a:ext cx="3376246" cy="509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DEFINICIONS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677334" y="1244185"/>
            <a:ext cx="8596668" cy="4797178"/>
          </a:xfrm>
        </p:spPr>
        <p:txBody>
          <a:bodyPr>
            <a:normAutofit fontScale="92500" lnSpcReduction="20000"/>
          </a:bodyPr>
          <a:lstStyle/>
          <a:p>
            <a:r>
              <a:rPr lang="ca-ES" b="1" dirty="0"/>
              <a:t>Qualitat </a:t>
            </a:r>
            <a:r>
              <a:rPr lang="ca-ES" b="1" dirty="0" smtClean="0"/>
              <a:t>total</a:t>
            </a:r>
            <a:r>
              <a:rPr lang="ca-ES" dirty="0" smtClean="0"/>
              <a:t>: estratègia de gestió orientada a crear consciència de qualitat en tots els processos d’organització, afecta tant a l’empresa com els seus treballadors</a:t>
            </a:r>
            <a:endParaRPr lang="ca-ES" dirty="0"/>
          </a:p>
          <a:p>
            <a:r>
              <a:rPr lang="ca-ES" b="1" dirty="0"/>
              <a:t>Millora </a:t>
            </a:r>
            <a:r>
              <a:rPr lang="ca-ES" b="1" dirty="0" smtClean="0"/>
              <a:t>contínua</a:t>
            </a:r>
            <a:r>
              <a:rPr lang="ca-ES" dirty="0" smtClean="0"/>
              <a:t>: és un esforç continu per millorar els productes, serveis o processos desenvolupats per una organització.</a:t>
            </a:r>
            <a:endParaRPr lang="ca-ES" dirty="0"/>
          </a:p>
          <a:p>
            <a:r>
              <a:rPr lang="ca-ES" b="1" dirty="0"/>
              <a:t>Cicle </a:t>
            </a:r>
            <a:r>
              <a:rPr lang="ca-ES" b="1" dirty="0" smtClean="0"/>
              <a:t>PDCA</a:t>
            </a:r>
            <a:r>
              <a:rPr lang="ca-ES" dirty="0" smtClean="0"/>
              <a:t>: estratègia de millora continua de la qualitat en quatre passos. Planificació, desenvolupar, comprovar i actuar </a:t>
            </a:r>
            <a:endParaRPr lang="ca-ES" dirty="0"/>
          </a:p>
          <a:p>
            <a:r>
              <a:rPr lang="ca-ES" b="1" dirty="0"/>
              <a:t>Qualitat en el </a:t>
            </a:r>
            <a:r>
              <a:rPr lang="ca-ES" b="1" dirty="0" smtClean="0"/>
              <a:t>producte</a:t>
            </a:r>
            <a:r>
              <a:rPr lang="ca-ES" dirty="0" smtClean="0"/>
              <a:t>: quan un material o element es fabrica amb les propietats adients  </a:t>
            </a:r>
            <a:endParaRPr lang="ca-ES" dirty="0"/>
          </a:p>
          <a:p>
            <a:r>
              <a:rPr lang="ca-ES" b="1" dirty="0"/>
              <a:t>Qualitat en el </a:t>
            </a:r>
            <a:r>
              <a:rPr lang="ca-ES" b="1" dirty="0" smtClean="0"/>
              <a:t>procés</a:t>
            </a:r>
            <a:r>
              <a:rPr lang="ca-ES" dirty="0" smtClean="0"/>
              <a:t>: qualitat no és el producte final, amb l’ajuda de l’ISO 9001, es vol millorar la qualitat en totes les àrees de producció, perquè hi hagi més eficàcia en la producció.   </a:t>
            </a:r>
            <a:endParaRPr lang="ca-ES" dirty="0"/>
          </a:p>
          <a:p>
            <a:r>
              <a:rPr lang="ca-ES" b="1" dirty="0"/>
              <a:t>ISO (9001</a:t>
            </a:r>
            <a:r>
              <a:rPr lang="ca-ES" dirty="0" smtClean="0"/>
              <a:t>): Norma internacional que és la base del sistema de la gestió de la qualitat. </a:t>
            </a:r>
            <a:endParaRPr lang="ca-ES" dirty="0"/>
          </a:p>
          <a:p>
            <a:r>
              <a:rPr lang="ca-ES" b="1" dirty="0" smtClean="0"/>
              <a:t>EFQM: </a:t>
            </a:r>
            <a:r>
              <a:rPr lang="ca-ES" dirty="0" smtClean="0"/>
              <a:t>fundació europea per la gestió de la qualitat que planteja un model d'excel·lència.  </a:t>
            </a:r>
            <a:endParaRPr lang="ca-ES" dirty="0"/>
          </a:p>
          <a:p>
            <a:r>
              <a:rPr lang="ca-ES" b="1" dirty="0" smtClean="0"/>
              <a:t>GMP</a:t>
            </a:r>
            <a:r>
              <a:rPr lang="ca-ES" dirty="0" smtClean="0"/>
              <a:t>: conjunt de normes i procediments a seguir per aconseguir que els productes estiguin fabricats d’acord amb certs paràmetres o estàndards de qualitat.</a:t>
            </a:r>
            <a:endParaRPr lang="ca-ES" dirty="0"/>
          </a:p>
          <a:p>
            <a:pPr marL="0" indent="0">
              <a:buNone/>
            </a:pP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7643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Qualitat Total</a:t>
            </a:r>
            <a:br>
              <a:rPr lang="ca-ES" dirty="0"/>
            </a:b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651352" y="1630502"/>
            <a:ext cx="8596668" cy="3880773"/>
          </a:xfrm>
        </p:spPr>
        <p:txBody>
          <a:bodyPr/>
          <a:lstStyle/>
          <a:p>
            <a:r>
              <a:rPr lang="ca-ES" dirty="0"/>
              <a:t>Model de gestió empresarial en la que es busca com a objectiu la satisfacció de les necessitats del client a través de l’ús eficient dels recursos tant materials com humans i la millora contínua</a:t>
            </a:r>
          </a:p>
          <a:p>
            <a:endParaRPr lang="ca-ES" dirty="0"/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/>
          <a:srcRect l="9928" t="33436" r="11542" b="35072"/>
          <a:stretch/>
        </p:blipFill>
        <p:spPr>
          <a:xfrm>
            <a:off x="1219641" y="2610678"/>
            <a:ext cx="7101086" cy="39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Qualitat total</a:t>
            </a:r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/>
          <a:srcRect l="3473" t="45990" r="19610" b="32513"/>
          <a:stretch/>
        </p:blipFill>
        <p:spPr>
          <a:xfrm rot="10800000">
            <a:off x="432765" y="2006642"/>
            <a:ext cx="9082296" cy="35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0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Qualitat total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ca-ES" dirty="0"/>
              <a:t>CARACTERÍSTIQUES</a:t>
            </a:r>
          </a:p>
          <a:p>
            <a:pPr lvl="1"/>
            <a:r>
              <a:rPr lang="ca-ES" dirty="0"/>
              <a:t>No és sinònim de luxe, sinó una satisfacció de les expectatives del client mitjançant el compliment dels requisits:</a:t>
            </a:r>
          </a:p>
          <a:p>
            <a:pPr lvl="2"/>
            <a:r>
              <a:rPr lang="ca-ES" dirty="0"/>
              <a:t>Característiques</a:t>
            </a:r>
          </a:p>
          <a:p>
            <a:pPr lvl="2"/>
            <a:r>
              <a:rPr lang="ca-ES" dirty="0"/>
              <a:t>Propietats</a:t>
            </a:r>
          </a:p>
          <a:p>
            <a:pPr lvl="2"/>
            <a:r>
              <a:rPr lang="ca-ES" dirty="0"/>
              <a:t>Capacitats </a:t>
            </a:r>
          </a:p>
          <a:p>
            <a:pPr lvl="1"/>
            <a:r>
              <a:rPr lang="ca-ES" dirty="0"/>
              <a:t>Respectar els requisits establerts entre</a:t>
            </a:r>
          </a:p>
          <a:p>
            <a:pPr lvl="2"/>
            <a:r>
              <a:rPr lang="ca-ES" dirty="0"/>
              <a:t>Client i proveïdor</a:t>
            </a:r>
          </a:p>
          <a:p>
            <a:pPr lvl="2"/>
            <a:r>
              <a:rPr lang="ca-ES" dirty="0"/>
              <a:t>Satisfer una necessitat concreta del client o de la pròpia organització</a:t>
            </a:r>
          </a:p>
          <a:p>
            <a:pPr lvl="2"/>
            <a:r>
              <a:rPr lang="ca-ES" dirty="0"/>
              <a:t>Reglament</a:t>
            </a:r>
          </a:p>
          <a:p>
            <a:pPr marL="914400" lvl="2" indent="0">
              <a:buNone/>
            </a:pPr>
            <a:endParaRPr lang="ca-ES" dirty="0"/>
          </a:p>
          <a:p>
            <a:pPr lvl="1"/>
            <a:endParaRPr lang="ca-ES" dirty="0"/>
          </a:p>
        </p:txBody>
      </p:sp>
      <p:sp>
        <p:nvSpPr>
          <p:cNvPr id="4" name="Clau de tancament 3"/>
          <p:cNvSpPr/>
          <p:nvPr/>
        </p:nvSpPr>
        <p:spPr>
          <a:xfrm>
            <a:off x="3445564" y="3035899"/>
            <a:ext cx="331305" cy="8348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QuadreDeText 4"/>
          <p:cNvSpPr txBox="1"/>
          <p:nvPr/>
        </p:nvSpPr>
        <p:spPr>
          <a:xfrm>
            <a:off x="3901505" y="3299453"/>
            <a:ext cx="2751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Que ofereix el producte </a:t>
            </a:r>
          </a:p>
        </p:txBody>
      </p:sp>
    </p:spTree>
    <p:extLst>
      <p:ext uri="{BB962C8B-B14F-4D97-AF65-F5344CB8AC3E}">
        <p14:creationId xmlns:p14="http://schemas.microsoft.com/office/powerpoint/2010/main" val="213838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Per començar... </a:t>
            </a:r>
          </a:p>
        </p:txBody>
      </p:sp>
      <p:pic>
        <p:nvPicPr>
          <p:cNvPr id="11268" name="Picture 4" descr="Resultado de imagen de ratatoui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53" y="1476396"/>
            <a:ext cx="2671350" cy="456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59562" y="6271551"/>
            <a:ext cx="503221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a-E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https://www.youtube.com/watch?v=Ff3CKVtQgV0</a:t>
            </a:r>
            <a:r>
              <a:rPr lang="ca-E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ca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Qualitat total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CARACTERÍSTIQUES </a:t>
            </a:r>
          </a:p>
          <a:p>
            <a:pPr lvl="1"/>
            <a:r>
              <a:rPr lang="ca-ES" dirty="0"/>
              <a:t>És el client que estableix el grau de qualitat</a:t>
            </a:r>
          </a:p>
          <a:p>
            <a:pPr lvl="1"/>
            <a:r>
              <a:rPr lang="ca-ES" dirty="0"/>
              <a:t>La qualitat no és un bé intangible, és un concepte mesurable</a:t>
            </a:r>
          </a:p>
          <a:p>
            <a:pPr lvl="1"/>
            <a:r>
              <a:rPr lang="ca-ES" dirty="0"/>
              <a:t>Qualitat no només és un concepte empresarial, sinó que s’ha de tenir en compte </a:t>
            </a:r>
          </a:p>
          <a:p>
            <a:pPr lvl="2"/>
            <a:r>
              <a:rPr lang="ca-ES" dirty="0"/>
              <a:t>Institucions</a:t>
            </a:r>
          </a:p>
          <a:p>
            <a:pPr lvl="2"/>
            <a:r>
              <a:rPr lang="ca-ES" dirty="0"/>
              <a:t>Associacions</a:t>
            </a:r>
          </a:p>
          <a:p>
            <a:pPr lvl="2"/>
            <a:r>
              <a:rPr lang="ca-ES" dirty="0"/>
              <a:t>Administració pública</a:t>
            </a:r>
          </a:p>
          <a:p>
            <a:pPr lvl="2"/>
            <a:r>
              <a:rPr lang="ca-ES" dirty="0"/>
              <a:t>Serveis a la societat</a:t>
            </a:r>
          </a:p>
          <a:p>
            <a:pPr lvl="2"/>
            <a:r>
              <a:rPr lang="ca-ES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47415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Qualitat total</a:t>
            </a:r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/>
          <a:srcRect l="8314" t="34667" r="13694" b="31787"/>
          <a:stretch/>
        </p:blipFill>
        <p:spPr>
          <a:xfrm rot="10800000">
            <a:off x="1389334" y="1457737"/>
            <a:ext cx="7172668" cy="42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1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Millora contínua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Pilar fonamental de la Qualitat Total</a:t>
            </a:r>
          </a:p>
          <a:p>
            <a:r>
              <a:rPr lang="ca-ES" dirty="0"/>
              <a:t>És un procés estructurat en el qual participen totes les persones de l’empresa amb l’objectiu de l’increment progressiu de la </a:t>
            </a:r>
            <a:r>
              <a:rPr lang="ca-ES" b="1" dirty="0">
                <a:solidFill>
                  <a:schemeClr val="accent1">
                    <a:lumMod val="50000"/>
                  </a:schemeClr>
                </a:solidFill>
              </a:rPr>
              <a:t>qualitat</a:t>
            </a:r>
            <a:r>
              <a:rPr lang="ca-ES" dirty="0"/>
              <a:t>, la </a:t>
            </a:r>
            <a:r>
              <a:rPr lang="ca-ES" b="1" dirty="0">
                <a:solidFill>
                  <a:schemeClr val="accent1">
                    <a:lumMod val="50000"/>
                  </a:schemeClr>
                </a:solidFill>
              </a:rPr>
              <a:t>competitivitat</a:t>
            </a:r>
            <a:r>
              <a:rPr lang="ca-ES" dirty="0"/>
              <a:t> i la </a:t>
            </a:r>
            <a:r>
              <a:rPr lang="ca-ES" b="1" dirty="0">
                <a:solidFill>
                  <a:schemeClr val="accent1">
                    <a:lumMod val="50000"/>
                  </a:schemeClr>
                </a:solidFill>
              </a:rPr>
              <a:t>productivitat</a:t>
            </a:r>
            <a:r>
              <a:rPr lang="ca-ES" dirty="0"/>
              <a:t>, en un entorn canviant. </a:t>
            </a:r>
          </a:p>
          <a:p>
            <a:r>
              <a:rPr lang="ca-ES" dirty="0"/>
              <a:t>En aquest procés s’augmenta el valor per al client, es redueix el cost dels recursos utilitzats i els manté el respecte i amb la cura amb el medi ambient que l’envolta, com també els màxims estàndards de seguretat i salut laboral</a:t>
            </a:r>
          </a:p>
        </p:txBody>
      </p:sp>
    </p:spTree>
    <p:extLst>
      <p:ext uri="{BB962C8B-B14F-4D97-AF65-F5344CB8AC3E}">
        <p14:creationId xmlns:p14="http://schemas.microsoft.com/office/powerpoint/2010/main" val="167947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Millora contínua </a:t>
            </a:r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/>
          <a:srcRect l="11413" t="23782" r="31956" b="5293"/>
          <a:stretch/>
        </p:blipFill>
        <p:spPr>
          <a:xfrm>
            <a:off x="901148" y="1272209"/>
            <a:ext cx="7849002" cy="55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5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Millora contínua 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La millora contínua requereix</a:t>
            </a:r>
          </a:p>
          <a:p>
            <a:pPr lvl="1"/>
            <a:r>
              <a:rPr lang="ca-ES" sz="1800" dirty="0"/>
              <a:t>Que tots els treballadors comprenguin millor els processos interns i les necessitats dels clients</a:t>
            </a:r>
          </a:p>
          <a:p>
            <a:pPr lvl="1"/>
            <a:r>
              <a:rPr lang="ca-ES" sz="1800" dirty="0"/>
              <a:t>Que existeixi un compromís en l’organització d’invertir recursos en la prevenció d’errors</a:t>
            </a:r>
          </a:p>
          <a:p>
            <a:pPr lvl="1"/>
            <a:r>
              <a:rPr lang="ca-ES" sz="1800" dirty="0"/>
              <a:t>Que les persones tinguin autoritat per prendre decisions que millorin la qualitat eh les seves pròpies àrees de treball</a:t>
            </a:r>
          </a:p>
          <a:p>
            <a:pPr lvl="1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93352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o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i="1" dirty="0"/>
              <a:t>Nunca digas a la gente cómo tiene que hacer las cosas. Di lo que quieras lograr y te sorprenderá su ingenio </a:t>
            </a:r>
          </a:p>
        </p:txBody>
      </p:sp>
      <p:sp>
        <p:nvSpPr>
          <p:cNvPr id="7" name="Contenidor de text 6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860100"/>
          </a:xfrm>
        </p:spPr>
        <p:txBody>
          <a:bodyPr>
            <a:normAutofit/>
          </a:bodyPr>
          <a:lstStyle/>
          <a:p>
            <a:pPr algn="ctr"/>
            <a:r>
              <a:rPr lang="ca-ES" dirty="0"/>
              <a:t>George </a:t>
            </a:r>
            <a:r>
              <a:rPr lang="ca-ES" dirty="0" err="1"/>
              <a:t>Patton</a:t>
            </a:r>
            <a:endParaRPr lang="ca-ES" dirty="0"/>
          </a:p>
          <a:p>
            <a:pPr algn="ctr"/>
            <a:endParaRPr lang="ca-ES" dirty="0"/>
          </a:p>
          <a:p>
            <a:pPr algn="ctr"/>
            <a:endParaRPr lang="ca-ES" dirty="0"/>
          </a:p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9729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Millora contínua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Les 4 grans línies de millora </a:t>
            </a:r>
          </a:p>
          <a:p>
            <a:pPr lvl="1"/>
            <a:r>
              <a:rPr lang="ca-ES" sz="2000" dirty="0"/>
              <a:t>Innovació en els productes i serveis </a:t>
            </a:r>
          </a:p>
          <a:p>
            <a:pPr lvl="1"/>
            <a:r>
              <a:rPr lang="ca-ES" sz="2000" dirty="0"/>
              <a:t>Innovació dels processos que generen els productes i serveis </a:t>
            </a:r>
          </a:p>
          <a:p>
            <a:pPr lvl="1"/>
            <a:r>
              <a:rPr lang="ca-ES" sz="2000" dirty="0"/>
              <a:t>La millora de productes i serveis</a:t>
            </a:r>
          </a:p>
          <a:p>
            <a:pPr lvl="1"/>
            <a:r>
              <a:rPr lang="ca-ES" sz="2000" dirty="0"/>
              <a:t>La millora dels processos actuals </a:t>
            </a:r>
          </a:p>
        </p:txBody>
      </p:sp>
    </p:spTree>
    <p:extLst>
      <p:ext uri="{BB962C8B-B14F-4D97-AF65-F5344CB8AC3E}">
        <p14:creationId xmlns:p14="http://schemas.microsoft.com/office/powerpoint/2010/main" val="5728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/>
          <p:cNvPicPr>
            <a:picLocks noChangeAspect="1"/>
          </p:cNvPicPr>
          <p:nvPr/>
        </p:nvPicPr>
        <p:blipFill rotWithShape="1">
          <a:blip r:embed="rId2"/>
          <a:srcRect l="10652" t="22960" r="33152" b="6066"/>
          <a:stretch/>
        </p:blipFill>
        <p:spPr>
          <a:xfrm>
            <a:off x="569844" y="304801"/>
            <a:ext cx="8267762" cy="58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7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ACTIVITAT: cicle de PDCA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a-ES" sz="2000" dirty="0" smtClean="0"/>
              <a:t>Dibuixa i el cicle de PDCA i escriu que s’ha de tenir en compte a cada una de les quatre fases</a:t>
            </a: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336027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Cicle PDCA de </a:t>
            </a:r>
            <a:r>
              <a:rPr lang="ca-ES" dirty="0" err="1"/>
              <a:t>Deming</a:t>
            </a:r>
            <a:endParaRPr lang="ca-ES" dirty="0"/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/>
          <a:srcRect l="26848" t="33402" r="21957" b="9544"/>
          <a:stretch/>
        </p:blipFill>
        <p:spPr>
          <a:xfrm>
            <a:off x="1113184" y="1500016"/>
            <a:ext cx="7779026" cy="487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9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Què és la qualitat?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a-ES" sz="2800" dirty="0"/>
              <a:t>Satisfacció de les necessitats del client: el compliment de les exigències pactades o negociades prèviament pel client i el proveïdor. </a:t>
            </a:r>
          </a:p>
        </p:txBody>
      </p:sp>
      <p:pic>
        <p:nvPicPr>
          <p:cNvPr id="2050" name="Picture 2" descr="Resultado de imagen de simbolo cal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4" y="3921404"/>
            <a:ext cx="2796564" cy="293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/>
          <p:cNvSpPr>
            <a:spLocks noGrp="1"/>
          </p:cNvSpPr>
          <p:nvPr>
            <p:ph type="title"/>
          </p:nvPr>
        </p:nvSpPr>
        <p:spPr>
          <a:xfrm>
            <a:off x="677335" y="1097354"/>
            <a:ext cx="8596668" cy="1826581"/>
          </a:xfrm>
        </p:spPr>
        <p:txBody>
          <a:bodyPr/>
          <a:lstStyle/>
          <a:p>
            <a:pPr algn="ctr"/>
            <a:r>
              <a:rPr lang="ca-ES" dirty="0">
                <a:solidFill>
                  <a:schemeClr val="accent1">
                    <a:lumMod val="50000"/>
                  </a:schemeClr>
                </a:solidFill>
              </a:rPr>
              <a:t>Per (des)connectar... </a:t>
            </a:r>
          </a:p>
        </p:txBody>
      </p:sp>
      <p:sp>
        <p:nvSpPr>
          <p:cNvPr id="4" name="Contenidor de text 3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714326"/>
          </a:xfrm>
        </p:spPr>
        <p:txBody>
          <a:bodyPr>
            <a:normAutofit/>
          </a:bodyPr>
          <a:lstStyle/>
          <a:p>
            <a:pPr algn="ctr"/>
            <a:r>
              <a:rPr lang="ca-ES" u="sng" dirty="0">
                <a:hlinkClick r:id="rId2"/>
              </a:rPr>
              <a:t>https://www.youtube.com/watch?v=YaFT9c96Abc</a:t>
            </a:r>
            <a:endParaRPr lang="ca-ES" u="sng" dirty="0"/>
          </a:p>
          <a:p>
            <a:pPr algn="ctr"/>
            <a:endParaRPr lang="ca-ES" u="sng" dirty="0"/>
          </a:p>
          <a:p>
            <a:pPr algn="ctr"/>
            <a:r>
              <a:rPr lang="ca-ES" u="sng" dirty="0">
                <a:hlinkClick r:id="rId3"/>
              </a:rPr>
              <a:t>https://www.youtube.com/watch?v=4aDmM9wVc84</a:t>
            </a:r>
            <a:endParaRPr lang="ca-ES" dirty="0"/>
          </a:p>
          <a:p>
            <a:endParaRPr lang="ca-ES" u="sng" dirty="0"/>
          </a:p>
          <a:p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3445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/>
          <a:srcRect l="4550" t="6768" r="5893" b="22899"/>
          <a:stretch/>
        </p:blipFill>
        <p:spPr>
          <a:xfrm>
            <a:off x="2080590" y="185530"/>
            <a:ext cx="6006155" cy="65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/>
          <a:srcRect l="25000" t="20909" r="25761" b="20759"/>
          <a:stretch/>
        </p:blipFill>
        <p:spPr>
          <a:xfrm>
            <a:off x="1046922" y="808844"/>
            <a:ext cx="7977809" cy="53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/>
          <a:srcRect l="25109" t="24603" r="23369" b="8772"/>
          <a:stretch/>
        </p:blipFill>
        <p:spPr>
          <a:xfrm>
            <a:off x="713204" y="519341"/>
            <a:ext cx="7834447" cy="56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7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/>
          <a:srcRect l="23696" t="22140" r="25326" b="9932"/>
          <a:stretch/>
        </p:blipFill>
        <p:spPr>
          <a:xfrm>
            <a:off x="698673" y="609599"/>
            <a:ext cx="7818754" cy="585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7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/>
          <a:srcRect l="26196" t="22346" r="22825" b="19599"/>
          <a:stretch/>
        </p:blipFill>
        <p:spPr>
          <a:xfrm>
            <a:off x="516834" y="530087"/>
            <a:ext cx="8382445" cy="53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/>
          <a:srcRect l="23695" t="25448" r="22718" b="15128"/>
          <a:stretch/>
        </p:blipFill>
        <p:spPr>
          <a:xfrm>
            <a:off x="416986" y="477079"/>
            <a:ext cx="8289693" cy="51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8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/>
          <a:srcRect l="13962" t="41232" r="3204" b="10917"/>
          <a:stretch/>
        </p:blipFill>
        <p:spPr>
          <a:xfrm>
            <a:off x="795131" y="181186"/>
            <a:ext cx="8065534" cy="648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8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 9"/>
          <p:cNvGrpSpPr/>
          <p:nvPr/>
        </p:nvGrpSpPr>
        <p:grpSpPr>
          <a:xfrm>
            <a:off x="1868557" y="1020417"/>
            <a:ext cx="5830956" cy="5075581"/>
            <a:chOff x="2822719" y="1563754"/>
            <a:chExt cx="4651508" cy="4532243"/>
          </a:xfrm>
        </p:grpSpPr>
        <p:sp>
          <p:nvSpPr>
            <p:cNvPr id="4" name="Oval 3"/>
            <p:cNvSpPr/>
            <p:nvPr/>
          </p:nvSpPr>
          <p:spPr>
            <a:xfrm>
              <a:off x="2822719" y="1563754"/>
              <a:ext cx="4651508" cy="45322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" name="Oval 2"/>
            <p:cNvSpPr/>
            <p:nvPr/>
          </p:nvSpPr>
          <p:spPr>
            <a:xfrm>
              <a:off x="3525083" y="2226367"/>
              <a:ext cx="3220278" cy="326003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2" name="Oval 1"/>
            <p:cNvSpPr/>
            <p:nvPr/>
          </p:nvSpPr>
          <p:spPr>
            <a:xfrm>
              <a:off x="4094922" y="2888974"/>
              <a:ext cx="2014330" cy="188180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5" name="QuadreDeText 4"/>
            <p:cNvSpPr txBox="1"/>
            <p:nvPr/>
          </p:nvSpPr>
          <p:spPr>
            <a:xfrm>
              <a:off x="4419597" y="3537487"/>
              <a:ext cx="1364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600" dirty="0"/>
                <a:t>Qualitat del producte</a:t>
              </a:r>
            </a:p>
          </p:txBody>
        </p:sp>
        <p:sp>
          <p:nvSpPr>
            <p:cNvPr id="6" name="QuadreDeText 5"/>
            <p:cNvSpPr txBox="1"/>
            <p:nvPr/>
          </p:nvSpPr>
          <p:spPr>
            <a:xfrm>
              <a:off x="4101550" y="2550412"/>
              <a:ext cx="30082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600" dirty="0"/>
                <a:t>Qualitat del procés </a:t>
              </a:r>
            </a:p>
          </p:txBody>
        </p:sp>
        <p:sp>
          <p:nvSpPr>
            <p:cNvPr id="7" name="QuadreDeText 6"/>
            <p:cNvSpPr txBox="1"/>
            <p:nvPr/>
          </p:nvSpPr>
          <p:spPr>
            <a:xfrm>
              <a:off x="4419597" y="1650127"/>
              <a:ext cx="2676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/>
                <a:t>Qualitat total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348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Qualitat en el producte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La qualitat en el producte s’estableix en les normes que asseguren el compliment de les especificacions del producte </a:t>
            </a:r>
          </a:p>
          <a:p>
            <a:pPr lvl="1"/>
            <a:r>
              <a:rPr lang="ca-ES" dirty="0"/>
              <a:t>Control de la qualitat del producte </a:t>
            </a:r>
          </a:p>
          <a:p>
            <a:pPr lvl="2"/>
            <a:r>
              <a:rPr lang="ca-ES" dirty="0"/>
              <a:t>Establir l’objectiu de control</a:t>
            </a:r>
          </a:p>
          <a:p>
            <a:pPr lvl="2"/>
            <a:r>
              <a:rPr lang="ca-ES" dirty="0"/>
              <a:t>Triar una unitat de mesura</a:t>
            </a:r>
          </a:p>
          <a:p>
            <a:pPr lvl="2"/>
            <a:r>
              <a:rPr lang="ca-ES" dirty="0"/>
              <a:t>Establir un valor normal o estàndard  de l’especificació a controlar </a:t>
            </a:r>
          </a:p>
          <a:p>
            <a:pPr lvl="2"/>
            <a:r>
              <a:rPr lang="ca-ES" dirty="0"/>
              <a:t>Establir un instrument de mesura</a:t>
            </a:r>
          </a:p>
          <a:p>
            <a:pPr lvl="2"/>
            <a:r>
              <a:rPr lang="ca-ES" dirty="0"/>
              <a:t>Realitzar la lectura de magnitud a la unitat elegida</a:t>
            </a:r>
          </a:p>
          <a:p>
            <a:pPr lvl="2"/>
            <a:r>
              <a:rPr lang="ca-ES" dirty="0"/>
              <a:t>Interpretar les diferencies entre el valor real i el valor normal o estàndard</a:t>
            </a:r>
          </a:p>
          <a:p>
            <a:pPr lvl="2"/>
            <a:r>
              <a:rPr lang="ca-ES" dirty="0"/>
              <a:t>Actuar sobre les diferències trobades  </a:t>
            </a:r>
          </a:p>
        </p:txBody>
      </p:sp>
    </p:spTree>
    <p:extLst>
      <p:ext uri="{BB962C8B-B14F-4D97-AF65-F5344CB8AC3E}">
        <p14:creationId xmlns:p14="http://schemas.microsoft.com/office/powerpoint/2010/main" val="295757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/>
          <a:srcRect l="23369" t="19883" r="21739" b="11889"/>
          <a:stretch/>
        </p:blipFill>
        <p:spPr>
          <a:xfrm>
            <a:off x="238539" y="431764"/>
            <a:ext cx="8600662" cy="601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4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Qualitat en el procés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S’entén com a procés el conjunt d’element que aporten valor afegit a una entrada procedent d’un proveïdor que proporciona un client </a:t>
            </a:r>
          </a:p>
          <a:p>
            <a:pPr lvl="1"/>
            <a:r>
              <a:rPr lang="ca-ES" dirty="0"/>
              <a:t>Assegura la conformitat del producte amb les especificacions requerides, donant una major confiança amb el client</a:t>
            </a:r>
          </a:p>
          <a:p>
            <a:pPr lvl="1"/>
            <a:r>
              <a:rPr lang="ca-ES" dirty="0"/>
              <a:t>Reduir o suprimir les possibles causes d’aparició de defectes</a:t>
            </a:r>
          </a:p>
          <a:p>
            <a:pPr lvl="1"/>
            <a:r>
              <a:rPr lang="ca-ES" dirty="0"/>
              <a:t>Augmentar l’estabilitat del procés en el temps</a:t>
            </a:r>
          </a:p>
          <a:p>
            <a:pPr lvl="1"/>
            <a:r>
              <a:rPr lang="ca-ES" dirty="0"/>
              <a:t>Donar informació immediata a l’operari de l’evolució del procés </a:t>
            </a:r>
          </a:p>
          <a:p>
            <a:pPr lvl="1"/>
            <a:r>
              <a:rPr lang="ca-ES" dirty="0"/>
              <a:t>Disminuir els costos de la qualitat </a:t>
            </a:r>
          </a:p>
        </p:txBody>
      </p:sp>
    </p:spTree>
    <p:extLst>
      <p:ext uri="{BB962C8B-B14F-4D97-AF65-F5344CB8AC3E}">
        <p14:creationId xmlns:p14="http://schemas.microsoft.com/office/powerpoint/2010/main" val="116851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/>
          <a:srcRect l="3742" t="6359" r="8314" b="25797"/>
          <a:stretch/>
        </p:blipFill>
        <p:spPr>
          <a:xfrm>
            <a:off x="1113184" y="175115"/>
            <a:ext cx="5897216" cy="633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2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/>
          <a:srcRect l="24999" t="23988" r="23153" b="7805"/>
          <a:stretch/>
        </p:blipFill>
        <p:spPr>
          <a:xfrm>
            <a:off x="1298714" y="421819"/>
            <a:ext cx="8083826" cy="59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1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Evolució concepte qualitat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/>
          <a:srcRect l="26739" t="31496" r="23934" b="8531"/>
          <a:stretch/>
        </p:blipFill>
        <p:spPr>
          <a:xfrm>
            <a:off x="982045" y="1371058"/>
            <a:ext cx="7987245" cy="54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Precursors de la qualitat total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sz="2000" dirty="0"/>
              <a:t>Walter A. </a:t>
            </a:r>
            <a:r>
              <a:rPr lang="ca-ES" sz="2000" dirty="0" err="1"/>
              <a:t>Shewhart</a:t>
            </a:r>
            <a:endParaRPr lang="ca-ES" sz="2000" dirty="0"/>
          </a:p>
          <a:p>
            <a:r>
              <a:rPr lang="ca-ES" sz="2000" dirty="0"/>
              <a:t>Armand V. </a:t>
            </a:r>
            <a:r>
              <a:rPr lang="ca-ES" sz="2000" dirty="0" err="1"/>
              <a:t>Feigenbaum</a:t>
            </a:r>
            <a:r>
              <a:rPr lang="ca-ES" sz="2000" dirty="0"/>
              <a:t> </a:t>
            </a:r>
          </a:p>
          <a:p>
            <a:r>
              <a:rPr lang="ca-ES" sz="2000" dirty="0"/>
              <a:t>W. Edwards </a:t>
            </a:r>
            <a:r>
              <a:rPr lang="ca-ES" sz="2000" dirty="0" err="1"/>
              <a:t>Deming</a:t>
            </a:r>
            <a:endParaRPr lang="ca-ES" sz="2000" dirty="0"/>
          </a:p>
          <a:p>
            <a:r>
              <a:rPr lang="ca-ES" sz="2000" dirty="0"/>
              <a:t>Joseph </a:t>
            </a:r>
            <a:r>
              <a:rPr lang="ca-ES" sz="2000" dirty="0" err="1"/>
              <a:t>M.Juran</a:t>
            </a:r>
            <a:endParaRPr lang="ca-ES" sz="2000" dirty="0"/>
          </a:p>
          <a:p>
            <a:r>
              <a:rPr lang="ca-ES" sz="2000" dirty="0"/>
              <a:t>Philip B. </a:t>
            </a:r>
            <a:r>
              <a:rPr lang="ca-ES" sz="2000" dirty="0" err="1"/>
              <a:t>Crosby</a:t>
            </a:r>
            <a:endParaRPr lang="ca-ES" sz="2000" dirty="0"/>
          </a:p>
          <a:p>
            <a:r>
              <a:rPr lang="ca-ES" sz="2000" dirty="0" err="1"/>
              <a:t>Kaoru</a:t>
            </a:r>
            <a:r>
              <a:rPr lang="ca-ES" sz="2000" dirty="0"/>
              <a:t> </a:t>
            </a:r>
            <a:r>
              <a:rPr lang="ca-ES" sz="2000" dirty="0" err="1"/>
              <a:t>Ishikawa</a:t>
            </a:r>
            <a:endParaRPr lang="ca-ES" sz="2000" dirty="0"/>
          </a:p>
          <a:p>
            <a:r>
              <a:rPr lang="ca-ES" sz="2000" dirty="0"/>
              <a:t>Elton Mayo</a:t>
            </a:r>
          </a:p>
          <a:p>
            <a:r>
              <a:rPr lang="ca-ES" sz="2000" dirty="0"/>
              <a:t>Frederick Taylor</a:t>
            </a:r>
          </a:p>
          <a:p>
            <a:pPr marL="0" indent="0">
              <a:buNone/>
            </a:pP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7100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Precursors de la qualitat 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Walter A. </a:t>
            </a:r>
            <a:r>
              <a:rPr lang="ca-ES" dirty="0" err="1"/>
              <a:t>Shewhart</a:t>
            </a:r>
            <a:endParaRPr lang="ca-ES" dirty="0"/>
          </a:p>
          <a:p>
            <a:endParaRPr lang="ca-ES" dirty="0"/>
          </a:p>
        </p:txBody>
      </p:sp>
      <p:pic>
        <p:nvPicPr>
          <p:cNvPr id="3074" name="Picture 2" descr="Resultado de imagen de Walter A. Shew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47" y="1830185"/>
            <a:ext cx="3202181" cy="43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Precursors de la qualitat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Armand V. </a:t>
            </a:r>
            <a:r>
              <a:rPr lang="ca-ES" dirty="0" err="1"/>
              <a:t>Feigenbaum</a:t>
            </a:r>
            <a:r>
              <a:rPr lang="ca-ES" dirty="0"/>
              <a:t> </a:t>
            </a:r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4100" name="Picture 4" descr="Resultado de imagen de Armand V. Feigenba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1723492"/>
            <a:ext cx="3817180" cy="47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75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732</TotalTime>
  <Words>862</Words>
  <Application>Microsoft Office PowerPoint</Application>
  <PresentationFormat>Personalizado</PresentationFormat>
  <Paragraphs>117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Faceta</vt:lpstr>
      <vt:lpstr>QUALITAT</vt:lpstr>
      <vt:lpstr>Per començar... </vt:lpstr>
      <vt:lpstr>Què és la qualitat?</vt:lpstr>
      <vt:lpstr>Presentación de PowerPoint</vt:lpstr>
      <vt:lpstr>Presentación de PowerPoint</vt:lpstr>
      <vt:lpstr>Evolució concepte qualitat</vt:lpstr>
      <vt:lpstr>Precursors de la qualitat total</vt:lpstr>
      <vt:lpstr>Precursors de la qualitat </vt:lpstr>
      <vt:lpstr>Precursors de la qualitat</vt:lpstr>
      <vt:lpstr>Precursors de la qualitat</vt:lpstr>
      <vt:lpstr>Precursors de la qualitat</vt:lpstr>
      <vt:lpstr>Precursors de la qualitat</vt:lpstr>
      <vt:lpstr>Precursors de qualitat</vt:lpstr>
      <vt:lpstr>Precursors de la qualitat</vt:lpstr>
      <vt:lpstr>Precursors de qualitat</vt:lpstr>
      <vt:lpstr>DEFINICIONS</vt:lpstr>
      <vt:lpstr>Qualitat Total </vt:lpstr>
      <vt:lpstr>Qualitat total</vt:lpstr>
      <vt:lpstr>Qualitat total</vt:lpstr>
      <vt:lpstr>Qualitat total</vt:lpstr>
      <vt:lpstr>Qualitat total</vt:lpstr>
      <vt:lpstr>Millora contínua</vt:lpstr>
      <vt:lpstr>Millora contínua </vt:lpstr>
      <vt:lpstr>Millora contínua </vt:lpstr>
      <vt:lpstr>Nunca digas a la gente cómo tiene que hacer las cosas. Di lo que quieras lograr y te sorprenderá su ingenio </vt:lpstr>
      <vt:lpstr>Millora contínua</vt:lpstr>
      <vt:lpstr>Presentación de PowerPoint</vt:lpstr>
      <vt:lpstr>ACTIVITAT: cicle de PDCA </vt:lpstr>
      <vt:lpstr>Cicle PDCA de Deming</vt:lpstr>
      <vt:lpstr>Per (des)connectar...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Qualitat en el producte</vt:lpstr>
      <vt:lpstr>Qualitat en el procés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QUALITAT</dc:title>
  <dc:creator>arianna martin</dc:creator>
  <cp:lastModifiedBy>user</cp:lastModifiedBy>
  <cp:revision>29</cp:revision>
  <dcterms:created xsi:type="dcterms:W3CDTF">2016-09-17T14:40:02Z</dcterms:created>
  <dcterms:modified xsi:type="dcterms:W3CDTF">2016-09-23T17:35:25Z</dcterms:modified>
</cp:coreProperties>
</file>