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65" r:id="rId12"/>
    <p:sldId id="266" r:id="rId13"/>
    <p:sldId id="267" r:id="rId14"/>
    <p:sldId id="268" r:id="rId15"/>
    <p:sldId id="269" r:id="rId16"/>
    <p:sldId id="273" r:id="rId17"/>
    <p:sldId id="274" r:id="rId18"/>
    <p:sldId id="275" r:id="rId19"/>
    <p:sldId id="276" r:id="rId20"/>
    <p:sldId id="277"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74" d="100"/>
          <a:sy n="74" d="100"/>
        </p:scale>
        <p:origin x="-5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10/14/2016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ca-ES" dirty="0"/>
              <a:t>Gestió de la producció </a:t>
            </a:r>
          </a:p>
        </p:txBody>
      </p:sp>
      <p:sp>
        <p:nvSpPr>
          <p:cNvPr id="3" name="Subtítulo 2"/>
          <p:cNvSpPr>
            <a:spLocks noGrp="1"/>
          </p:cNvSpPr>
          <p:nvPr>
            <p:ph type="subTitle" idx="1"/>
          </p:nvPr>
        </p:nvSpPr>
        <p:spPr>
          <a:xfrm>
            <a:off x="8481391" y="4960137"/>
            <a:ext cx="3816626" cy="1463040"/>
          </a:xfrm>
        </p:spPr>
        <p:txBody>
          <a:bodyPr>
            <a:noAutofit/>
          </a:bodyPr>
          <a:lstStyle/>
          <a:p>
            <a:r>
              <a:rPr lang="ca-ES" sz="1400" dirty="0"/>
              <a:t>MP01_organització i gestió en la indústria química </a:t>
            </a:r>
          </a:p>
          <a:p>
            <a:r>
              <a:rPr lang="ca-ES" sz="1400" dirty="0"/>
              <a:t>UF2_Gestió i organització de la producció</a:t>
            </a:r>
          </a:p>
          <a:p>
            <a:r>
              <a:rPr lang="ca-ES" sz="1400" dirty="0"/>
              <a:t>NF1_Assegurament dels programes de producció</a:t>
            </a:r>
          </a:p>
        </p:txBody>
      </p:sp>
      <p:pic>
        <p:nvPicPr>
          <p:cNvPr id="4" name="Imagen 3"/>
          <p:cNvPicPr>
            <a:picLocks noChangeAspect="1"/>
          </p:cNvPicPr>
          <p:nvPr/>
        </p:nvPicPr>
        <p:blipFill>
          <a:blip r:embed="rId2"/>
          <a:stretch>
            <a:fillRect/>
          </a:stretch>
        </p:blipFill>
        <p:spPr>
          <a:xfrm>
            <a:off x="0" y="0"/>
            <a:ext cx="12192000" cy="4779541"/>
          </a:xfrm>
          <a:prstGeom prst="rect">
            <a:avLst/>
          </a:prstGeom>
        </p:spPr>
      </p:pic>
    </p:spTree>
    <p:extLst>
      <p:ext uri="{BB962C8B-B14F-4D97-AF65-F5344CB8AC3E}">
        <p14:creationId xmlns:p14="http://schemas.microsoft.com/office/powerpoint/2010/main" val="107437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m.r.p. i y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37" y="325071"/>
            <a:ext cx="7830355" cy="588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1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ca-ES" b="1" dirty="0">
                <a:solidFill>
                  <a:schemeClr val="accent1"/>
                </a:solidFill>
              </a:rPr>
              <a:t>3. Just in </a:t>
            </a:r>
            <a:r>
              <a:rPr lang="ca-ES" b="1" dirty="0" err="1">
                <a:solidFill>
                  <a:schemeClr val="accent1"/>
                </a:solidFill>
              </a:rPr>
              <a:t>Time</a:t>
            </a:r>
            <a:r>
              <a:rPr lang="ca-ES" b="1" dirty="0">
                <a:solidFill>
                  <a:schemeClr val="accent1"/>
                </a:solidFill>
              </a:rPr>
              <a:t> (J.I.T.)</a:t>
            </a:r>
          </a:p>
          <a:p>
            <a:r>
              <a:rPr lang="ca-ES" dirty="0"/>
              <a:t>Filosofia i conjunt de tècniques que s'integren en el que pot anomenar-se "Escola </a:t>
            </a:r>
            <a:r>
              <a:rPr lang="ca-ES" dirty="0" smtClean="0"/>
              <a:t>Japonesa. </a:t>
            </a:r>
            <a:r>
              <a:rPr lang="ca-ES" dirty="0"/>
              <a:t>Coneguda també com la filosofia dels zeros, per estar dirigida a eliminar tot tipus de malbaratament de recursos, inclòs el temps.</a:t>
            </a:r>
          </a:p>
        </p:txBody>
      </p:sp>
      <p:sp>
        <p:nvSpPr>
          <p:cNvPr id="4" name="Título 1"/>
          <p:cNvSpPr>
            <a:spLocks noGrp="1"/>
          </p:cNvSpPr>
          <p:nvPr>
            <p:ph type="title"/>
          </p:nvPr>
        </p:nvSpPr>
        <p:spPr/>
        <p:txBody>
          <a:bodyPr/>
          <a:lstStyle/>
          <a:p>
            <a:r>
              <a:rPr lang="ca-ES" dirty="0"/>
              <a:t>Filosofies de la gestió de la producció </a:t>
            </a:r>
          </a:p>
        </p:txBody>
      </p:sp>
      <p:pic>
        <p:nvPicPr>
          <p:cNvPr id="6146" name="Picture 2" descr="Resultado de imagen de just i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7" y="3703212"/>
            <a:ext cx="3988575" cy="255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2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Filosofies de la gestió de la producció </a:t>
            </a:r>
          </a:p>
        </p:txBody>
      </p:sp>
      <p:sp>
        <p:nvSpPr>
          <p:cNvPr id="3" name="Marcador de contenido 2"/>
          <p:cNvSpPr>
            <a:spLocks noGrp="1"/>
          </p:cNvSpPr>
          <p:nvPr>
            <p:ph idx="1"/>
          </p:nvPr>
        </p:nvSpPr>
        <p:spPr/>
        <p:txBody>
          <a:bodyPr/>
          <a:lstStyle/>
          <a:p>
            <a:r>
              <a:rPr lang="ca-ES" b="1" dirty="0">
                <a:solidFill>
                  <a:schemeClr val="accent1"/>
                </a:solidFill>
              </a:rPr>
              <a:t>4. </a:t>
            </a:r>
            <a:r>
              <a:rPr lang="ca-ES" b="1" dirty="0" err="1">
                <a:solidFill>
                  <a:schemeClr val="accent1"/>
                </a:solidFill>
              </a:rPr>
              <a:t>Optimized</a:t>
            </a:r>
            <a:r>
              <a:rPr lang="ca-ES" b="1" dirty="0">
                <a:solidFill>
                  <a:schemeClr val="accent1"/>
                </a:solidFill>
              </a:rPr>
              <a:t> </a:t>
            </a:r>
            <a:r>
              <a:rPr lang="ca-ES" b="1" dirty="0" err="1">
                <a:solidFill>
                  <a:schemeClr val="accent1"/>
                </a:solidFill>
              </a:rPr>
              <a:t>Production</a:t>
            </a:r>
            <a:r>
              <a:rPr lang="ca-ES" b="1" dirty="0">
                <a:solidFill>
                  <a:schemeClr val="accent1"/>
                </a:solidFill>
              </a:rPr>
              <a:t> Technology (O.P.T.)</a:t>
            </a:r>
          </a:p>
          <a:p>
            <a:r>
              <a:rPr lang="ca-ES" dirty="0"/>
              <a:t>Consisteix en una aplicació informàtica tipus caixa negra (és a dir no se sap el que hi ha dins), que s'implanta sobre un sistema M.R.P. i que serveix per fer la programació de recursos crítics.</a:t>
            </a:r>
          </a:p>
        </p:txBody>
      </p:sp>
    </p:spTree>
    <p:extLst>
      <p:ext uri="{BB962C8B-B14F-4D97-AF65-F5344CB8AC3E}">
        <p14:creationId xmlns:p14="http://schemas.microsoft.com/office/powerpoint/2010/main" val="3635880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ca-ES" b="1" dirty="0">
                <a:solidFill>
                  <a:schemeClr val="accent1"/>
                </a:solidFill>
              </a:rPr>
              <a:t>5. </a:t>
            </a:r>
            <a:r>
              <a:rPr lang="ca-ES" b="1" dirty="0" err="1">
                <a:solidFill>
                  <a:schemeClr val="accent1"/>
                </a:solidFill>
              </a:rPr>
              <a:t>Theory</a:t>
            </a:r>
            <a:r>
              <a:rPr lang="ca-ES" b="1" dirty="0">
                <a:solidFill>
                  <a:schemeClr val="accent1"/>
                </a:solidFill>
              </a:rPr>
              <a:t> of </a:t>
            </a:r>
            <a:r>
              <a:rPr lang="ca-ES" b="1" dirty="0" err="1">
                <a:solidFill>
                  <a:schemeClr val="accent1"/>
                </a:solidFill>
              </a:rPr>
              <a:t>Constraints</a:t>
            </a:r>
            <a:r>
              <a:rPr lang="ca-ES" b="1" dirty="0">
                <a:solidFill>
                  <a:schemeClr val="accent1"/>
                </a:solidFill>
              </a:rPr>
              <a:t> (T.O.C.)</a:t>
            </a:r>
          </a:p>
          <a:p>
            <a:r>
              <a:rPr lang="ca-ES" dirty="0"/>
              <a:t>Teoria desenvolupada per E. </a:t>
            </a:r>
            <a:r>
              <a:rPr lang="ca-ES" dirty="0" err="1"/>
              <a:t>Goldratt</a:t>
            </a:r>
            <a:r>
              <a:rPr lang="ca-ES" dirty="0"/>
              <a:t>, mateix creador de la O.P.T. Pretén desenvolupar un sistema de gestió integral de l'empresa a través del reconeixement i aprofitament dels recursos crítics.</a:t>
            </a:r>
          </a:p>
        </p:txBody>
      </p:sp>
      <p:sp>
        <p:nvSpPr>
          <p:cNvPr id="4" name="Título 1"/>
          <p:cNvSpPr>
            <a:spLocks noGrp="1"/>
          </p:cNvSpPr>
          <p:nvPr>
            <p:ph type="title"/>
          </p:nvPr>
        </p:nvSpPr>
        <p:spPr/>
        <p:txBody>
          <a:bodyPr/>
          <a:lstStyle/>
          <a:p>
            <a:r>
              <a:rPr lang="ca-ES" dirty="0"/>
              <a:t>Filosofies de la gestió de la producció </a:t>
            </a:r>
          </a:p>
        </p:txBody>
      </p:sp>
      <p:pic>
        <p:nvPicPr>
          <p:cNvPr id="7170" name="Picture 2" descr="Resultado de imagen de Theory of Constraints (T.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869" y="3824264"/>
            <a:ext cx="3411873" cy="283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8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Organització departament de producció </a:t>
            </a:r>
          </a:p>
        </p:txBody>
      </p:sp>
      <p:sp>
        <p:nvSpPr>
          <p:cNvPr id="3" name="Marcador de contenido 2"/>
          <p:cNvSpPr>
            <a:spLocks noGrp="1"/>
          </p:cNvSpPr>
          <p:nvPr>
            <p:ph idx="1"/>
          </p:nvPr>
        </p:nvSpPr>
        <p:spPr/>
        <p:txBody>
          <a:bodyPr>
            <a:normAutofit/>
          </a:bodyPr>
          <a:lstStyle/>
          <a:p>
            <a:r>
              <a:rPr lang="ca-ES" sz="1800" dirty="0"/>
              <a:t>L’organització del departament de producció depèn fonamentalment de la grandària de l’empresa. En una gran empresa, el departament de producció es troba separat funcionalment del departament de Qualitat, i al seu torn consta generalment d’almenys els departaments següents:</a:t>
            </a:r>
          </a:p>
        </p:txBody>
      </p:sp>
      <p:pic>
        <p:nvPicPr>
          <p:cNvPr id="5" name="Imagen 4"/>
          <p:cNvPicPr>
            <a:picLocks noChangeAspect="1"/>
          </p:cNvPicPr>
          <p:nvPr/>
        </p:nvPicPr>
        <p:blipFill rotWithShape="1">
          <a:blip r:embed="rId2"/>
          <a:srcRect l="25761" t="30390" r="26087" b="36805"/>
          <a:stretch/>
        </p:blipFill>
        <p:spPr>
          <a:xfrm>
            <a:off x="2128471" y="3273286"/>
            <a:ext cx="7511385" cy="2877047"/>
          </a:xfrm>
          <a:prstGeom prst="rect">
            <a:avLst/>
          </a:prstGeom>
        </p:spPr>
      </p:pic>
    </p:spTree>
    <p:extLst>
      <p:ext uri="{BB962C8B-B14F-4D97-AF65-F5344CB8AC3E}">
        <p14:creationId xmlns:p14="http://schemas.microsoft.com/office/powerpoint/2010/main" val="290566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ca-ES" dirty="0"/>
              <a:t>Activitat </a:t>
            </a:r>
          </a:p>
        </p:txBody>
      </p:sp>
      <p:sp>
        <p:nvSpPr>
          <p:cNvPr id="6" name="Marcador de contenido 5"/>
          <p:cNvSpPr>
            <a:spLocks noGrp="1"/>
          </p:cNvSpPr>
          <p:nvPr>
            <p:ph idx="1"/>
          </p:nvPr>
        </p:nvSpPr>
        <p:spPr>
          <a:xfrm>
            <a:off x="1024128" y="2246243"/>
            <a:ext cx="9720073" cy="4023360"/>
          </a:xfrm>
        </p:spPr>
        <p:txBody>
          <a:bodyPr/>
          <a:lstStyle/>
          <a:p>
            <a:pPr>
              <a:buFont typeface="Courier New" panose="02070309020205020404" pitchFamily="49" charset="0"/>
              <a:buChar char="o"/>
            </a:pPr>
            <a:r>
              <a:rPr lang="ca-ES" dirty="0"/>
              <a:t> Analitza el diagrama funcional de les següents indústries químiques</a:t>
            </a:r>
          </a:p>
        </p:txBody>
      </p:sp>
    </p:spTree>
    <p:extLst>
      <p:ext uri="{BB962C8B-B14F-4D97-AF65-F5344CB8AC3E}">
        <p14:creationId xmlns:p14="http://schemas.microsoft.com/office/powerpoint/2010/main" val="342880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Departament de producció </a:t>
            </a:r>
          </a:p>
        </p:txBody>
      </p:sp>
      <p:sp>
        <p:nvSpPr>
          <p:cNvPr id="3" name="Marcador de contenido 2"/>
          <p:cNvSpPr>
            <a:spLocks noGrp="1"/>
          </p:cNvSpPr>
          <p:nvPr>
            <p:ph idx="1"/>
          </p:nvPr>
        </p:nvSpPr>
        <p:spPr>
          <a:xfrm>
            <a:off x="1024128" y="1775791"/>
            <a:ext cx="9720073" cy="4943061"/>
          </a:xfrm>
        </p:spPr>
        <p:txBody>
          <a:bodyPr>
            <a:normAutofit lnSpcReduction="10000"/>
          </a:bodyPr>
          <a:lstStyle/>
          <a:p>
            <a:r>
              <a:rPr lang="ca-ES" dirty="0"/>
              <a:t>Un cop realitzat el disseny del producte i un cop rebudes i inspeccionades les matèries primeres corresponents, es realitza la producció pròpiament dita mitjançant l’aplicació del corresponent procés de transformació. Aquest procés pot ser unitari, encara que el més freqüent és que sigui una combinació de processos unitaris com per exemple: </a:t>
            </a:r>
          </a:p>
          <a:p>
            <a:r>
              <a:rPr lang="ca-ES" dirty="0"/>
              <a:t>1r Tractaments fisicoquímics (assecat, mesclat, mòlta,...).  </a:t>
            </a:r>
          </a:p>
          <a:p>
            <a:r>
              <a:rPr lang="ca-ES" dirty="0"/>
              <a:t>2n Reacció química.  </a:t>
            </a:r>
          </a:p>
          <a:p>
            <a:r>
              <a:rPr lang="ca-ES" dirty="0"/>
              <a:t>3r. Acoblat de peces.  </a:t>
            </a:r>
          </a:p>
          <a:p>
            <a:r>
              <a:rPr lang="ca-ES" dirty="0"/>
              <a:t>4t Embalatge.  </a:t>
            </a:r>
          </a:p>
          <a:p>
            <a:r>
              <a:rPr lang="ca-ES" dirty="0"/>
              <a:t>5è Altres. </a:t>
            </a:r>
          </a:p>
          <a:p>
            <a:pPr algn="ctr"/>
            <a:r>
              <a:rPr lang="es-ES_tradnl" sz="1700" dirty="0"/>
              <a:t>En </a:t>
            </a:r>
            <a:r>
              <a:rPr lang="es-ES_tradnl" sz="1700" dirty="0" err="1"/>
              <a:t>els</a:t>
            </a:r>
            <a:r>
              <a:rPr lang="es-ES_tradnl" sz="1700" dirty="0"/>
              <a:t> </a:t>
            </a:r>
            <a:r>
              <a:rPr lang="es-ES_tradnl" sz="1700" dirty="0" err="1"/>
              <a:t>organigrames</a:t>
            </a:r>
            <a:r>
              <a:rPr lang="es-ES_tradnl" sz="1700" dirty="0"/>
              <a:t> de la </a:t>
            </a:r>
            <a:r>
              <a:rPr lang="es-ES_tradnl" sz="1700" dirty="0" err="1"/>
              <a:t>indústria</a:t>
            </a:r>
            <a:r>
              <a:rPr lang="es-ES_tradnl" sz="1700" dirty="0"/>
              <a:t> moderna el </a:t>
            </a:r>
            <a:r>
              <a:rPr lang="es-ES_tradnl" sz="1700" dirty="0" err="1"/>
              <a:t>Cap</a:t>
            </a:r>
            <a:r>
              <a:rPr lang="es-ES_tradnl" sz="1700" dirty="0"/>
              <a:t> de Control de </a:t>
            </a:r>
            <a:r>
              <a:rPr lang="es-ES_tradnl" sz="1700" dirty="0" err="1"/>
              <a:t>Qualitat</a:t>
            </a:r>
            <a:r>
              <a:rPr lang="es-ES_tradnl" sz="1700" dirty="0"/>
              <a:t> no </a:t>
            </a:r>
            <a:r>
              <a:rPr lang="es-ES_tradnl" sz="1700" dirty="0" err="1"/>
              <a:t>depèn</a:t>
            </a:r>
            <a:r>
              <a:rPr lang="es-ES_tradnl" sz="1700" dirty="0"/>
              <a:t> del </a:t>
            </a:r>
            <a:r>
              <a:rPr lang="es-ES_tradnl" sz="1700" dirty="0" err="1"/>
              <a:t>Cap</a:t>
            </a:r>
            <a:r>
              <a:rPr lang="es-ES_tradnl" sz="1700" dirty="0"/>
              <a:t> de </a:t>
            </a:r>
            <a:r>
              <a:rPr lang="es-ES_tradnl" sz="1700" dirty="0" err="1"/>
              <a:t>Producció</a:t>
            </a:r>
            <a:r>
              <a:rPr lang="es-ES_tradnl" sz="1700" dirty="0"/>
              <a:t> </a:t>
            </a:r>
            <a:r>
              <a:rPr lang="es-ES_tradnl" sz="1700" dirty="0" err="1"/>
              <a:t>sinó</a:t>
            </a:r>
            <a:r>
              <a:rPr lang="es-ES_tradnl" sz="1700" dirty="0"/>
              <a:t> que </a:t>
            </a:r>
            <a:r>
              <a:rPr lang="es-ES_tradnl" sz="1700" dirty="0" err="1"/>
              <a:t>depèn</a:t>
            </a:r>
            <a:r>
              <a:rPr lang="es-ES_tradnl" sz="1700" dirty="0"/>
              <a:t> </a:t>
            </a:r>
            <a:r>
              <a:rPr lang="es-ES_tradnl" sz="1700" dirty="0" err="1"/>
              <a:t>directament</a:t>
            </a:r>
            <a:r>
              <a:rPr lang="es-ES_tradnl" sz="1700" dirty="0"/>
              <a:t> del Director General per tal de garantir la </a:t>
            </a:r>
            <a:r>
              <a:rPr lang="es-ES_tradnl" sz="1700" dirty="0" err="1"/>
              <a:t>independència</a:t>
            </a:r>
            <a:r>
              <a:rPr lang="es-ES_tradnl" sz="1700" dirty="0"/>
              <a:t> i </a:t>
            </a:r>
            <a:r>
              <a:rPr lang="es-ES_tradnl" sz="1700" dirty="0" err="1"/>
              <a:t>imparcialitat</a:t>
            </a:r>
            <a:r>
              <a:rPr lang="es-ES_tradnl" sz="1700" dirty="0"/>
              <a:t> del Control de </a:t>
            </a:r>
            <a:r>
              <a:rPr lang="es-ES_tradnl" sz="1700" dirty="0" err="1"/>
              <a:t>Qualitat</a:t>
            </a:r>
            <a:r>
              <a:rPr lang="es-ES_tradnl" sz="1700" dirty="0"/>
              <a:t>. </a:t>
            </a:r>
          </a:p>
          <a:p>
            <a:r>
              <a:rPr lang="es-ES_tradnl" dirty="0"/>
              <a:t> </a:t>
            </a:r>
            <a:endParaRPr lang="ca-ES" dirty="0"/>
          </a:p>
        </p:txBody>
      </p:sp>
    </p:spTree>
    <p:extLst>
      <p:ext uri="{BB962C8B-B14F-4D97-AF65-F5344CB8AC3E}">
        <p14:creationId xmlns:p14="http://schemas.microsoft.com/office/powerpoint/2010/main" val="2471780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Departament de manteniment </a:t>
            </a:r>
          </a:p>
        </p:txBody>
      </p:sp>
      <p:sp>
        <p:nvSpPr>
          <p:cNvPr id="3" name="Marcador de contenido 2"/>
          <p:cNvSpPr>
            <a:spLocks noGrp="1"/>
          </p:cNvSpPr>
          <p:nvPr>
            <p:ph idx="1"/>
          </p:nvPr>
        </p:nvSpPr>
        <p:spPr/>
        <p:txBody>
          <a:bodyPr/>
          <a:lstStyle/>
          <a:p>
            <a:r>
              <a:rPr lang="ca-ES" dirty="0"/>
              <a:t>La seva missió és garantir que els equips, aparells i mitjans tècnics es trobin en tot moment en condicions de ser usats, evitant així aturades i averies en els processos de producció amb les consegüents pèrdues econòmiques.  </a:t>
            </a:r>
          </a:p>
          <a:p>
            <a:r>
              <a:rPr lang="ca-ES" dirty="0"/>
              <a:t>A les grans empreses del sector químic, el departament de manteniment pot al seu torn estar dividit en tallers de mecànica i soldadura, elèctric, de vidre, </a:t>
            </a:r>
            <a:r>
              <a:rPr lang="ca-ES" dirty="0" err="1"/>
              <a:t>etc</a:t>
            </a:r>
            <a:endParaRPr lang="ca-ES" dirty="0"/>
          </a:p>
        </p:txBody>
      </p:sp>
    </p:spTree>
    <p:extLst>
      <p:ext uri="{BB962C8B-B14F-4D97-AF65-F5344CB8AC3E}">
        <p14:creationId xmlns:p14="http://schemas.microsoft.com/office/powerpoint/2010/main" val="83606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Departament de seguretat, higiene i medi ambient</a:t>
            </a:r>
          </a:p>
        </p:txBody>
      </p:sp>
      <p:sp>
        <p:nvSpPr>
          <p:cNvPr id="3" name="Marcador de contenido 2"/>
          <p:cNvSpPr>
            <a:spLocks noGrp="1"/>
          </p:cNvSpPr>
          <p:nvPr>
            <p:ph idx="1"/>
          </p:nvPr>
        </p:nvSpPr>
        <p:spPr/>
        <p:txBody>
          <a:bodyPr>
            <a:normAutofit fontScale="92500" lnSpcReduction="20000"/>
          </a:bodyPr>
          <a:lstStyle/>
          <a:p>
            <a:r>
              <a:rPr lang="ca-ES" dirty="0">
                <a:solidFill>
                  <a:schemeClr val="accent1"/>
                </a:solidFill>
              </a:rPr>
              <a:t>1. </a:t>
            </a:r>
            <a:r>
              <a:rPr lang="ca-ES" b="1" dirty="0">
                <a:solidFill>
                  <a:schemeClr val="accent1"/>
                </a:solidFill>
              </a:rPr>
              <a:t>Departament de Seguretat i Higiene</a:t>
            </a:r>
            <a:r>
              <a:rPr lang="ca-ES" dirty="0"/>
              <a:t>: Té per missió vetllar per la integritat física del personal i béns d’equip de l’empresa evitant els riscos intrínsecs de la indústria química com són:  </a:t>
            </a:r>
          </a:p>
          <a:p>
            <a:pPr lvl="1">
              <a:buFont typeface="Wingdings" panose="05000000000000000000" pitchFamily="2" charset="2"/>
              <a:buChar char="§"/>
            </a:pPr>
            <a:r>
              <a:rPr lang="ca-ES" dirty="0"/>
              <a:t>-</a:t>
            </a:r>
            <a:r>
              <a:rPr lang="ca-ES" b="1" dirty="0">
                <a:solidFill>
                  <a:schemeClr val="accent1"/>
                </a:solidFill>
              </a:rPr>
              <a:t>Els productes químics</a:t>
            </a:r>
            <a:r>
              <a:rPr lang="ca-ES" dirty="0"/>
              <a:t>: Asfixiants, explosius, comburents, inflamables, tòxics, corrosius, irritants, carcinògens, mutagènics, al·lergògens...  </a:t>
            </a:r>
          </a:p>
          <a:p>
            <a:pPr lvl="1">
              <a:buFont typeface="Wingdings" panose="05000000000000000000" pitchFamily="2" charset="2"/>
              <a:buChar char="§"/>
            </a:pPr>
            <a:r>
              <a:rPr lang="ca-ES" dirty="0"/>
              <a:t>-</a:t>
            </a:r>
            <a:r>
              <a:rPr lang="ca-ES" b="1" dirty="0">
                <a:solidFill>
                  <a:schemeClr val="accent1"/>
                </a:solidFill>
              </a:rPr>
              <a:t>La reactivitat química</a:t>
            </a:r>
            <a:r>
              <a:rPr lang="ca-ES" dirty="0"/>
              <a:t>: La velocitat de la reacció química ha d’estar sempre sota control mitjançant l’ús de catalitzadors, control de temperatura i altres paràmetres del procés, agitació, </a:t>
            </a:r>
            <a:r>
              <a:rPr lang="ca-ES" dirty="0" err="1"/>
              <a:t>etc</a:t>
            </a:r>
            <a:r>
              <a:rPr lang="ca-ES" dirty="0"/>
              <a:t> per evitar accidents.  </a:t>
            </a:r>
          </a:p>
          <a:p>
            <a:pPr lvl="1">
              <a:buFont typeface="Wingdings" panose="05000000000000000000" pitchFamily="2" charset="2"/>
              <a:buChar char="§"/>
            </a:pPr>
            <a:r>
              <a:rPr lang="ca-ES" dirty="0"/>
              <a:t>-</a:t>
            </a:r>
            <a:r>
              <a:rPr lang="ca-ES" b="1" dirty="0">
                <a:solidFill>
                  <a:schemeClr val="accent1"/>
                </a:solidFill>
              </a:rPr>
              <a:t>Les fonts d’energia</a:t>
            </a:r>
            <a:r>
              <a:rPr lang="ca-ES" dirty="0"/>
              <a:t>: Tots els sistemes de generació de calor, pressió, radioactivitat, </a:t>
            </a:r>
            <a:r>
              <a:rPr lang="ca-ES" dirty="0" err="1"/>
              <a:t>etc</a:t>
            </a:r>
            <a:r>
              <a:rPr lang="ca-ES" dirty="0"/>
              <a:t>, Han d’estar degudament supervisats.  </a:t>
            </a:r>
          </a:p>
          <a:p>
            <a:r>
              <a:rPr lang="ca-ES" dirty="0">
                <a:solidFill>
                  <a:schemeClr val="accent1"/>
                </a:solidFill>
              </a:rPr>
              <a:t>2. </a:t>
            </a:r>
            <a:r>
              <a:rPr lang="ca-ES" b="1" dirty="0">
                <a:solidFill>
                  <a:schemeClr val="accent1"/>
                </a:solidFill>
              </a:rPr>
              <a:t>Departament de Seguretat Industrial: </a:t>
            </a:r>
            <a:r>
              <a:rPr lang="ca-ES" dirty="0"/>
              <a:t>En algunes grans empreses existeix un departament de seguretat industrial la missió del qual és protegir a l’empresa d’un flux indesitjable d’informació cap a l’exterior que pugui acabar en poder de la competència o d’altres agents indesitjables. Aquest departament s’encarrega de prendre mesures com restringir l’accés de personal a determinades àrees de treball, generar claus d’accés a documents i ordinadors, control de correspondència, gestió de patents y marques, control de visites, </a:t>
            </a:r>
            <a:r>
              <a:rPr lang="ca-ES" dirty="0" err="1"/>
              <a:t>etc</a:t>
            </a:r>
            <a:r>
              <a:rPr lang="ca-ES" dirty="0"/>
              <a:t> (és a dir, evitar </a:t>
            </a:r>
            <a:r>
              <a:rPr lang="ca-ES" dirty="0" err="1"/>
              <a:t>l’anomena’t</a:t>
            </a:r>
            <a:r>
              <a:rPr lang="ca-ES" dirty="0"/>
              <a:t> espionatge industrial). </a:t>
            </a:r>
          </a:p>
        </p:txBody>
      </p:sp>
    </p:spTree>
    <p:extLst>
      <p:ext uri="{BB962C8B-B14F-4D97-AF65-F5344CB8AC3E}">
        <p14:creationId xmlns:p14="http://schemas.microsoft.com/office/powerpoint/2010/main" val="10184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Departament de seguretat, higiene i medi ambient</a:t>
            </a:r>
          </a:p>
        </p:txBody>
      </p:sp>
      <p:sp>
        <p:nvSpPr>
          <p:cNvPr id="3" name="Marcador de contenido 2"/>
          <p:cNvSpPr>
            <a:spLocks noGrp="1"/>
          </p:cNvSpPr>
          <p:nvPr>
            <p:ph idx="1"/>
          </p:nvPr>
        </p:nvSpPr>
        <p:spPr/>
        <p:txBody>
          <a:bodyPr/>
          <a:lstStyle/>
          <a:p>
            <a:r>
              <a:rPr lang="ca-ES" dirty="0"/>
              <a:t>El  </a:t>
            </a:r>
            <a:r>
              <a:rPr lang="ca-ES" dirty="0">
                <a:solidFill>
                  <a:schemeClr val="accent1"/>
                </a:solidFill>
              </a:rPr>
              <a:t>Departament de Medi Ambient </a:t>
            </a:r>
            <a:r>
              <a:rPr lang="ca-ES" dirty="0"/>
              <a:t>ha de ser entès des del principi com “de portes cap a fora”, és a dir, la seva responsabilitat comença on acaba la del Departament de Seguretat i Higiene. A les grans empreses aquests dos departaments són independents, però a les PIME (petita i mitjana empresa) solen estar units o simplement no existir com a tal</a:t>
            </a:r>
          </a:p>
        </p:txBody>
      </p:sp>
    </p:spTree>
    <p:extLst>
      <p:ext uri="{BB962C8B-B14F-4D97-AF65-F5344CB8AC3E}">
        <p14:creationId xmlns:p14="http://schemas.microsoft.com/office/powerpoint/2010/main" val="50458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Disseny del sistema de producció</a:t>
            </a:r>
          </a:p>
        </p:txBody>
      </p:sp>
      <p:sp>
        <p:nvSpPr>
          <p:cNvPr id="3" name="Marcador de contenido 2"/>
          <p:cNvSpPr>
            <a:spLocks noGrp="1"/>
          </p:cNvSpPr>
          <p:nvPr>
            <p:ph idx="1"/>
          </p:nvPr>
        </p:nvSpPr>
        <p:spPr>
          <a:xfrm>
            <a:off x="1024128" y="3732197"/>
            <a:ext cx="9720073" cy="4023360"/>
          </a:xfrm>
        </p:spPr>
        <p:txBody>
          <a:bodyPr>
            <a:normAutofit/>
          </a:bodyPr>
          <a:lstStyle/>
          <a:p>
            <a:r>
              <a:rPr lang="ca-ES" b="1" dirty="0">
                <a:solidFill>
                  <a:schemeClr val="accent1"/>
                </a:solidFill>
              </a:rPr>
              <a:t>1. </a:t>
            </a:r>
            <a:r>
              <a:rPr lang="ca-ES" dirty="0"/>
              <a:t>Establiment de la capacitat productiva de la planta o plantes, el que lògicament està relacionat amb la mida de les plantes.</a:t>
            </a:r>
          </a:p>
          <a:p>
            <a:r>
              <a:rPr lang="ca-ES" b="1" dirty="0">
                <a:solidFill>
                  <a:schemeClr val="accent1"/>
                </a:solidFill>
              </a:rPr>
              <a:t>2. </a:t>
            </a:r>
            <a:r>
              <a:rPr lang="ca-ES" dirty="0"/>
              <a:t>La selecció del procés de producció, dins el qual es pot triar des d'una ordenació pel procés fins a una ordenació pel producte </a:t>
            </a:r>
          </a:p>
          <a:p>
            <a:r>
              <a:rPr lang="ca-ES" b="1" dirty="0">
                <a:solidFill>
                  <a:schemeClr val="accent1"/>
                </a:solidFill>
              </a:rPr>
              <a:t>3. </a:t>
            </a:r>
            <a:r>
              <a:rPr lang="ca-ES" dirty="0"/>
              <a:t>Programació i control de la producció, en què el suport de sistemes informàtics és bàsic, és un dels punts de major progrés.</a:t>
            </a:r>
          </a:p>
        </p:txBody>
      </p:sp>
      <p:pic>
        <p:nvPicPr>
          <p:cNvPr id="1026" name="Picture 2" descr="Resultado de imagen de sistemes de producci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573" y="888642"/>
            <a:ext cx="3454534" cy="25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27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45774" y="585216"/>
            <a:ext cx="11847443" cy="6272784"/>
          </a:xfrm>
        </p:spPr>
        <p:txBody>
          <a:bodyPr>
            <a:normAutofit fontScale="85000" lnSpcReduction="20000"/>
          </a:bodyPr>
          <a:lstStyle/>
          <a:p>
            <a:r>
              <a:rPr lang="ca-ES" dirty="0"/>
              <a:t>Segons l’estudi </a:t>
            </a:r>
            <a:r>
              <a:rPr lang="ca-ES" dirty="0" smtClean="0"/>
              <a:t>de </a:t>
            </a:r>
            <a:r>
              <a:rPr lang="ca-ES" dirty="0"/>
              <a:t>l’Institut Químic de Sarrià de l’any 1993, la majoria de les empreses del sector químic es regeixen per un organigrama clàssic que es pot esquematitzar així:</a:t>
            </a:r>
          </a:p>
          <a:p>
            <a:endParaRPr lang="ca-ES" dirty="0"/>
          </a:p>
          <a:p>
            <a:endParaRPr lang="ca-ES" dirty="0"/>
          </a:p>
          <a:p>
            <a:endParaRPr lang="ca-ES" dirty="0"/>
          </a:p>
          <a:p>
            <a:endParaRPr lang="ca-ES" dirty="0"/>
          </a:p>
          <a:p>
            <a:endParaRPr lang="ca-ES" dirty="0"/>
          </a:p>
          <a:p>
            <a:endParaRPr lang="ca-ES" dirty="0"/>
          </a:p>
          <a:p>
            <a:endParaRPr lang="ca-ES" dirty="0"/>
          </a:p>
          <a:p>
            <a:pPr marL="0" indent="0">
              <a:buNone/>
            </a:pPr>
            <a:r>
              <a:rPr lang="ca-ES" dirty="0">
                <a:solidFill>
                  <a:schemeClr val="accent1"/>
                </a:solidFill>
              </a:rPr>
              <a:t>•</a:t>
            </a:r>
            <a:r>
              <a:rPr lang="ca-ES" dirty="0"/>
              <a:t> </a:t>
            </a:r>
            <a:r>
              <a:rPr lang="ca-ES" dirty="0">
                <a:solidFill>
                  <a:schemeClr val="accent1"/>
                </a:solidFill>
              </a:rPr>
              <a:t>Fabricació i manteniment</a:t>
            </a:r>
            <a:r>
              <a:rPr lang="ca-ES" dirty="0"/>
              <a:t>: En general, el Cap de Manteniment està per sota del Cap de producció, però en uns pocs casos, quan el treball de manteniment és molt important, ambdós Caps estan en línia. </a:t>
            </a:r>
          </a:p>
          <a:p>
            <a:pPr marL="0" indent="0">
              <a:buNone/>
            </a:pPr>
            <a:r>
              <a:rPr lang="ca-ES" dirty="0">
                <a:solidFill>
                  <a:schemeClr val="accent1"/>
                </a:solidFill>
              </a:rPr>
              <a:t>• Fabricació i Control de Qualitat</a:t>
            </a:r>
            <a:r>
              <a:rPr lang="ca-ES" dirty="0"/>
              <a:t>: Des de fa alguns anys el control de qualitat ha adquirit una gran importància, s’ha separat de la Direcció de Producció, adquirint així la importància necessària per evitar pressions que poguessin condicionar els resultats dels controls. En pràcticament tots els organigrames ambdues funcions són independents. </a:t>
            </a:r>
          </a:p>
          <a:p>
            <a:pPr marL="0" indent="0">
              <a:buNone/>
            </a:pPr>
            <a:r>
              <a:rPr lang="ca-ES" dirty="0">
                <a:solidFill>
                  <a:schemeClr val="accent1"/>
                </a:solidFill>
              </a:rPr>
              <a:t>• Administració, Compres i Personal</a:t>
            </a:r>
            <a:r>
              <a:rPr lang="ca-ES" dirty="0"/>
              <a:t>: A mesura que l’empresa disminueix en grandària, el departament administratiu supervisa o absorbeix les funcions de compra i direcció de personal. L’empresa petita tendeix a tres departaments: Administració, Fabricació i Comercial.  </a:t>
            </a:r>
          </a:p>
          <a:p>
            <a:pPr marL="0" indent="0">
              <a:buNone/>
            </a:pPr>
            <a:r>
              <a:rPr lang="ca-ES" dirty="0">
                <a:solidFill>
                  <a:schemeClr val="accent1"/>
                </a:solidFill>
              </a:rPr>
              <a:t>• Seguretat i Ecologia</a:t>
            </a:r>
            <a:r>
              <a:rPr lang="ca-ES" dirty="0"/>
              <a:t>: Tan sols un 18% de les empreses enquestades en l’estudi es preocupen de la seguretat i l’ecologia. Segons el tipus d’indústria i la seva grandària, la seguretat i l’ecologia poden arribar a tenir una gran importància per a l’empresa i l’entorn.</a:t>
            </a:r>
          </a:p>
        </p:txBody>
      </p:sp>
      <p:pic>
        <p:nvPicPr>
          <p:cNvPr id="6" name="Imagen 5"/>
          <p:cNvPicPr>
            <a:picLocks noChangeAspect="1"/>
          </p:cNvPicPr>
          <p:nvPr/>
        </p:nvPicPr>
        <p:blipFill rotWithShape="1">
          <a:blip r:embed="rId2"/>
          <a:srcRect l="26848" t="28009" r="24239" b="42129"/>
          <a:stretch/>
        </p:blipFill>
        <p:spPr>
          <a:xfrm>
            <a:off x="2587585" y="1331342"/>
            <a:ext cx="6963819" cy="2390266"/>
          </a:xfrm>
          <a:prstGeom prst="rect">
            <a:avLst/>
          </a:prstGeom>
        </p:spPr>
      </p:pic>
    </p:spTree>
    <p:extLst>
      <p:ext uri="{BB962C8B-B14F-4D97-AF65-F5344CB8AC3E}">
        <p14:creationId xmlns:p14="http://schemas.microsoft.com/office/powerpoint/2010/main" val="356328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585216"/>
            <a:ext cx="11167873" cy="1499616"/>
          </a:xfrm>
        </p:spPr>
        <p:txBody>
          <a:bodyPr>
            <a:normAutofit fontScale="90000"/>
          </a:bodyPr>
          <a:lstStyle/>
          <a:p>
            <a:r>
              <a:rPr lang="es-ES" dirty="0"/>
              <a:t>Dirección General de Empleo, publica el XVII Convenio colectivo general de la industria química.</a:t>
            </a:r>
            <a:r>
              <a:rPr lang="ca-ES" dirty="0"/>
              <a:t/>
            </a:r>
            <a:br>
              <a:rPr lang="ca-ES" dirty="0"/>
            </a:br>
            <a:endParaRPr lang="ca-ES" dirty="0"/>
          </a:p>
        </p:txBody>
      </p:sp>
      <p:sp>
        <p:nvSpPr>
          <p:cNvPr id="3" name="Marcador de contenido 2"/>
          <p:cNvSpPr>
            <a:spLocks noGrp="1"/>
          </p:cNvSpPr>
          <p:nvPr>
            <p:ph idx="1"/>
          </p:nvPr>
        </p:nvSpPr>
        <p:spPr>
          <a:xfrm>
            <a:off x="1024128" y="2286000"/>
            <a:ext cx="10664289" cy="4023360"/>
          </a:xfrm>
        </p:spPr>
        <p:txBody>
          <a:bodyPr/>
          <a:lstStyle/>
          <a:p>
            <a:pPr>
              <a:buFont typeface="Wingdings" panose="05000000000000000000" pitchFamily="2" charset="2"/>
              <a:buChar char="v"/>
            </a:pPr>
            <a:r>
              <a:rPr lang="ca-ES" sz="2800" dirty="0"/>
              <a:t>Capítol II </a:t>
            </a:r>
            <a:r>
              <a:rPr lang="ca-ES" sz="2800" dirty="0">
                <a:sym typeface="Wingdings" panose="05000000000000000000" pitchFamily="2" charset="2"/>
              </a:rPr>
              <a:t> Organització del treball</a:t>
            </a:r>
          </a:p>
          <a:p>
            <a:pPr marL="0" indent="0">
              <a:buNone/>
            </a:pPr>
            <a:endParaRPr lang="ca-ES" sz="2800" dirty="0">
              <a:sym typeface="Wingdings" panose="05000000000000000000" pitchFamily="2" charset="2"/>
            </a:endParaRPr>
          </a:p>
          <a:p>
            <a:pPr lvl="1">
              <a:buFont typeface="Wingdings" panose="05000000000000000000" pitchFamily="2" charset="2"/>
              <a:buChar char="v"/>
            </a:pPr>
            <a:r>
              <a:rPr lang="ca-ES" sz="2400" dirty="0">
                <a:sym typeface="Wingdings" panose="05000000000000000000" pitchFamily="2" charset="2"/>
              </a:rPr>
              <a:t>Art. 7: Facultats de la Direcció de l’empresa i el representants dels treballadors </a:t>
            </a:r>
          </a:p>
          <a:p>
            <a:pPr lvl="1">
              <a:buFont typeface="Wingdings" panose="05000000000000000000" pitchFamily="2" charset="2"/>
              <a:buChar char="v"/>
            </a:pPr>
            <a:r>
              <a:rPr lang="ca-ES" sz="2400" dirty="0">
                <a:sym typeface="Wingdings" panose="05000000000000000000" pitchFamily="2" charset="2"/>
              </a:rPr>
              <a:t>Art. 8: Contingut de l’organització </a:t>
            </a:r>
          </a:p>
          <a:p>
            <a:pPr lvl="1">
              <a:buFont typeface="Wingdings" panose="05000000000000000000" pitchFamily="2" charset="2"/>
              <a:buChar char="v"/>
            </a:pPr>
            <a:r>
              <a:rPr lang="ca-ES" sz="2400" dirty="0">
                <a:sym typeface="Wingdings" panose="05000000000000000000" pitchFamily="2" charset="2"/>
              </a:rPr>
              <a:t>Art. 9: Procediment per la implementació d’un nou sistema de rendiments i modificacions existents</a:t>
            </a:r>
          </a:p>
          <a:p>
            <a:pPr lvl="1">
              <a:buFont typeface="Wingdings" panose="05000000000000000000" pitchFamily="2" charset="2"/>
              <a:buChar char="v"/>
            </a:pPr>
            <a:r>
              <a:rPr lang="ca-ES" sz="2400" dirty="0">
                <a:sym typeface="Wingdings" panose="05000000000000000000" pitchFamily="2" charset="2"/>
              </a:rPr>
              <a:t>Art. 10: Noves tecnologies</a:t>
            </a:r>
          </a:p>
          <a:p>
            <a:pPr lvl="1">
              <a:buFont typeface="Wingdings" panose="05000000000000000000" pitchFamily="2" charset="2"/>
              <a:buChar char="v"/>
            </a:pPr>
            <a:r>
              <a:rPr lang="ca-ES" sz="2400" dirty="0">
                <a:sym typeface="Wingdings" panose="05000000000000000000" pitchFamily="2" charset="2"/>
              </a:rPr>
              <a:t>Art. 10 bis: Teletreball </a:t>
            </a:r>
          </a:p>
          <a:p>
            <a:endParaRPr lang="ca-ES" dirty="0"/>
          </a:p>
        </p:txBody>
      </p:sp>
      <p:sp>
        <p:nvSpPr>
          <p:cNvPr id="4" name="3 Llamada rectangular redondeada"/>
          <p:cNvSpPr/>
          <p:nvPr/>
        </p:nvSpPr>
        <p:spPr>
          <a:xfrm>
            <a:off x="7212169" y="772732"/>
            <a:ext cx="4146997" cy="22666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ca-ES" dirty="0" smtClean="0"/>
              <a:t>Aconseguir un nivell adequat de productivitat, basat en la utilització òptima dels recursos humans i materials</a:t>
            </a:r>
          </a:p>
          <a:p>
            <a:pPr marL="285750" indent="-285750" algn="just">
              <a:buFont typeface="Arial" pitchFamily="34" charset="0"/>
              <a:buChar char="•"/>
            </a:pPr>
            <a:r>
              <a:rPr lang="ca-ES" dirty="0" smtClean="0"/>
              <a:t>L’organització també ha de garantir la seguretat i salut dels treballadors </a:t>
            </a:r>
            <a:endParaRPr lang="ca-ES" dirty="0"/>
          </a:p>
        </p:txBody>
      </p:sp>
      <p:sp>
        <p:nvSpPr>
          <p:cNvPr id="5" name="4 Llamada rectangular redondeada"/>
          <p:cNvSpPr/>
          <p:nvPr/>
        </p:nvSpPr>
        <p:spPr>
          <a:xfrm>
            <a:off x="6400800" y="2537138"/>
            <a:ext cx="5791200" cy="3181082"/>
          </a:xfrm>
          <a:prstGeom prst="wedgeRoundRectCallout">
            <a:avLst>
              <a:gd name="adj1" fmla="val -63013"/>
              <a:gd name="adj2" fmla="val -78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ca-ES" dirty="0" smtClean="0"/>
              <a:t>Exigència activitat normal</a:t>
            </a:r>
          </a:p>
          <a:p>
            <a:pPr marL="342900" indent="-342900">
              <a:buFont typeface="+mj-lt"/>
              <a:buAutoNum type="arabicPeriod"/>
            </a:pPr>
            <a:r>
              <a:rPr lang="ca-ES" dirty="0" smtClean="0"/>
              <a:t>Adjudicació element necessari </a:t>
            </a:r>
          </a:p>
          <a:p>
            <a:pPr marL="342900" indent="-342900">
              <a:buFont typeface="+mj-lt"/>
              <a:buAutoNum type="arabicPeriod"/>
            </a:pPr>
            <a:r>
              <a:rPr lang="ca-ES" dirty="0" smtClean="0"/>
              <a:t>Fixació índex de qualitat admissibles</a:t>
            </a:r>
          </a:p>
          <a:p>
            <a:pPr marL="342900" indent="-342900">
              <a:buFont typeface="+mj-lt"/>
              <a:buAutoNum type="arabicPeriod"/>
            </a:pPr>
            <a:r>
              <a:rPr lang="ca-ES" dirty="0" smtClean="0"/>
              <a:t>Vigilància, atenció i neteja maquinària </a:t>
            </a:r>
          </a:p>
          <a:p>
            <a:pPr marL="342900" indent="-342900">
              <a:buFont typeface="+mj-lt"/>
              <a:buAutoNum type="arabicPeriod"/>
            </a:pPr>
            <a:r>
              <a:rPr lang="ca-ES" dirty="0" smtClean="0"/>
              <a:t>Realització de modificacions de mètodes, distribució personal, canvis de funcions</a:t>
            </a:r>
          </a:p>
          <a:p>
            <a:pPr marL="342900" indent="-342900">
              <a:buFont typeface="+mj-lt"/>
              <a:buAutoNum type="arabicPeriod"/>
            </a:pPr>
            <a:r>
              <a:rPr lang="ca-ES" dirty="0" smtClean="0"/>
              <a:t>Adaptació de les càrregues de treball, rendiment i tarifes  </a:t>
            </a:r>
          </a:p>
          <a:p>
            <a:pPr marL="342900" indent="-342900">
              <a:buFont typeface="+mj-lt"/>
              <a:buAutoNum type="arabicPeriod"/>
            </a:pPr>
            <a:r>
              <a:rPr lang="ca-ES" dirty="0" smtClean="0"/>
              <a:t>Fixació retribucions treballadors (grups professionals)</a:t>
            </a:r>
          </a:p>
          <a:p>
            <a:pPr marL="342900" indent="-342900">
              <a:buFont typeface="+mj-lt"/>
              <a:buAutoNum type="arabicPeriod"/>
            </a:pPr>
            <a:r>
              <a:rPr lang="ca-ES" dirty="0" smtClean="0"/>
              <a:t>Pla de prevenció de riscos</a:t>
            </a:r>
            <a:endParaRPr lang="ca-ES" dirty="0"/>
          </a:p>
        </p:txBody>
      </p:sp>
      <p:sp>
        <p:nvSpPr>
          <p:cNvPr id="6" name="5 Llamada rectangular redondeada"/>
          <p:cNvSpPr/>
          <p:nvPr/>
        </p:nvSpPr>
        <p:spPr>
          <a:xfrm>
            <a:off x="5743977" y="4520485"/>
            <a:ext cx="6078829" cy="2086377"/>
          </a:xfrm>
          <a:prstGeom prst="wedgeRoundRectCallout">
            <a:avLst>
              <a:gd name="adj1" fmla="val -60693"/>
              <a:gd name="adj2" fmla="val -52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ca-ES" dirty="0" smtClean="0"/>
              <a:t>Direcció empresa informar del nou sistema a implementar al delegat del personal o delegats sindicals</a:t>
            </a:r>
          </a:p>
          <a:p>
            <a:pPr marL="342900" indent="-342900">
              <a:buFont typeface="+mj-lt"/>
              <a:buAutoNum type="arabicPeriod"/>
            </a:pPr>
            <a:r>
              <a:rPr lang="ca-ES" dirty="0" smtClean="0"/>
              <a:t>Si no hi ha acord entre la direcció i representants dels treballadors </a:t>
            </a:r>
            <a:r>
              <a:rPr lang="ca-ES" dirty="0" smtClean="0">
                <a:sym typeface="Wingdings" pitchFamily="2" charset="2"/>
              </a:rPr>
              <a:t> mediació comissió mixta </a:t>
            </a:r>
          </a:p>
          <a:p>
            <a:pPr marL="342900" indent="-342900">
              <a:buFont typeface="+mj-lt"/>
              <a:buAutoNum type="arabicPeriod"/>
            </a:pPr>
            <a:r>
              <a:rPr lang="ca-ES" dirty="0" smtClean="0">
                <a:sym typeface="Wingdings" pitchFamily="2" charset="2"/>
              </a:rPr>
              <a:t>Implementació del nou sistema de rendiments comportarà l’actualització de l’avaluació de riscos laborals</a:t>
            </a:r>
            <a:endParaRPr lang="ca-ES" dirty="0"/>
          </a:p>
        </p:txBody>
      </p:sp>
      <p:sp>
        <p:nvSpPr>
          <p:cNvPr id="7" name="6 Llamada rectangular redondeada"/>
          <p:cNvSpPr/>
          <p:nvPr/>
        </p:nvSpPr>
        <p:spPr>
          <a:xfrm>
            <a:off x="5499279" y="3618964"/>
            <a:ext cx="5215944" cy="1223494"/>
          </a:xfrm>
          <a:prstGeom prst="wedgeRoundRectCallout">
            <a:avLst>
              <a:gd name="adj1" fmla="val -64537"/>
              <a:gd name="adj2" fmla="val 6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Modificació condicions de treball o períodes de formació o adaptació tècnica</a:t>
            </a:r>
            <a:endParaRPr lang="ca-ES" dirty="0"/>
          </a:p>
        </p:txBody>
      </p:sp>
      <p:sp>
        <p:nvSpPr>
          <p:cNvPr id="8" name="7 Llamada rectangular redondeada"/>
          <p:cNvSpPr/>
          <p:nvPr/>
        </p:nvSpPr>
        <p:spPr>
          <a:xfrm>
            <a:off x="4752304" y="3618964"/>
            <a:ext cx="6606862" cy="2395470"/>
          </a:xfrm>
          <a:prstGeom prst="wedgeRoundRectCallout">
            <a:avLst>
              <a:gd name="adj1" fmla="val -57065"/>
              <a:gd name="adj2" fmla="val 275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t>Forma d’organització i execució del treball que utilitza la tecnologia de la informació per la realització d’un treball en el domicili del treballador.</a:t>
            </a:r>
          </a:p>
          <a:p>
            <a:pPr marL="285750" indent="-285750">
              <a:buFont typeface="Arial" pitchFamily="34" charset="0"/>
              <a:buChar char="•"/>
            </a:pPr>
            <a:r>
              <a:rPr lang="ca-ES" dirty="0" smtClean="0"/>
              <a:t>Tenen els mateixos drets col·lectius que la resta de treballadors</a:t>
            </a:r>
          </a:p>
          <a:p>
            <a:pPr marL="285750" indent="-285750">
              <a:buFont typeface="Arial" pitchFamily="34" charset="0"/>
              <a:buChar char="•"/>
            </a:pPr>
            <a:r>
              <a:rPr lang="ca-ES" dirty="0" smtClean="0"/>
              <a:t>L’empresari proporciona equips</a:t>
            </a:r>
          </a:p>
          <a:p>
            <a:pPr marL="285750" indent="-285750">
              <a:buFont typeface="Arial" pitchFamily="34" charset="0"/>
              <a:buChar char="•"/>
            </a:pPr>
            <a:r>
              <a:rPr lang="ca-ES" dirty="0" smtClean="0"/>
              <a:t>La seguretat i salut també és responsabilitat de l’empresa (només serà possible si les condicions de treball són adequades) </a:t>
            </a:r>
            <a:endParaRPr lang="ca-ES" dirty="0"/>
          </a:p>
        </p:txBody>
      </p:sp>
    </p:spTree>
    <p:extLst>
      <p:ext uri="{BB962C8B-B14F-4D97-AF65-F5344CB8AC3E}">
        <p14:creationId xmlns:p14="http://schemas.microsoft.com/office/powerpoint/2010/main" val="18330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7"/>
                                        </p:tgtEl>
                                        <p:attrNameLst>
                                          <p:attrName>ppt_x</p:attrName>
                                        </p:attrNameLst>
                                      </p:cBhvr>
                                      <p:tavLst>
                                        <p:tav tm="0">
                                          <p:val>
                                            <p:strVal val="ppt_x"/>
                                          </p:val>
                                        </p:tav>
                                        <p:tav tm="100000">
                                          <p:val>
                                            <p:strVal val="ppt_x"/>
                                          </p:val>
                                        </p:tav>
                                      </p:tavLst>
                                    </p:anim>
                                    <p:anim calcmode="lin" valueType="num">
                                      <p:cBhvr additive="base">
                                        <p:cTn id="49" dur="500"/>
                                        <p:tgtEl>
                                          <p:spTgt spid="7"/>
                                        </p:tgtEl>
                                        <p:attrNameLst>
                                          <p:attrName>ppt_y</p:attrName>
                                        </p:attrNameLst>
                                      </p:cBhvr>
                                      <p:tavLst>
                                        <p:tav tm="0">
                                          <p:val>
                                            <p:strVal val="ppt_y"/>
                                          </p:val>
                                        </p:tav>
                                        <p:tav tm="100000">
                                          <p:val>
                                            <p:strVal val="1+ppt_h/2"/>
                                          </p:val>
                                        </p:tav>
                                      </p:tavLst>
                                    </p:anim>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sym typeface="Wingdings" panose="05000000000000000000" pitchFamily="2" charset="2"/>
              </a:rPr>
              <a:t>Activitat </a:t>
            </a:r>
            <a:br>
              <a:rPr lang="ca-ES" dirty="0">
                <a:sym typeface="Wingdings" panose="05000000000000000000" pitchFamily="2" charset="2"/>
              </a:rPr>
            </a:br>
            <a:endParaRPr lang="ca-ES" dirty="0"/>
          </a:p>
        </p:txBody>
      </p:sp>
      <p:sp>
        <p:nvSpPr>
          <p:cNvPr id="3" name="Marcador de contenido 2"/>
          <p:cNvSpPr>
            <a:spLocks noGrp="1"/>
          </p:cNvSpPr>
          <p:nvPr>
            <p:ph idx="1"/>
          </p:nvPr>
        </p:nvSpPr>
        <p:spPr>
          <a:xfrm>
            <a:off x="1024128" y="1722783"/>
            <a:ext cx="9720073" cy="4586577"/>
          </a:xfrm>
        </p:spPr>
        <p:txBody>
          <a:bodyPr/>
          <a:lstStyle/>
          <a:p>
            <a:pPr>
              <a:buFont typeface="Wingdings" panose="05000000000000000000" pitchFamily="2" charset="2"/>
              <a:buChar char="v"/>
            </a:pPr>
            <a:r>
              <a:rPr lang="ca-ES" sz="2800" dirty="0">
                <a:sym typeface="Wingdings" panose="05000000000000000000" pitchFamily="2" charset="2"/>
              </a:rPr>
              <a:t>Capítol IV  Classificació professional </a:t>
            </a:r>
          </a:p>
          <a:p>
            <a:pPr lvl="1">
              <a:buFont typeface="Wingdings" panose="05000000000000000000" pitchFamily="2" charset="2"/>
              <a:buChar char="§"/>
            </a:pPr>
            <a:r>
              <a:rPr lang="ca-ES" sz="2400" dirty="0"/>
              <a:t>L’article 22. del capítol 4, quines divisions orgàniques fa dels grups professionals?</a:t>
            </a:r>
          </a:p>
          <a:p>
            <a:pPr lvl="1">
              <a:buFont typeface="Wingdings" panose="05000000000000000000" pitchFamily="2" charset="2"/>
              <a:buChar char="§"/>
            </a:pPr>
            <a:r>
              <a:rPr lang="ca-ES" sz="2400" dirty="0"/>
              <a:t>En quins 2 factors es valoren els coneixements?</a:t>
            </a:r>
          </a:p>
          <a:p>
            <a:pPr lvl="1">
              <a:buFont typeface="Wingdings" panose="05000000000000000000" pitchFamily="2" charset="2"/>
              <a:buChar char="§"/>
            </a:pPr>
            <a:r>
              <a:rPr lang="ca-ES" sz="2400" dirty="0"/>
              <a:t>Què es té en compte quan es parla d’autonomia/iniciativa?</a:t>
            </a:r>
          </a:p>
          <a:p>
            <a:pPr lvl="1">
              <a:buFont typeface="Wingdings" panose="05000000000000000000" pitchFamily="2" charset="2"/>
              <a:buChar char="§"/>
            </a:pPr>
            <a:r>
              <a:rPr lang="ca-ES" sz="2400" dirty="0"/>
              <a:t>I la complexitat del treball què té en compte?</a:t>
            </a:r>
          </a:p>
          <a:p>
            <a:pPr lvl="1">
              <a:buFont typeface="Wingdings" panose="05000000000000000000" pitchFamily="2" charset="2"/>
              <a:buChar char="§"/>
            </a:pPr>
            <a:r>
              <a:rPr lang="ca-ES" sz="2400" dirty="0"/>
              <a:t>I la responsabilitat?</a:t>
            </a:r>
          </a:p>
          <a:p>
            <a:pPr lvl="1">
              <a:buFont typeface="Wingdings" panose="05000000000000000000" pitchFamily="2" charset="2"/>
              <a:buChar char="§"/>
            </a:pPr>
            <a:r>
              <a:rPr lang="ca-ES" sz="2400" dirty="0"/>
              <a:t>En quin grup professional pertanyeríeu un cop acabat aquest any de cicle de grau superior?  </a:t>
            </a:r>
          </a:p>
        </p:txBody>
      </p:sp>
    </p:spTree>
    <p:extLst>
      <p:ext uri="{BB962C8B-B14F-4D97-AF65-F5344CB8AC3E}">
        <p14:creationId xmlns:p14="http://schemas.microsoft.com/office/powerpoint/2010/main" val="398234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Concepte producció</a:t>
            </a:r>
          </a:p>
        </p:txBody>
      </p:sp>
      <p:sp>
        <p:nvSpPr>
          <p:cNvPr id="3" name="Marcador de contenido 2"/>
          <p:cNvSpPr>
            <a:spLocks noGrp="1"/>
          </p:cNvSpPr>
          <p:nvPr>
            <p:ph idx="1"/>
          </p:nvPr>
        </p:nvSpPr>
        <p:spPr>
          <a:xfrm>
            <a:off x="1024128" y="1519707"/>
            <a:ext cx="9720073" cy="4789653"/>
          </a:xfrm>
        </p:spPr>
        <p:txBody>
          <a:bodyPr>
            <a:noAutofit/>
          </a:bodyPr>
          <a:lstStyle/>
          <a:p>
            <a:pPr>
              <a:buFont typeface="Wingdings" panose="05000000000000000000" pitchFamily="2" charset="2"/>
              <a:buChar char="§"/>
            </a:pPr>
            <a:r>
              <a:rPr lang="ca-ES" sz="2000" dirty="0"/>
              <a:t>És la creació de béns i / o serveis (productes acabats) a partir d'altres béns (factors de producció), on els productes tenen una utilitat superior a la dels factors.</a:t>
            </a:r>
          </a:p>
          <a:p>
            <a:pPr>
              <a:buFont typeface="Wingdings" panose="05000000000000000000" pitchFamily="2" charset="2"/>
              <a:buChar char="§"/>
            </a:pPr>
            <a:r>
              <a:rPr lang="ca-ES" sz="2000" dirty="0"/>
              <a:t> És la transformació d'unes entrades (</a:t>
            </a:r>
            <a:r>
              <a:rPr lang="ca-ES" sz="2000" dirty="0" err="1"/>
              <a:t>intputs</a:t>
            </a:r>
            <a:r>
              <a:rPr lang="ca-ES" sz="2000" dirty="0"/>
              <a:t>), per mitjà d'un sistema productiu conformat per un conjunt d'elements materials i conceptuals, un sistema físic de producció que governa els elements materials i un sistema de gestió de producció encarregat de la direcció i el control.</a:t>
            </a:r>
          </a:p>
          <a:p>
            <a:pPr marL="0" indent="0">
              <a:buNone/>
            </a:pPr>
            <a:endParaRPr lang="ca-ES" sz="2000" dirty="0"/>
          </a:p>
          <a:p>
            <a:pPr marL="0" indent="0">
              <a:buNone/>
            </a:pPr>
            <a:endParaRPr lang="ca-ES" sz="2000" dirty="0"/>
          </a:p>
          <a:p>
            <a:pPr marL="0" indent="0">
              <a:buNone/>
            </a:pPr>
            <a:endParaRPr lang="ca-ES" sz="2000" dirty="0"/>
          </a:p>
          <a:p>
            <a:pPr marL="0" indent="0">
              <a:buNone/>
            </a:pPr>
            <a:endParaRPr lang="ca-ES" sz="2000" dirty="0"/>
          </a:p>
          <a:p>
            <a:pPr>
              <a:buFont typeface="Wingdings" panose="05000000000000000000" pitchFamily="2" charset="2"/>
              <a:buChar char="§"/>
            </a:pPr>
            <a:r>
              <a:rPr lang="ca-ES" sz="2000" dirty="0"/>
              <a:t>La gestió de la producció, o de les operacions s'orienta a la utilització més econòmica d'uns mitjans (màquines, espais, instal·lacions o recursos de qualsevol tipus) per uns empleats o operaris, amb la finalitat de la transformació d'uns materials en productes o la realització d'uns serveis.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288" y="3196306"/>
            <a:ext cx="4320863" cy="189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69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Concepte producció </a:t>
            </a:r>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
            </a:pPr>
            <a:endParaRPr lang="ca-ES" sz="2400" dirty="0"/>
          </a:p>
          <a:p>
            <a:pPr>
              <a:buFont typeface="Wingdings" panose="05000000000000000000" pitchFamily="2" charset="2"/>
              <a:buChar char="§"/>
            </a:pPr>
            <a:endParaRPr lang="ca-ES" sz="2400" dirty="0"/>
          </a:p>
          <a:p>
            <a:pPr>
              <a:buFont typeface="Wingdings" panose="05000000000000000000" pitchFamily="2" charset="2"/>
              <a:buChar char="§"/>
            </a:pPr>
            <a:endParaRPr lang="ca-ES" sz="2400" dirty="0"/>
          </a:p>
          <a:p>
            <a:pPr marL="0" indent="0">
              <a:buNone/>
            </a:pPr>
            <a:r>
              <a:rPr lang="ca-ES" sz="2400" dirty="0"/>
              <a:t>En tota empresa que actua en el mercat es poden distingir, almenys, tres funcions principals: la funció comercial, la funció financera i la funció de producció.</a:t>
            </a:r>
          </a:p>
          <a:p>
            <a:pPr>
              <a:buFont typeface="Wingdings" panose="05000000000000000000" pitchFamily="2" charset="2"/>
              <a:buChar char="§"/>
            </a:pPr>
            <a:r>
              <a:rPr lang="ca-ES" sz="2400" dirty="0"/>
              <a:t>La </a:t>
            </a:r>
            <a:r>
              <a:rPr lang="ca-ES" sz="2400" dirty="0">
                <a:solidFill>
                  <a:schemeClr val="accent1"/>
                </a:solidFill>
              </a:rPr>
              <a:t>funció comercial </a:t>
            </a:r>
            <a:r>
              <a:rPr lang="ca-ES" sz="2400" dirty="0"/>
              <a:t>s'orienta a aconseguir clientela per als productes o serveis</a:t>
            </a:r>
          </a:p>
          <a:p>
            <a:pPr>
              <a:buFont typeface="Wingdings" panose="05000000000000000000" pitchFamily="2" charset="2"/>
              <a:buChar char="§"/>
            </a:pPr>
            <a:r>
              <a:rPr lang="ca-ES" sz="2400" dirty="0"/>
              <a:t>La </a:t>
            </a:r>
            <a:r>
              <a:rPr lang="ca-ES" sz="2400" dirty="0">
                <a:solidFill>
                  <a:schemeClr val="accent1"/>
                </a:solidFill>
              </a:rPr>
              <a:t>funció financera </a:t>
            </a:r>
            <a:r>
              <a:rPr lang="ca-ES" sz="2400" dirty="0"/>
              <a:t>s’encarrega de decidir quins actius s’han d’adquirir, quin volum de recursos s’han d’invertit i les finances</a:t>
            </a:r>
          </a:p>
          <a:p>
            <a:pPr>
              <a:buFont typeface="Wingdings" panose="05000000000000000000" pitchFamily="2" charset="2"/>
              <a:buChar char="§"/>
            </a:pPr>
            <a:r>
              <a:rPr lang="ca-ES" sz="2400" dirty="0"/>
              <a:t>La </a:t>
            </a:r>
            <a:r>
              <a:rPr lang="ca-ES" sz="2400" dirty="0">
                <a:solidFill>
                  <a:schemeClr val="accent1"/>
                </a:solidFill>
              </a:rPr>
              <a:t>funció de producció</a:t>
            </a:r>
            <a:r>
              <a:rPr lang="ca-ES" sz="2400" dirty="0"/>
              <a:t>, l'objecte són les operacions físiques que es necessiten realitzar per a la transformació dels materials en productes o per a la realització d'un servei</a:t>
            </a:r>
          </a:p>
          <a:p>
            <a:endParaRPr lang="ca-ES" dirty="0"/>
          </a:p>
        </p:txBody>
      </p:sp>
      <p:pic>
        <p:nvPicPr>
          <p:cNvPr id="3074" name="Picture 2" descr="Resultado de imagen de produ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614" y="413907"/>
            <a:ext cx="5977228" cy="317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2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Gestió de la producció</a:t>
            </a:r>
          </a:p>
        </p:txBody>
      </p:sp>
      <p:sp>
        <p:nvSpPr>
          <p:cNvPr id="3" name="Marcador de contenido 2"/>
          <p:cNvSpPr>
            <a:spLocks noGrp="1"/>
          </p:cNvSpPr>
          <p:nvPr>
            <p:ph idx="1"/>
          </p:nvPr>
        </p:nvSpPr>
        <p:spPr/>
        <p:txBody>
          <a:bodyPr>
            <a:normAutofit/>
          </a:bodyPr>
          <a:lstStyle/>
          <a:p>
            <a:r>
              <a:rPr lang="ca-ES" dirty="0" err="1"/>
              <a:t>Adelso</a:t>
            </a:r>
            <a:r>
              <a:rPr lang="ca-ES" dirty="0"/>
              <a:t> Díaz (1993) </a:t>
            </a:r>
          </a:p>
          <a:p>
            <a:pPr algn="ctr"/>
            <a:r>
              <a:rPr lang="ca-ES" sz="2000" i="1" dirty="0">
                <a:solidFill>
                  <a:schemeClr val="accent1"/>
                </a:solidFill>
              </a:rPr>
              <a:t>"la gestió de la producció s'ha convertit en una arma fonamental per a la millora de la competitivitat en les que s'hagin immerses la majoria de les empreses. Cal disminuir el nivell d'existències, cal realitzar una millor planificació, cal aconseguir, per a l'empresa, una imatge de qualitat ... són frases que contínuament poden escoltar-se en els despatxos de direcció ".</a:t>
            </a:r>
          </a:p>
          <a:p>
            <a:endParaRPr lang="ca-ES" dirty="0"/>
          </a:p>
          <a:p>
            <a:r>
              <a:rPr lang="ca-ES" dirty="0"/>
              <a:t>Gestió de la Producció és un conjunt de responsabilitats i de tasques que han de ser satisfetes perquè les operacions de la producció siguin realitzades respectant les condicions de qualitat, termini i cost que es desprenen dels objectius de l'empresa (</a:t>
            </a:r>
            <a:r>
              <a:rPr lang="ca-ES" i="1" dirty="0"/>
              <a:t>Boris </a:t>
            </a:r>
            <a:r>
              <a:rPr lang="ca-ES" i="1" dirty="0" err="1"/>
              <a:t>Avgrafoff</a:t>
            </a:r>
            <a:r>
              <a:rPr lang="ca-ES" i="1" dirty="0"/>
              <a:t> </a:t>
            </a:r>
            <a:r>
              <a:rPr lang="ca-ES" dirty="0"/>
              <a:t>).</a:t>
            </a:r>
          </a:p>
        </p:txBody>
      </p:sp>
    </p:spTree>
    <p:extLst>
      <p:ext uri="{BB962C8B-B14F-4D97-AF65-F5344CB8AC3E}">
        <p14:creationId xmlns:p14="http://schemas.microsoft.com/office/powerpoint/2010/main" val="86317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Objectius de la gestió de la producció</a:t>
            </a:r>
          </a:p>
        </p:txBody>
      </p:sp>
      <p:sp>
        <p:nvSpPr>
          <p:cNvPr id="3" name="Marcador de contenido 2"/>
          <p:cNvSpPr>
            <a:spLocks noGrp="1"/>
          </p:cNvSpPr>
          <p:nvPr>
            <p:ph idx="1"/>
          </p:nvPr>
        </p:nvSpPr>
        <p:spPr/>
        <p:txBody>
          <a:bodyPr/>
          <a:lstStyle/>
          <a:p>
            <a:pPr>
              <a:buFont typeface="Wingdings" panose="05000000000000000000" pitchFamily="2" charset="2"/>
              <a:buChar char="§"/>
            </a:pPr>
            <a:r>
              <a:rPr lang="ca-ES" dirty="0"/>
              <a:t>Aconseguir que es lliurin els productes demanats en les </a:t>
            </a:r>
            <a:r>
              <a:rPr lang="ca-ES" dirty="0">
                <a:solidFill>
                  <a:schemeClr val="accent1"/>
                </a:solidFill>
              </a:rPr>
              <a:t>quantitats, data i qualitat </a:t>
            </a:r>
            <a:r>
              <a:rPr lang="ca-ES" dirty="0"/>
              <a:t>requerida</a:t>
            </a:r>
          </a:p>
          <a:p>
            <a:pPr>
              <a:buFont typeface="Wingdings" panose="05000000000000000000" pitchFamily="2" charset="2"/>
              <a:buChar char="§"/>
            </a:pPr>
            <a:r>
              <a:rPr lang="ca-ES" dirty="0"/>
              <a:t>Aconseguir que aquests productes es fabriquin dins dels </a:t>
            </a:r>
            <a:r>
              <a:rPr lang="ca-ES" dirty="0">
                <a:solidFill>
                  <a:schemeClr val="accent1"/>
                </a:solidFill>
              </a:rPr>
              <a:t>costos previstos </a:t>
            </a:r>
            <a:r>
              <a:rPr lang="ca-ES" dirty="0"/>
              <a:t>i aquests siguin mínims.</a:t>
            </a:r>
          </a:p>
          <a:p>
            <a:pPr>
              <a:buFont typeface="Wingdings" panose="05000000000000000000" pitchFamily="2" charset="2"/>
              <a:buChar char="§"/>
            </a:pPr>
            <a:r>
              <a:rPr lang="ca-ES" dirty="0"/>
              <a:t>Crear un procediment que esdevingui rutinari de manera que es </a:t>
            </a:r>
            <a:r>
              <a:rPr lang="ca-ES" dirty="0">
                <a:solidFill>
                  <a:schemeClr val="accent1"/>
                </a:solidFill>
              </a:rPr>
              <a:t>minimitzin els conflictes</a:t>
            </a:r>
            <a:r>
              <a:rPr lang="ca-ES" dirty="0"/>
              <a:t> interpersonals i </a:t>
            </a:r>
            <a:r>
              <a:rPr lang="ca-ES" dirty="0" err="1"/>
              <a:t>inter</a:t>
            </a:r>
            <a:r>
              <a:rPr lang="ca-ES" dirty="0"/>
              <a:t>-departamentals.</a:t>
            </a:r>
          </a:p>
        </p:txBody>
      </p:sp>
    </p:spTree>
    <p:extLst>
      <p:ext uri="{BB962C8B-B14F-4D97-AF65-F5344CB8AC3E}">
        <p14:creationId xmlns:p14="http://schemas.microsoft.com/office/powerpoint/2010/main" val="413046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Funcions de la gestió de la producció</a:t>
            </a:r>
          </a:p>
        </p:txBody>
      </p:sp>
      <p:sp>
        <p:nvSpPr>
          <p:cNvPr id="3" name="Marcador de contenido 2"/>
          <p:cNvSpPr>
            <a:spLocks noGrp="1"/>
          </p:cNvSpPr>
          <p:nvPr>
            <p:ph idx="1"/>
          </p:nvPr>
        </p:nvSpPr>
        <p:spPr/>
        <p:txBody>
          <a:bodyPr/>
          <a:lstStyle/>
          <a:p>
            <a:pPr>
              <a:buFont typeface="Wingdings" panose="05000000000000000000" pitchFamily="2" charset="2"/>
              <a:buChar char="§"/>
            </a:pPr>
            <a:r>
              <a:rPr lang="ca-ES" b="1" dirty="0">
                <a:solidFill>
                  <a:schemeClr val="accent1"/>
                </a:solidFill>
              </a:rPr>
              <a:t>Planificació</a:t>
            </a:r>
            <a:r>
              <a:rPr lang="ca-ES" dirty="0"/>
              <a:t>: Per lliurar els productes en els terminis acordats, primer cal calcular quins recursos i quina quantitat es necessita, a continuació cal estimar una data d'execució, tot això es resumeix en un pressupost de despesa.</a:t>
            </a:r>
          </a:p>
          <a:p>
            <a:pPr>
              <a:buFont typeface="Wingdings" panose="05000000000000000000" pitchFamily="2" charset="2"/>
              <a:buChar char="§"/>
            </a:pPr>
            <a:r>
              <a:rPr lang="ca-ES" b="1" dirty="0">
                <a:solidFill>
                  <a:schemeClr val="accent1"/>
                </a:solidFill>
              </a:rPr>
              <a:t>Control: </a:t>
            </a:r>
            <a:r>
              <a:rPr lang="ca-ES" dirty="0"/>
              <a:t>Per saber si estem complint amb el programa i mantenint-nos dins dels costos, cal supervisar el comportament d'existències, proveïdors, mà d'obra i màquines, per al que cal establir uns índexs de control rellevants.</a:t>
            </a:r>
          </a:p>
          <a:p>
            <a:pPr>
              <a:buFont typeface="Wingdings" panose="05000000000000000000" pitchFamily="2" charset="2"/>
              <a:buChar char="§"/>
            </a:pPr>
            <a:r>
              <a:rPr lang="ca-ES" b="1" dirty="0">
                <a:solidFill>
                  <a:schemeClr val="accent1"/>
                </a:solidFill>
              </a:rPr>
              <a:t>Seguiment: </a:t>
            </a:r>
            <a:r>
              <a:rPr lang="ca-ES" dirty="0"/>
              <a:t>Per poder efectuar el control es necessita informació, una documentació que es ompli amb la informació pertinent en el moment oportú.</a:t>
            </a:r>
          </a:p>
        </p:txBody>
      </p:sp>
    </p:spTree>
    <p:extLst>
      <p:ext uri="{BB962C8B-B14F-4D97-AF65-F5344CB8AC3E}">
        <p14:creationId xmlns:p14="http://schemas.microsoft.com/office/powerpoint/2010/main" val="20177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Filosofies de la gestió de la producció </a:t>
            </a:r>
          </a:p>
        </p:txBody>
      </p:sp>
      <p:sp>
        <p:nvSpPr>
          <p:cNvPr id="3" name="Marcador de contenido 2"/>
          <p:cNvSpPr>
            <a:spLocks noGrp="1"/>
          </p:cNvSpPr>
          <p:nvPr>
            <p:ph idx="1"/>
          </p:nvPr>
        </p:nvSpPr>
        <p:spPr/>
        <p:txBody>
          <a:bodyPr>
            <a:normAutofit fontScale="92500" lnSpcReduction="10000"/>
          </a:bodyPr>
          <a:lstStyle/>
          <a:p>
            <a:endParaRPr lang="ca-ES" b="1" dirty="0">
              <a:solidFill>
                <a:schemeClr val="accent1"/>
              </a:solidFill>
            </a:endParaRPr>
          </a:p>
          <a:p>
            <a:endParaRPr lang="ca-ES" b="1" dirty="0">
              <a:solidFill>
                <a:schemeClr val="accent1"/>
              </a:solidFill>
            </a:endParaRPr>
          </a:p>
          <a:p>
            <a:r>
              <a:rPr lang="ca-ES" b="1" dirty="0">
                <a:solidFill>
                  <a:schemeClr val="accent1"/>
                </a:solidFill>
              </a:rPr>
              <a:t>1. Clàssica</a:t>
            </a:r>
            <a:r>
              <a:rPr lang="ca-ES" dirty="0"/>
              <a:t>: Tècniques que existeixen des que Taylor i el seu equip (</a:t>
            </a:r>
            <a:r>
              <a:rPr lang="ca-ES" dirty="0" err="1"/>
              <a:t>Gilberto</a:t>
            </a:r>
            <a:r>
              <a:rPr lang="ca-ES" dirty="0"/>
              <a:t>, Gantt ..) creen la "Direcció Científica de Plantes Industrials", fent aportacions com: l'estudi del treball, el disseny dels llocs de treball i la distribució de aquests a la planta, els gràfics de la programació de tasques, etc.</a:t>
            </a:r>
          </a:p>
          <a:p>
            <a:pPr marL="0" indent="0">
              <a:buNone/>
            </a:pPr>
            <a:endParaRPr lang="ca-ES" sz="2000" dirty="0"/>
          </a:p>
          <a:p>
            <a:pPr marL="0" indent="0">
              <a:buNone/>
            </a:pPr>
            <a:r>
              <a:rPr lang="ca-ES" sz="2000" dirty="0"/>
              <a:t>S'inclou també dins d'aquest "estil clàssic" de gestió de la producció totes les aportacions de les matemàtiques, la investigació d'operacions, els models quantitatius de previsió de la demanda, els models de gestió d'estoc, els algoritmes de programació i avaluació de projectes, els d'optimització de recursos i els de xarxes de suport a les decisions; a més els sistemes de planificació econòmica (pressupostos) i els de control de gestió basats en el desenvolupament dels sistemes de cost i comptabilitat analítica.</a:t>
            </a:r>
          </a:p>
        </p:txBody>
      </p:sp>
      <p:pic>
        <p:nvPicPr>
          <p:cNvPr id="4098" name="Picture 2" descr="Resultado de imagen de taylor tre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2795" y="0"/>
            <a:ext cx="2069206" cy="275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85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Filosofies de la gestió de la producció </a:t>
            </a:r>
          </a:p>
        </p:txBody>
      </p:sp>
      <p:sp>
        <p:nvSpPr>
          <p:cNvPr id="3" name="Marcador de contenido 2"/>
          <p:cNvSpPr>
            <a:spLocks noGrp="1"/>
          </p:cNvSpPr>
          <p:nvPr>
            <p:ph idx="1"/>
          </p:nvPr>
        </p:nvSpPr>
        <p:spPr/>
        <p:txBody>
          <a:bodyPr/>
          <a:lstStyle/>
          <a:p>
            <a:r>
              <a:rPr lang="en-US" b="1" dirty="0">
                <a:solidFill>
                  <a:schemeClr val="accent1"/>
                </a:solidFill>
              </a:rPr>
              <a:t>2. Materials Requirements Planning y Manufacturing Resources Planning ( M.R.P. I y M.R.P. II ) </a:t>
            </a:r>
          </a:p>
          <a:p>
            <a:r>
              <a:rPr lang="ca-ES" dirty="0"/>
              <a:t>Filosofies i tècniques que van lligades al desenvolupament de la informàtica. D'origen Nord-americà, igual que la teoria "clàssica" de gestió de producció, presenta amb l'anterior, diferències d'ordre conceptual i no només de procés de dades.</a:t>
            </a:r>
          </a:p>
        </p:txBody>
      </p:sp>
    </p:spTree>
    <p:extLst>
      <p:ext uri="{BB962C8B-B14F-4D97-AF65-F5344CB8AC3E}">
        <p14:creationId xmlns:p14="http://schemas.microsoft.com/office/powerpoint/2010/main" val="1510957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332</TotalTime>
  <Words>2111</Words>
  <Application>Microsoft Office PowerPoint</Application>
  <PresentationFormat>Personalizado</PresentationFormat>
  <Paragraphs>125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Integral</vt:lpstr>
      <vt:lpstr>Gestió de la producció </vt:lpstr>
      <vt:lpstr>Disseny del sistema de producció</vt:lpstr>
      <vt:lpstr>Concepte producció</vt:lpstr>
      <vt:lpstr>Concepte producció </vt:lpstr>
      <vt:lpstr>Gestió de la producció</vt:lpstr>
      <vt:lpstr>Objectius de la gestió de la producció</vt:lpstr>
      <vt:lpstr>Funcions de la gestió de la producció</vt:lpstr>
      <vt:lpstr>Filosofies de la gestió de la producció </vt:lpstr>
      <vt:lpstr>Filosofies de la gestió de la producció </vt:lpstr>
      <vt:lpstr>Presentación de PowerPoint</vt:lpstr>
      <vt:lpstr>Filosofies de la gestió de la producció </vt:lpstr>
      <vt:lpstr>Filosofies de la gestió de la producció </vt:lpstr>
      <vt:lpstr>Filosofies de la gestió de la producció </vt:lpstr>
      <vt:lpstr>Organització departament de producció </vt:lpstr>
      <vt:lpstr>Activitat </vt:lpstr>
      <vt:lpstr>Departament de producció </vt:lpstr>
      <vt:lpstr>Departament de manteniment </vt:lpstr>
      <vt:lpstr>Departament de seguretat, higiene i medi ambient</vt:lpstr>
      <vt:lpstr>Departament de seguretat, higiene i medi ambient</vt:lpstr>
      <vt:lpstr>Presentación de PowerPoint</vt:lpstr>
      <vt:lpstr>Dirección General de Empleo, publica el XVII Convenio colectivo general de la industria química. </vt:lpstr>
      <vt:lpstr>Activitat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 de la producció</dc:title>
  <dc:creator>arianna martin</dc:creator>
  <cp:lastModifiedBy>user</cp:lastModifiedBy>
  <cp:revision>25</cp:revision>
  <dcterms:created xsi:type="dcterms:W3CDTF">2016-10-07T09:24:37Z</dcterms:created>
  <dcterms:modified xsi:type="dcterms:W3CDTF">2016-10-14T14:41:58Z</dcterms:modified>
</cp:coreProperties>
</file>