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8" r:id="rId4"/>
    <p:sldId id="270" r:id="rId5"/>
    <p:sldId id="271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59" autoAdjust="0"/>
    <p:restoredTop sz="94674"/>
  </p:normalViewPr>
  <p:slideViewPr>
    <p:cSldViewPr snapToGrid="0" snapToObjects="1">
      <p:cViewPr varScale="1">
        <p:scale>
          <a:sx n="72" d="100"/>
          <a:sy n="72" d="100"/>
        </p:scale>
        <p:origin x="27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604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42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725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544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354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133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432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94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861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704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20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Rectángulo 7"/>
          <p:cNvSpPr/>
          <p:nvPr userDrawn="1"/>
        </p:nvSpPr>
        <p:spPr>
          <a:xfrm>
            <a:off x="0" y="6527800"/>
            <a:ext cx="1219200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10" descr="logo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4" y="315565"/>
            <a:ext cx="859185" cy="859185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 userDrawn="1"/>
        </p:nvSpPr>
        <p:spPr>
          <a:xfrm>
            <a:off x="0" y="6564539"/>
            <a:ext cx="12192000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pic>
        <p:nvPicPr>
          <p:cNvPr id="10" name="Imagen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647" y="102090"/>
            <a:ext cx="1342020" cy="102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8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128" y="1644832"/>
            <a:ext cx="1213323" cy="1213323"/>
          </a:xfrm>
          <a:prstGeom prst="rect">
            <a:avLst/>
          </a:prstGeom>
        </p:spPr>
      </p:pic>
      <p:sp>
        <p:nvSpPr>
          <p:cNvPr id="7" name="CuadroTexto 11"/>
          <p:cNvSpPr txBox="1"/>
          <p:nvPr/>
        </p:nvSpPr>
        <p:spPr>
          <a:xfrm>
            <a:off x="2914650" y="3250065"/>
            <a:ext cx="37353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solidFill>
                  <a:srgbClr val="000000"/>
                </a:solidFill>
                <a:latin typeface="Verdana"/>
                <a:cs typeface="Verdana"/>
              </a:rPr>
              <a:t>Unitat</a:t>
            </a:r>
            <a:r>
              <a:rPr lang="es-ES" sz="3200" dirty="0">
                <a:solidFill>
                  <a:srgbClr val="000000"/>
                </a:solidFill>
                <a:latin typeface="Verdana"/>
                <a:cs typeface="Verdana"/>
              </a:rPr>
              <a:t> 7</a:t>
            </a:r>
          </a:p>
          <a:p>
            <a:r>
              <a:rPr lang="es-ES_tradnl" sz="3200" dirty="0">
                <a:solidFill>
                  <a:srgbClr val="000000"/>
                </a:solidFill>
                <a:latin typeface="Verdana"/>
                <a:cs typeface="Verdana"/>
              </a:rPr>
              <a:t>La </a:t>
            </a:r>
            <a:r>
              <a:rPr lang="es-ES_tradnl" sz="3200" dirty="0" err="1">
                <a:solidFill>
                  <a:srgbClr val="000000"/>
                </a:solidFill>
                <a:latin typeface="Verdana"/>
                <a:cs typeface="Verdana"/>
              </a:rPr>
              <a:t>retribució</a:t>
            </a:r>
            <a:r>
              <a:rPr lang="es-ES_tradnl" sz="320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es-ES_tradnl" sz="3200" dirty="0" err="1">
                <a:solidFill>
                  <a:srgbClr val="000000"/>
                </a:solidFill>
                <a:latin typeface="Verdana"/>
                <a:cs typeface="Verdana"/>
              </a:rPr>
              <a:t>dels</a:t>
            </a:r>
            <a:endParaRPr lang="es-ES_tradnl" sz="3200" dirty="0">
              <a:solidFill>
                <a:srgbClr val="000000"/>
              </a:solidFill>
              <a:latin typeface="Verdana"/>
              <a:cs typeface="Verdana"/>
            </a:endParaRPr>
          </a:p>
          <a:p>
            <a:r>
              <a:rPr lang="es-ES_tradnl" sz="3200" dirty="0">
                <a:solidFill>
                  <a:srgbClr val="000000"/>
                </a:solidFill>
                <a:latin typeface="Verdana"/>
                <a:cs typeface="Verdana"/>
              </a:rPr>
              <a:t>recursos </a:t>
            </a:r>
            <a:r>
              <a:rPr lang="es-ES_tradnl" sz="3200" dirty="0" err="1">
                <a:solidFill>
                  <a:srgbClr val="000000"/>
                </a:solidFill>
                <a:latin typeface="Verdana"/>
                <a:cs typeface="Verdana"/>
              </a:rPr>
              <a:t>humans</a:t>
            </a:r>
            <a:endParaRPr lang="es-ES" sz="3200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pic>
        <p:nvPicPr>
          <p:cNvPr id="8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0" y="3751531"/>
            <a:ext cx="1342020" cy="1022491"/>
          </a:xfrm>
          <a:prstGeom prst="rect">
            <a:avLst/>
          </a:prstGeom>
        </p:spPr>
      </p:pic>
      <p:cxnSp>
        <p:nvCxnSpPr>
          <p:cNvPr id="9" name="Conector recto 13"/>
          <p:cNvCxnSpPr/>
          <p:nvPr/>
        </p:nvCxnSpPr>
        <p:spPr>
          <a:xfrm flipH="1">
            <a:off x="2914650" y="4824191"/>
            <a:ext cx="6295021" cy="0"/>
          </a:xfrm>
          <a:prstGeom prst="line">
            <a:avLst/>
          </a:prstGeom>
          <a:ln>
            <a:solidFill>
              <a:srgbClr val="20AAA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79512" y="0"/>
            <a:ext cx="187220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9824492" y="0"/>
            <a:ext cx="187220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025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ortar rectángulo de esquina sencilla"/>
          <p:cNvSpPr/>
          <p:nvPr/>
        </p:nvSpPr>
        <p:spPr>
          <a:xfrm>
            <a:off x="1279318" y="1798236"/>
            <a:ext cx="9259105" cy="3210492"/>
          </a:xfrm>
          <a:prstGeom prst="snip1Rect">
            <a:avLst>
              <a:gd name="adj" fmla="val 7819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L'objectiu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qualsevol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relació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laboral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és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rebre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una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retribució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concorde al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realitzat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per un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temps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determinat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o per 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realització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d'una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tasca específica;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aquesta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retribució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es denomina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salari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o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sou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br>
              <a:rPr lang="es-ES" sz="1600" dirty="0"/>
            </a:b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Les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empreses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no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són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lliures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fixar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salari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dels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seus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treballadors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treballadores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seu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antull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sinó</a:t>
            </a:r>
            <a:r>
              <a:rPr lang="es-ES" sz="1600" dirty="0">
                <a:solidFill>
                  <a:srgbClr val="333333"/>
                </a:solidFill>
                <a:latin typeface="Open Sans" panose="020B0606030504020204" pitchFamily="34" charset="0"/>
              </a:rPr>
              <a:t> 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que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està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regulat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en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diferents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normes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jurídiques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en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els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convenis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col·lectius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 en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els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contractes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endParaRPr lang="es-ES" sz="1600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pPr algn="just"/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més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Govern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fixa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anualment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quantitat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mínima que ha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percebre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una persona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treballadora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com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salari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basi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per una jornada completa.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Aquesta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quantitat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mínima es denomina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salari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mínim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interprofessional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(SMI).</a:t>
            </a:r>
          </a:p>
          <a:p>
            <a:pPr algn="just"/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salari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es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reflecteix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en un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document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denominat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rebut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salaris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conegut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col·loquialment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com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nòmina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71525" y="3649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 err="1"/>
              <a:t>Introducció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14" name="Agrupar 12"/>
          <p:cNvGrpSpPr/>
          <p:nvPr/>
        </p:nvGrpSpPr>
        <p:grpSpPr>
          <a:xfrm>
            <a:off x="460333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sencilla"/>
          <p:cNvSpPr/>
          <p:nvPr/>
        </p:nvSpPr>
        <p:spPr>
          <a:xfrm>
            <a:off x="1522015" y="1347956"/>
            <a:ext cx="8973114" cy="2132229"/>
          </a:xfrm>
          <a:prstGeom prst="snip1Rect">
            <a:avLst>
              <a:gd name="adj" fmla="val 10569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Se considerará salario la totalidad de las percepciones económicas de los trabajadores, en dinero o en especie, por la prestación profesional de los servicios laborales por cuenta ajena, ya retribuyan el trabajo efectivo, cualquiera que sea la forma de remuneración, o los periodos de descanso computables de trabajo.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En ningún caso el salario en especie podrá superar el 30 % de las percepciones salariales del trabajador.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El salario retribuye el trabajo efectivo, los periodos de descanso y los periodos de inactividad.</a:t>
            </a:r>
          </a:p>
        </p:txBody>
      </p:sp>
      <p:grpSp>
        <p:nvGrpSpPr>
          <p:cNvPr id="6" name="Agrupar 12"/>
          <p:cNvGrpSpPr/>
          <p:nvPr/>
        </p:nvGrpSpPr>
        <p:grpSpPr>
          <a:xfrm>
            <a:off x="3966789" y="323975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7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8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9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ítulo 3"/>
          <p:cNvSpPr>
            <a:spLocks noGrp="1"/>
          </p:cNvSpPr>
          <p:nvPr>
            <p:ph type="title"/>
          </p:nvPr>
        </p:nvSpPr>
        <p:spPr>
          <a:xfrm>
            <a:off x="1009651" y="387581"/>
            <a:ext cx="84201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El </a:t>
            </a:r>
            <a:r>
              <a:rPr lang="es-ES_tradnl" sz="2400" b="1" dirty="0" err="1"/>
              <a:t>salari</a:t>
            </a:r>
            <a:br>
              <a:rPr lang="es-ES_tradnl" sz="2400" b="1" dirty="0"/>
            </a:br>
            <a:endParaRPr lang="es-ES_tradnl" sz="24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93CA73F-4514-4281-BD37-04542D0E6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44" y="3975621"/>
            <a:ext cx="11641911" cy="159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3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sencilla"/>
          <p:cNvSpPr/>
          <p:nvPr/>
        </p:nvSpPr>
        <p:spPr>
          <a:xfrm>
            <a:off x="1086679" y="1418352"/>
            <a:ext cx="10217425" cy="1870763"/>
          </a:xfrm>
          <a:prstGeom prst="snip1Rect">
            <a:avLst/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salari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haurà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d'abonar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-se en la data i en 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lloc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convinguts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i,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mancant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pacte, en 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qual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marquin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els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usos i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costums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però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en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cap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cas 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període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pagament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podrà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excedir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d'un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mes.</a:t>
            </a:r>
          </a:p>
          <a:p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retard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en 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pagament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salari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és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sancionable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amb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pagament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per l'empresa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d'un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interès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anual</a:t>
            </a:r>
            <a:br>
              <a:rPr lang="es-ES" sz="1600" dirty="0"/>
            </a:b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del 10% del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degut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no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aplicant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-se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aquest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recàrrec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 les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percepcions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extrasalarials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br>
              <a:rPr lang="es-ES" sz="1600" dirty="0"/>
            </a:b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Les persones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treballadores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tenen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així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mateix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dret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percebre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bestretes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compte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ja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realitzat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endParaRPr lang="es-ES" sz="1600" dirty="0">
              <a:solidFill>
                <a:schemeClr val="tx1"/>
              </a:solidFill>
            </a:endParaRPr>
          </a:p>
        </p:txBody>
      </p:sp>
      <p:grpSp>
        <p:nvGrpSpPr>
          <p:cNvPr id="5" name="Agrupar 12"/>
          <p:cNvGrpSpPr/>
          <p:nvPr/>
        </p:nvGrpSpPr>
        <p:grpSpPr>
          <a:xfrm>
            <a:off x="4288096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6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7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8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3"/>
          <p:cNvSpPr>
            <a:spLocks noGrp="1"/>
          </p:cNvSpPr>
          <p:nvPr>
            <p:ph type="title"/>
          </p:nvPr>
        </p:nvSpPr>
        <p:spPr>
          <a:xfrm>
            <a:off x="1771651" y="409536"/>
            <a:ext cx="84201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</a:t>
            </a:r>
            <a:r>
              <a:rPr lang="es-ES_tradnl" sz="2400" b="1" dirty="0" err="1"/>
              <a:t>Pagament</a:t>
            </a:r>
            <a:r>
              <a:rPr lang="es-ES_tradnl" sz="2400" b="1" dirty="0"/>
              <a:t> del </a:t>
            </a:r>
            <a:r>
              <a:rPr lang="es-ES_tradnl" sz="2400" b="1" dirty="0" err="1"/>
              <a:t>salari</a:t>
            </a:r>
            <a:br>
              <a:rPr lang="es-ES_tradnl" sz="2400" b="1" dirty="0"/>
            </a:br>
            <a:endParaRPr lang="es-ES_tradnl" sz="2400" b="1" dirty="0"/>
          </a:p>
        </p:txBody>
      </p:sp>
      <p:sp>
        <p:nvSpPr>
          <p:cNvPr id="10" name="9 Recortar rectángulo de esquina sencilla"/>
          <p:cNvSpPr/>
          <p:nvPr/>
        </p:nvSpPr>
        <p:spPr>
          <a:xfrm>
            <a:off x="1296533" y="3727098"/>
            <a:ext cx="4408223" cy="1854836"/>
          </a:xfrm>
          <a:prstGeom prst="snip1Rect">
            <a:avLst>
              <a:gd name="adj" fmla="val 11516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</a:pP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salari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mínim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interprofessional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(SMI)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és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quantitat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mínima que ha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percebre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un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treballador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o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treballadora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com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salari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basi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per una jornada completa,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sense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distinció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sexe o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edat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ja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siguin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fixos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eventuals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o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temporers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11" name="10 Recortar rectángulo de esquina sencilla"/>
          <p:cNvSpPr/>
          <p:nvPr/>
        </p:nvSpPr>
        <p:spPr>
          <a:xfrm>
            <a:off x="6397132" y="3727098"/>
            <a:ext cx="4408223" cy="1854836"/>
          </a:xfrm>
          <a:prstGeom prst="snip1Rect">
            <a:avLst>
              <a:gd name="adj" fmla="val 11516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</a:pP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El Fons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Garantia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Salarial (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Fogasa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) 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és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un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organisme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autònom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adscrit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Ministeri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la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finalitat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qual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és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abonar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parcialment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 les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treballadores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treballadors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els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salaris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 les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indemnitzacions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degudes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per l'empresa.</a:t>
            </a:r>
            <a:endParaRPr lang="es-E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706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sencilla"/>
          <p:cNvSpPr/>
          <p:nvPr/>
        </p:nvSpPr>
        <p:spPr>
          <a:xfrm>
            <a:off x="497574" y="2016382"/>
            <a:ext cx="2681282" cy="2678073"/>
          </a:xfrm>
          <a:prstGeom prst="snip1Rect">
            <a:avLst>
              <a:gd name="adj" fmla="val 9650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numCol="1" rtlCol="0" anchor="ctr" anchorCtr="1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salari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es documenta en el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rebut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salaris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o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nòmina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que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serà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lliurat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cada mes a la persona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treballadora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 En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ell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s'especificaran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cadascuna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les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percepcions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així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com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els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descomptes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que es </a:t>
            </a:r>
            <a:r>
              <a:rPr lang="es-E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practiquin</a:t>
            </a:r>
            <a:r>
              <a:rPr lang="es-E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endParaRPr lang="es-ES" sz="1600" dirty="0">
              <a:solidFill>
                <a:schemeClr val="tx1"/>
              </a:solidFill>
            </a:endParaRPr>
          </a:p>
        </p:txBody>
      </p:sp>
      <p:grpSp>
        <p:nvGrpSpPr>
          <p:cNvPr id="6" name="Agrupar 12"/>
          <p:cNvGrpSpPr/>
          <p:nvPr/>
        </p:nvGrpSpPr>
        <p:grpSpPr>
          <a:xfrm>
            <a:off x="4236621" y="387581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7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8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9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ítulo 3"/>
          <p:cNvSpPr>
            <a:spLocks noGrp="1"/>
          </p:cNvSpPr>
          <p:nvPr>
            <p:ph type="title"/>
          </p:nvPr>
        </p:nvSpPr>
        <p:spPr>
          <a:xfrm>
            <a:off x="4774921" y="387581"/>
            <a:ext cx="4292879" cy="735855"/>
          </a:xfrm>
        </p:spPr>
        <p:txBody>
          <a:bodyPr anchor="t">
            <a:normAutofit fontScale="90000"/>
          </a:bodyPr>
          <a:lstStyle/>
          <a:p>
            <a:r>
              <a:rPr lang="es-ES" sz="2400" b="1" dirty="0"/>
              <a:t>  El </a:t>
            </a:r>
            <a:r>
              <a:rPr lang="es-ES" sz="2400" b="1" dirty="0" err="1"/>
              <a:t>rebut</a:t>
            </a:r>
            <a:r>
              <a:rPr lang="es-ES" sz="2400" b="1" dirty="0"/>
              <a:t> de </a:t>
            </a:r>
            <a:r>
              <a:rPr lang="es-ES" sz="2400" b="1" dirty="0" err="1"/>
              <a:t>salaris</a:t>
            </a:r>
            <a:r>
              <a:rPr lang="es-ES" sz="2400" b="1" dirty="0"/>
              <a:t>: la </a:t>
            </a:r>
            <a:r>
              <a:rPr lang="es-ES" sz="2400" b="1" dirty="0" err="1"/>
              <a:t>nòmina</a:t>
            </a:r>
            <a:br>
              <a:rPr lang="es-ES_tradnl" sz="2400" b="1" dirty="0"/>
            </a:br>
            <a:endParaRPr lang="es-ES_tradnl" sz="24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7A9D6FD-72AB-4EDC-A6D2-D3A0050DA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856" y="755508"/>
            <a:ext cx="7519988" cy="540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454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sencilla"/>
          <p:cNvSpPr/>
          <p:nvPr/>
        </p:nvSpPr>
        <p:spPr>
          <a:xfrm>
            <a:off x="2958962" y="1593715"/>
            <a:ext cx="6410704" cy="566389"/>
          </a:xfrm>
          <a:prstGeom prst="snip1Rect">
            <a:avLst>
              <a:gd name="adj" fmla="val 1238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Les </a:t>
            </a:r>
            <a:r>
              <a:rPr lang="es-ES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percepcions</a:t>
            </a:r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salarials</a:t>
            </a:r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són</a:t>
            </a:r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aquelles</a:t>
            </a:r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que </a:t>
            </a:r>
            <a:r>
              <a:rPr lang="es-ES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retribueixen</a:t>
            </a:r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el </a:t>
            </a:r>
            <a:r>
              <a:rPr lang="es-ES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</a:t>
            </a:r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realitzat</a:t>
            </a:r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endParaRPr lang="es-ES" sz="1400" dirty="0">
              <a:solidFill>
                <a:schemeClr val="tx1"/>
              </a:solidFill>
            </a:endParaRPr>
          </a:p>
        </p:txBody>
      </p:sp>
      <p:grpSp>
        <p:nvGrpSpPr>
          <p:cNvPr id="6" name="Agrupar 12"/>
          <p:cNvGrpSpPr/>
          <p:nvPr/>
        </p:nvGrpSpPr>
        <p:grpSpPr>
          <a:xfrm>
            <a:off x="3806470" y="323975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7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8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9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ítulo 3"/>
          <p:cNvSpPr>
            <a:spLocks noGrp="1"/>
          </p:cNvSpPr>
          <p:nvPr>
            <p:ph type="title"/>
          </p:nvPr>
        </p:nvSpPr>
        <p:spPr>
          <a:xfrm>
            <a:off x="1771651" y="387581"/>
            <a:ext cx="84201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 err="1"/>
              <a:t>Percepcions</a:t>
            </a:r>
            <a:r>
              <a:rPr lang="es-ES_tradnl" sz="2400" b="1" dirty="0"/>
              <a:t> </a:t>
            </a:r>
            <a:r>
              <a:rPr lang="es-ES_tradnl" sz="2400" b="1" dirty="0" err="1"/>
              <a:t>salarials</a:t>
            </a:r>
            <a:br>
              <a:rPr lang="es-ES_tradnl" sz="2400" b="1" dirty="0"/>
            </a:br>
            <a:endParaRPr lang="es-ES_tradnl" sz="2400" b="1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15EC23DE-6543-45C7-94B6-20B8F202F1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965" y="2568559"/>
            <a:ext cx="10638698" cy="735854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46E8295B-0A0F-46C3-9394-DA5FF04483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922" y="3605227"/>
            <a:ext cx="2374623" cy="239208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503924E-9B6F-4BD7-8E76-9AF6FEBC98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0834" y="3593501"/>
            <a:ext cx="2279353" cy="735854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C048097F-3726-4CBB-B9DA-F4BF153F0F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6666" y="4618443"/>
            <a:ext cx="1816118" cy="500359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1B73AEF2-0DED-4618-9C9C-A95561A1D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04431" y="5471633"/>
            <a:ext cx="1499152" cy="52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61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sencilla"/>
          <p:cNvSpPr/>
          <p:nvPr/>
        </p:nvSpPr>
        <p:spPr>
          <a:xfrm>
            <a:off x="530087" y="2169993"/>
            <a:ext cx="5062330" cy="1646633"/>
          </a:xfrm>
          <a:prstGeom prst="snip1Rect">
            <a:avLst>
              <a:gd name="adj" fmla="val 1238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Les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percepcions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no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salarials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o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extrasalarials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són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quantitats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que es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reben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conseqüència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del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però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que no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retribueixen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ni el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efectiu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ni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els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períodes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descans</a:t>
            </a:r>
            <a:r>
              <a:rPr lang="es-E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endParaRPr lang="es-ES" dirty="0">
              <a:solidFill>
                <a:schemeClr val="tx1"/>
              </a:solidFill>
            </a:endParaRPr>
          </a:p>
        </p:txBody>
      </p:sp>
      <p:grpSp>
        <p:nvGrpSpPr>
          <p:cNvPr id="6" name="Agrupar 12"/>
          <p:cNvGrpSpPr/>
          <p:nvPr/>
        </p:nvGrpSpPr>
        <p:grpSpPr>
          <a:xfrm>
            <a:off x="3806470" y="323975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7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8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9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ítulo 3"/>
          <p:cNvSpPr>
            <a:spLocks noGrp="1"/>
          </p:cNvSpPr>
          <p:nvPr>
            <p:ph type="title"/>
          </p:nvPr>
        </p:nvSpPr>
        <p:spPr>
          <a:xfrm>
            <a:off x="1771651" y="387581"/>
            <a:ext cx="84201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 err="1"/>
              <a:t>Percepcions</a:t>
            </a:r>
            <a:r>
              <a:rPr lang="es-ES_tradnl" sz="2400" b="1" dirty="0"/>
              <a:t> no </a:t>
            </a:r>
            <a:r>
              <a:rPr lang="es-ES_tradnl" sz="2400" b="1" dirty="0" err="1"/>
              <a:t>salarials</a:t>
            </a:r>
            <a:br>
              <a:rPr lang="es-ES_tradnl" sz="2400" b="1" dirty="0"/>
            </a:br>
            <a:endParaRPr lang="es-ES_tradnl" sz="24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B2B8FEC-A5E7-43BC-8BEF-C43A1AD26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8215" y="1054223"/>
            <a:ext cx="3510747" cy="498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51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sencilla"/>
          <p:cNvSpPr/>
          <p:nvPr/>
        </p:nvSpPr>
        <p:spPr>
          <a:xfrm>
            <a:off x="623104" y="2169993"/>
            <a:ext cx="2318879" cy="2667049"/>
          </a:xfrm>
          <a:prstGeom prst="snip1Rect">
            <a:avLst>
              <a:gd name="adj" fmla="val 12381"/>
            </a:avLst>
          </a:prstGeom>
          <a:noFill/>
          <a:ln w="19050">
            <a:solidFill>
              <a:srgbClr val="FF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 a </a:t>
            </a:r>
            <a:r>
              <a:rPr lang="es-ES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obtenir</a:t>
            </a:r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la </a:t>
            </a:r>
            <a:r>
              <a:rPr lang="es-ES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quantitat</a:t>
            </a:r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neta que </a:t>
            </a:r>
            <a:r>
              <a:rPr lang="es-ES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percebrà</a:t>
            </a:r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finalment</a:t>
            </a:r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la persona </a:t>
            </a:r>
            <a:r>
              <a:rPr lang="es-ES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treballadora</a:t>
            </a:r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a les </a:t>
            </a:r>
            <a:r>
              <a:rPr lang="es-ES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meritacions</a:t>
            </a:r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íntegres</a:t>
            </a:r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ES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se'ls</a:t>
            </a:r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ha de practicar una </a:t>
            </a:r>
            <a:r>
              <a:rPr lang="es-ES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sèrie</a:t>
            </a:r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de </a:t>
            </a:r>
            <a:r>
              <a:rPr lang="es-ES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deduccions</a:t>
            </a:r>
            <a:r>
              <a:rPr lang="es-E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endParaRPr lang="es-ES" sz="1400" dirty="0">
              <a:solidFill>
                <a:schemeClr val="tx1"/>
              </a:solidFill>
            </a:endParaRPr>
          </a:p>
        </p:txBody>
      </p:sp>
      <p:grpSp>
        <p:nvGrpSpPr>
          <p:cNvPr id="6" name="Agrupar 12"/>
          <p:cNvGrpSpPr/>
          <p:nvPr/>
        </p:nvGrpSpPr>
        <p:grpSpPr>
          <a:xfrm>
            <a:off x="4338742" y="351271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7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8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9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ítulo 3"/>
          <p:cNvSpPr>
            <a:spLocks noGrp="1"/>
          </p:cNvSpPr>
          <p:nvPr>
            <p:ph type="title"/>
          </p:nvPr>
        </p:nvSpPr>
        <p:spPr>
          <a:xfrm>
            <a:off x="1771651" y="412364"/>
            <a:ext cx="84201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 err="1"/>
              <a:t>Deduccions</a:t>
            </a:r>
            <a:br>
              <a:rPr lang="es-ES_tradnl" sz="2400" b="1" dirty="0"/>
            </a:br>
            <a:endParaRPr lang="es-ES_tradnl" sz="24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5A6016E-BBB9-464A-94DE-AF8C1F2A4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964" y="1322146"/>
            <a:ext cx="8763272" cy="461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19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550</Words>
  <Application>Microsoft Office PowerPoint</Application>
  <PresentationFormat>Panorámica</PresentationFormat>
  <Paragraphs>44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Verdana</vt:lpstr>
      <vt:lpstr>Tema de Office</vt:lpstr>
      <vt:lpstr>Presentación de PowerPoint</vt:lpstr>
      <vt:lpstr>Introducció </vt:lpstr>
      <vt:lpstr>El salari </vt:lpstr>
      <vt:lpstr>    Pagament del salari </vt:lpstr>
      <vt:lpstr>  El rebut de salaris: la nòmina </vt:lpstr>
      <vt:lpstr>Percepcions salarials </vt:lpstr>
      <vt:lpstr>Percepcions no salarials </vt:lpstr>
      <vt:lpstr>Deduccions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</dc:title>
  <dc:creator>Ana Arias Rodriguez</dc:creator>
  <cp:lastModifiedBy>Horas, Alfredo</cp:lastModifiedBy>
  <cp:revision>47</cp:revision>
  <dcterms:created xsi:type="dcterms:W3CDTF">2016-06-28T20:43:18Z</dcterms:created>
  <dcterms:modified xsi:type="dcterms:W3CDTF">2021-06-09T10:45:07Z</dcterms:modified>
</cp:coreProperties>
</file>