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10/6/2016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HkGgFUuZwE&amp;list=PLs-SvwCRTZVz1JCQubd20rbbSj9027dd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/>
              <a:t>GMP</a:t>
            </a:r>
            <a:r>
              <a:rPr lang="ca-ES" sz="4000" dirty="0"/>
              <a:t> (</a:t>
            </a:r>
            <a:r>
              <a:rPr lang="ca-ES" sz="4000" dirty="0" err="1"/>
              <a:t>good</a:t>
            </a:r>
            <a:r>
              <a:rPr lang="ca-ES" sz="4000" dirty="0"/>
              <a:t> </a:t>
            </a:r>
            <a:r>
              <a:rPr lang="ca-ES" sz="4000" dirty="0" err="1"/>
              <a:t>manufacturing</a:t>
            </a:r>
            <a:r>
              <a:rPr lang="ca-ES" sz="4000" dirty="0"/>
              <a:t> </a:t>
            </a:r>
            <a:r>
              <a:rPr lang="ca-ES" sz="4000" dirty="0" err="1"/>
              <a:t>practice</a:t>
            </a:r>
            <a:r>
              <a:rPr lang="ca-ES" sz="4000" dirty="0"/>
              <a:t>)</a:t>
            </a:r>
            <a:br>
              <a:rPr lang="ca-ES" sz="4000" dirty="0"/>
            </a:br>
            <a:r>
              <a:rPr lang="ca-ES" dirty="0"/>
              <a:t>NCF</a:t>
            </a:r>
            <a:r>
              <a:rPr lang="ca-ES" sz="4000" dirty="0"/>
              <a:t> (normes de la correcta fabricació)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974179"/>
          </a:xfrm>
        </p:spPr>
        <p:txBody>
          <a:bodyPr>
            <a:normAutofit fontScale="92500" lnSpcReduction="20000"/>
          </a:bodyPr>
          <a:lstStyle/>
          <a:p>
            <a:r>
              <a:rPr lang="ca-ES" dirty="0"/>
              <a:t>MP01_Organitzaciño i gestió en la indústria química</a:t>
            </a:r>
          </a:p>
          <a:p>
            <a:r>
              <a:rPr lang="ca-ES" dirty="0"/>
              <a:t>NF2_ Gestió de la qualitat en la indústria química</a:t>
            </a:r>
          </a:p>
          <a:p>
            <a:r>
              <a:rPr lang="ca-ES" dirty="0"/>
              <a:t>A2.3_Normes de la correcta fabricació </a:t>
            </a:r>
          </a:p>
        </p:txBody>
      </p:sp>
    </p:spTree>
    <p:extLst>
      <p:ext uri="{BB962C8B-B14F-4D97-AF65-F5344CB8AC3E}">
        <p14:creationId xmlns:p14="http://schemas.microsoft.com/office/powerpoint/2010/main" val="139008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Objectiu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/>
              <a:t>Són normes d'estricte compliment per als fabricants de medicaments,</a:t>
            </a:r>
          </a:p>
          <a:p>
            <a:r>
              <a:rPr lang="ca-ES" dirty="0"/>
              <a:t>Les NCF es defineixen com la part de la </a:t>
            </a:r>
            <a:r>
              <a:rPr lang="ca-ES" b="1" dirty="0">
                <a:solidFill>
                  <a:schemeClr val="accent1"/>
                </a:solidFill>
              </a:rPr>
              <a:t>garantia de qualitat </a:t>
            </a:r>
            <a:r>
              <a:rPr lang="ca-ES" dirty="0"/>
              <a:t>que assegura que els medicaments són elaborats i controlats d'acord amb les normes de qualitat apropiades per a l'ús al qual estan destinats, controlant totes les variables que poden afectar a la qualitat final del medicament .</a:t>
            </a:r>
          </a:p>
        </p:txBody>
      </p:sp>
    </p:spTree>
    <p:extLst>
      <p:ext uri="{BB962C8B-B14F-4D97-AF65-F5344CB8AC3E}">
        <p14:creationId xmlns:p14="http://schemas.microsoft.com/office/powerpoint/2010/main" val="412384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Objectiu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a-ES" dirty="0"/>
          </a:p>
        </p:txBody>
      </p:sp>
      <p:pic>
        <p:nvPicPr>
          <p:cNvPr id="1026" name="Picture 2" descr="http://ingelyt.com/wp-content/uploads/2014/12/calid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38" y="2222287"/>
            <a:ext cx="7500121" cy="4581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54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Estructura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dirty="0"/>
              <a:t>Les NCF es componen de les següents parts:</a:t>
            </a:r>
          </a:p>
          <a:p>
            <a:endParaRPr lang="ca-ES" dirty="0"/>
          </a:p>
          <a:p>
            <a:r>
              <a:rPr lang="ca-ES" dirty="0"/>
              <a:t>Introducció (referència a les Directives Europees)</a:t>
            </a:r>
          </a:p>
          <a:p>
            <a:r>
              <a:rPr lang="ca-ES" dirty="0"/>
              <a:t>Part 1 (Requisits bàsiques per a medicaments)</a:t>
            </a:r>
          </a:p>
          <a:p>
            <a:r>
              <a:rPr lang="ca-ES" dirty="0"/>
              <a:t>Part 2 (Requisits bàsics per a medicaments) </a:t>
            </a:r>
            <a:r>
              <a:rPr lang="ca-ES" dirty="0">
                <a:solidFill>
                  <a:schemeClr val="accent1"/>
                </a:solidFill>
              </a:rPr>
              <a:t>(ICH – Q7)</a:t>
            </a:r>
          </a:p>
          <a:p>
            <a:r>
              <a:rPr lang="ca-ES" dirty="0"/>
              <a:t>20 Annexos (Activitats especifiques)</a:t>
            </a:r>
          </a:p>
          <a:p>
            <a:r>
              <a:rPr lang="ca-ES" dirty="0"/>
              <a:t>Glossari (Terminologia)</a:t>
            </a:r>
          </a:p>
        </p:txBody>
      </p:sp>
    </p:spTree>
    <p:extLst>
      <p:ext uri="{BB962C8B-B14F-4D97-AF65-F5344CB8AC3E}">
        <p14:creationId xmlns:p14="http://schemas.microsoft.com/office/powerpoint/2010/main" val="351470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Activitat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/>
              <a:t>Quins són els 10 principis dels GMP segons el vídeo?</a:t>
            </a:r>
          </a:p>
          <a:p>
            <a:pPr marL="0" indent="0">
              <a:buNone/>
            </a:pPr>
            <a:r>
              <a:rPr lang="ca-ES" dirty="0"/>
              <a:t> </a:t>
            </a:r>
          </a:p>
          <a:p>
            <a:pPr marL="0" indent="0" algn="ctr">
              <a:buNone/>
            </a:pPr>
            <a:r>
              <a:rPr lang="ca-ES" u="sng" dirty="0">
                <a:solidFill>
                  <a:schemeClr val="accent1"/>
                </a:solidFill>
                <a:hlinkClick r:id="rId2"/>
              </a:rPr>
              <a:t>https://www.youtube.com/watch?v=JHkGgFUuZwE&amp;list=PLs-SvwCRTZVz1JCQubd20rbbSj9027ddk</a:t>
            </a:r>
            <a:endParaRPr lang="ca-ES" u="sng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74048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Estructura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917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dirty="0"/>
              <a:t>PART 1 (REQUISITS BÀSICS PER A MEDICAMENTS):</a:t>
            </a:r>
          </a:p>
          <a:p>
            <a:pPr marL="0" indent="0">
              <a:buNone/>
            </a:pPr>
            <a:endParaRPr lang="ca-ES" dirty="0"/>
          </a:p>
          <a:p>
            <a:r>
              <a:rPr lang="ca-ES" dirty="0"/>
              <a:t>Capítol 1 SISTEMA DE QUALITAT FARMACÈUTIC</a:t>
            </a:r>
          </a:p>
          <a:p>
            <a:r>
              <a:rPr lang="ca-ES" dirty="0"/>
              <a:t>Capítol 2 PERSONAL</a:t>
            </a:r>
          </a:p>
          <a:p>
            <a:r>
              <a:rPr lang="ca-ES" dirty="0"/>
              <a:t>Capítol 3 LOCALS I EQUIP</a:t>
            </a:r>
          </a:p>
          <a:p>
            <a:r>
              <a:rPr lang="ca-ES" dirty="0"/>
              <a:t>Capítol 4 DOCUMENTACIÓ</a:t>
            </a:r>
          </a:p>
          <a:p>
            <a:r>
              <a:rPr lang="ca-ES" dirty="0"/>
              <a:t>Capítol 5 PRODUCCIÓ</a:t>
            </a:r>
          </a:p>
          <a:p>
            <a:r>
              <a:rPr lang="ca-ES" dirty="0"/>
              <a:t>Capítol 6 CONTROL DE QUALITAT</a:t>
            </a:r>
          </a:p>
          <a:p>
            <a:r>
              <a:rPr lang="ca-ES" dirty="0"/>
              <a:t>Capítol 7 ACTIVITATS SUBCONTRACTADES</a:t>
            </a:r>
          </a:p>
          <a:p>
            <a:r>
              <a:rPr lang="ca-ES" dirty="0"/>
              <a:t>Capítol 8 RECLAMACIONS I RETIRADA DE PRODUCTES</a:t>
            </a:r>
          </a:p>
          <a:p>
            <a:r>
              <a:rPr lang="ca-ES" dirty="0"/>
              <a:t>Capítol 9 AUTOINSPECCIÓ </a:t>
            </a:r>
          </a:p>
        </p:txBody>
      </p:sp>
    </p:spTree>
    <p:extLst>
      <p:ext uri="{BB962C8B-B14F-4D97-AF65-F5344CB8AC3E}">
        <p14:creationId xmlns:p14="http://schemas.microsoft.com/office/powerpoint/2010/main" val="3207675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Estructura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424" y="2129522"/>
            <a:ext cx="10554574" cy="4258026"/>
          </a:xfrm>
        </p:spPr>
        <p:txBody>
          <a:bodyPr numCol="2">
            <a:noAutofit/>
          </a:bodyPr>
          <a:lstStyle/>
          <a:p>
            <a:endParaRPr lang="es-ES_tradnl" sz="1400" dirty="0"/>
          </a:p>
          <a:p>
            <a:r>
              <a:rPr lang="ca-ES" sz="1400" dirty="0">
                <a:solidFill>
                  <a:schemeClr val="accent1"/>
                </a:solidFill>
              </a:rPr>
              <a:t>Annex 1 </a:t>
            </a:r>
            <a:r>
              <a:rPr lang="ca-ES" sz="1400" dirty="0"/>
              <a:t>Fabricació de medicaments estèrils 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2 </a:t>
            </a:r>
            <a:r>
              <a:rPr lang="ca-ES" sz="1400" dirty="0"/>
              <a:t>Fabricació de substàncies actives biològiques i medicaments biològics per a ús humà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3 </a:t>
            </a:r>
            <a:r>
              <a:rPr lang="ca-ES" sz="1400" dirty="0"/>
              <a:t>Fabricació de </a:t>
            </a:r>
            <a:r>
              <a:rPr lang="ca-ES" sz="1400" dirty="0" err="1"/>
              <a:t>radiofàrmacs</a:t>
            </a:r>
            <a:endParaRPr lang="ca-ES" sz="1400" dirty="0"/>
          </a:p>
          <a:p>
            <a:r>
              <a:rPr lang="ca-ES" sz="1400" dirty="0">
                <a:solidFill>
                  <a:schemeClr val="accent1"/>
                </a:solidFill>
              </a:rPr>
              <a:t>Annex 4 </a:t>
            </a:r>
            <a:r>
              <a:rPr lang="ca-ES" sz="1400" dirty="0"/>
              <a:t>Fabricació de medicaments veterinaris diferents de medicaments veterinaris immunològics 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5 </a:t>
            </a:r>
            <a:r>
              <a:rPr lang="ca-ES" sz="1400" dirty="0"/>
              <a:t>Fabricació de medicaments immunològics veterinaris 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6 </a:t>
            </a:r>
            <a:r>
              <a:rPr lang="ca-ES" sz="1400" dirty="0"/>
              <a:t>Fabricació de gasos medicinals 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7 </a:t>
            </a:r>
            <a:r>
              <a:rPr lang="ca-ES" sz="1400" dirty="0"/>
              <a:t>Fabricació de medicaments a base de plantes medicinals 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8 </a:t>
            </a:r>
            <a:r>
              <a:rPr lang="ca-ES" sz="1400" dirty="0"/>
              <a:t>Presa de mostres de materials de partida i d'emmagatzematge 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9 </a:t>
            </a:r>
            <a:r>
              <a:rPr lang="ca-ES" sz="1400" dirty="0"/>
              <a:t>Fabricació de líquids, cremes i pomades 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10 </a:t>
            </a:r>
            <a:r>
              <a:rPr lang="ca-ES" sz="1400" dirty="0"/>
              <a:t>Fabricació de medicaments en aerosol pressuritzat amb dosificador, per inhalació</a:t>
            </a:r>
            <a:endParaRPr lang="es-ES_tradnl" sz="1100" dirty="0"/>
          </a:p>
          <a:p>
            <a:pPr marL="0" indent="0">
              <a:buNone/>
            </a:pPr>
            <a:endParaRPr lang="es-ES_tradnl" sz="1400" dirty="0"/>
          </a:p>
          <a:p>
            <a:r>
              <a:rPr lang="ca-ES" sz="1400" dirty="0">
                <a:solidFill>
                  <a:schemeClr val="accent1"/>
                </a:solidFill>
              </a:rPr>
              <a:t>Annex 11 </a:t>
            </a:r>
            <a:r>
              <a:rPr lang="ca-ES" sz="1400" dirty="0"/>
              <a:t>Sistemas informatitzats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12 </a:t>
            </a:r>
            <a:r>
              <a:rPr lang="ca-ES" sz="1400" dirty="0"/>
              <a:t>Ús de les radiacions ionitzants en la fabricació de medicaments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13 </a:t>
            </a:r>
            <a:r>
              <a:rPr lang="ca-ES" sz="1400" dirty="0"/>
              <a:t>Fabricació de medicaments en investigació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14 </a:t>
            </a:r>
            <a:r>
              <a:rPr lang="ca-ES" sz="1400" dirty="0"/>
              <a:t>Fabricació de productes derivats de sang o plasma humà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15 </a:t>
            </a:r>
            <a:r>
              <a:rPr lang="ca-ES" sz="1400" dirty="0"/>
              <a:t>Qualificació i validació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16 </a:t>
            </a:r>
            <a:r>
              <a:rPr lang="ca-ES" sz="1400" dirty="0"/>
              <a:t>Certificació per una persona qualificada i alliberament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17 </a:t>
            </a:r>
            <a:r>
              <a:rPr lang="ca-ES" sz="1400" dirty="0"/>
              <a:t>Alliberament paramètrica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18 </a:t>
            </a:r>
            <a:r>
              <a:rPr lang="ca-ES" sz="1400" dirty="0"/>
              <a:t>Normes de correcta fabricació per substàncies actives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19 </a:t>
            </a:r>
            <a:r>
              <a:rPr lang="ca-ES" sz="1400" dirty="0"/>
              <a:t>Mostres de referència i mostres de retenció</a:t>
            </a:r>
          </a:p>
          <a:p>
            <a:r>
              <a:rPr lang="ca-ES" sz="1400" dirty="0">
                <a:solidFill>
                  <a:schemeClr val="accent1"/>
                </a:solidFill>
              </a:rPr>
              <a:t>Annex 20 </a:t>
            </a:r>
            <a:r>
              <a:rPr lang="ca-ES" sz="1400" dirty="0"/>
              <a:t>Gestió de riscos per a la qualitat</a:t>
            </a:r>
          </a:p>
        </p:txBody>
      </p:sp>
    </p:spTree>
    <p:extLst>
      <p:ext uri="{BB962C8B-B14F-4D97-AF65-F5344CB8AC3E}">
        <p14:creationId xmlns:p14="http://schemas.microsoft.com/office/powerpoint/2010/main" val="3891106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TM03457503[[fn=Sobrio]]</Template>
  <TotalTime>388</TotalTime>
  <Words>378</Words>
  <Application>Microsoft Office PowerPoint</Application>
  <PresentationFormat>Personalizado</PresentationFormat>
  <Paragraphs>55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Citable</vt:lpstr>
      <vt:lpstr>GMP (good manufacturing practice) NCF (normes de la correcta fabricació)</vt:lpstr>
      <vt:lpstr>Objectiu </vt:lpstr>
      <vt:lpstr>Objectiu </vt:lpstr>
      <vt:lpstr>Estructura </vt:lpstr>
      <vt:lpstr>Activitat</vt:lpstr>
      <vt:lpstr>Estructura </vt:lpstr>
      <vt:lpstr>Estructura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GMP (good manufacturing practice) NCF (normes de la correcta fabricació)</dc:title>
  <dc:creator>arianna martin</dc:creator>
  <cp:lastModifiedBy>user</cp:lastModifiedBy>
  <cp:revision>11</cp:revision>
  <dcterms:created xsi:type="dcterms:W3CDTF">2016-10-03T09:44:37Z</dcterms:created>
  <dcterms:modified xsi:type="dcterms:W3CDTF">2016-10-06T15:47:28Z</dcterms:modified>
</cp:coreProperties>
</file>