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6" r:id="rId2"/>
    <p:sldId id="267" r:id="rId3"/>
    <p:sldId id="259" r:id="rId4"/>
    <p:sldId id="264" r:id="rId5"/>
    <p:sldId id="265" r:id="rId6"/>
    <p:sldId id="268" r:id="rId7"/>
    <p:sldId id="269" r:id="rId8"/>
    <p:sldId id="270" r:id="rId9"/>
    <p:sldId id="256" r:id="rId10"/>
    <p:sldId id="257" r:id="rId11"/>
    <p:sldId id="258" r:id="rId12"/>
    <p:sldId id="260" r:id="rId13"/>
    <p:sldId id="261" r:id="rId14"/>
    <p:sldId id="262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49C38-BE61-4A8D-A412-C049FF8682E9}" type="datetimeFigureOut">
              <a:rPr lang="ca-ES" smtClean="0"/>
              <a:t>04/10/2016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4400D-980E-47AA-B1FE-D00EA60DC9F4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7196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4400D-980E-47AA-B1FE-D00EA60DC9F4}" type="slidenum">
              <a:rPr lang="ca-ES" smtClean="0"/>
              <a:t>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66916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altLang="ca-ES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E83BF0-58AF-4BBE-8639-37E4E7349A05}" type="slidenum">
              <a:rPr lang="ca-ES" altLang="ca-ES">
                <a:solidFill>
                  <a:prstClr val="black"/>
                </a:solidFill>
              </a:rPr>
              <a:pPr eaLnBrk="1" hangingPunct="1"/>
              <a:t>11</a:t>
            </a:fld>
            <a:endParaRPr lang="ca-ES" altLang="ca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Els conceptes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Sinonímia, ambigüitat, vaguetat, definicions  i càrrega emotiva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108870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ca-ES" sz="22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a-ES" sz="22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ca-ES" sz="2200" b="1" dirty="0" smtClean="0">
                <a:solidFill>
                  <a:prstClr val="black"/>
                </a:solidFill>
                <a:ea typeface="+mn-ea"/>
                <a:cs typeface="+mn-cs"/>
              </a:rPr>
              <a:t>A </a:t>
            </a:r>
            <a:r>
              <a:rPr lang="ca-ES" sz="2200" b="1" dirty="0">
                <a:solidFill>
                  <a:prstClr val="black"/>
                </a:solidFill>
                <a:ea typeface="+mn-ea"/>
                <a:cs typeface="+mn-cs"/>
              </a:rPr>
              <a:t>cada una de les oracions següents hi ha una paraula o expressió ambigua. Fes un cercle al voltant de la paraula que pot tenir més d’un sentit, i digues de quins sentits es tracta: </a:t>
            </a:r>
            <a:r>
              <a:rPr lang="ca-ES" sz="22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a-ES" sz="2200" dirty="0">
                <a:solidFill>
                  <a:prstClr val="black"/>
                </a:solidFill>
                <a:ea typeface="+mn-ea"/>
                <a:cs typeface="+mn-cs"/>
              </a:rPr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1</a:t>
            </a:r>
            <a:r>
              <a:rPr lang="ca-ES" dirty="0"/>
              <a:t>.- El meu pare sempre té una </a:t>
            </a:r>
            <a:r>
              <a:rPr lang="ca-ES" dirty="0">
                <a:solidFill>
                  <a:srgbClr val="FF0000"/>
                </a:solidFill>
              </a:rPr>
              <a:t>granota</a:t>
            </a:r>
            <a:r>
              <a:rPr lang="ca-ES" dirty="0"/>
              <a:t> a l’armari. </a:t>
            </a:r>
          </a:p>
          <a:p>
            <a:pPr marL="0" indent="0">
              <a:buNone/>
            </a:pPr>
            <a:r>
              <a:rPr lang="ca-ES" dirty="0"/>
              <a:t>2.- Ens trobarem al </a:t>
            </a:r>
            <a:r>
              <a:rPr lang="ca-ES" dirty="0">
                <a:solidFill>
                  <a:srgbClr val="FF0000"/>
                </a:solidFill>
              </a:rPr>
              <a:t>banc</a:t>
            </a:r>
            <a:r>
              <a:rPr lang="ca-ES" dirty="0"/>
              <a:t>. </a:t>
            </a:r>
          </a:p>
          <a:p>
            <a:pPr marL="0" indent="0">
              <a:buNone/>
            </a:pPr>
            <a:r>
              <a:rPr lang="ca-ES" dirty="0"/>
              <a:t>3.- Sí, sí, </a:t>
            </a:r>
            <a:r>
              <a:rPr lang="ca-ES" dirty="0">
                <a:solidFill>
                  <a:srgbClr val="FF0000"/>
                </a:solidFill>
              </a:rPr>
              <a:t>la veu</a:t>
            </a:r>
            <a:r>
              <a:rPr lang="ca-ES" dirty="0"/>
              <a:t> però res més. </a:t>
            </a:r>
          </a:p>
          <a:p>
            <a:pPr marL="0" indent="0">
              <a:buNone/>
            </a:pPr>
            <a:r>
              <a:rPr lang="ca-ES" dirty="0"/>
              <a:t>4.- No va voler </a:t>
            </a:r>
            <a:r>
              <a:rPr lang="ca-ES" dirty="0">
                <a:solidFill>
                  <a:srgbClr val="FF0000"/>
                </a:solidFill>
              </a:rPr>
              <a:t>cantar</a:t>
            </a:r>
            <a:r>
              <a:rPr lang="ca-ES" dirty="0"/>
              <a:t> per por de la premsa. </a:t>
            </a:r>
          </a:p>
          <a:p>
            <a:pPr marL="0" indent="0">
              <a:buNone/>
            </a:pPr>
            <a:r>
              <a:rPr lang="ca-ES" dirty="0"/>
              <a:t>5.- Ha comprat una </a:t>
            </a:r>
            <a:r>
              <a:rPr lang="ca-ES" dirty="0">
                <a:solidFill>
                  <a:srgbClr val="FF0000"/>
                </a:solidFill>
              </a:rPr>
              <a:t>mona,</a:t>
            </a:r>
            <a:r>
              <a:rPr lang="ca-ES" dirty="0"/>
              <a:t> i ara no sap a qui regalar-la. </a:t>
            </a:r>
          </a:p>
          <a:p>
            <a:pPr marL="0" indent="0">
              <a:buNone/>
            </a:pPr>
            <a:r>
              <a:rPr lang="ca-ES" dirty="0"/>
              <a:t>6.- Els bons psicòlegs són </a:t>
            </a:r>
            <a:r>
              <a:rPr lang="ca-ES" dirty="0">
                <a:solidFill>
                  <a:srgbClr val="FF0000"/>
                </a:solidFill>
              </a:rPr>
              <a:t>rars</a:t>
            </a:r>
            <a:r>
              <a:rPr lang="ca-ES" dirty="0"/>
              <a:t>. Ves-hi amb compte. </a:t>
            </a:r>
          </a:p>
          <a:p>
            <a:pPr marL="0" indent="0">
              <a:buNone/>
            </a:pPr>
            <a:r>
              <a:rPr lang="ca-ES" dirty="0"/>
              <a:t>7.- Estem tots convocats al laboratori. Ha arribat un </a:t>
            </a:r>
            <a:r>
              <a:rPr lang="ca-ES" dirty="0">
                <a:solidFill>
                  <a:srgbClr val="FF0000"/>
                </a:solidFill>
              </a:rPr>
              <a:t>peix molt gros. </a:t>
            </a:r>
          </a:p>
          <a:p>
            <a:pPr marL="0" indent="0">
              <a:buNone/>
            </a:pPr>
            <a:r>
              <a:rPr lang="ca-ES" dirty="0"/>
              <a:t>8.- La casa no era extraordinària, però al sostre hi havia unes </a:t>
            </a:r>
            <a:r>
              <a:rPr lang="ca-ES" dirty="0">
                <a:solidFill>
                  <a:srgbClr val="FF0000"/>
                </a:solidFill>
              </a:rPr>
              <a:t>aranyes</a:t>
            </a:r>
            <a:r>
              <a:rPr lang="ca-ES" dirty="0"/>
              <a:t> grossíssimes. </a:t>
            </a:r>
          </a:p>
          <a:p>
            <a:pPr marL="0" indent="0">
              <a:buNone/>
            </a:pPr>
            <a:r>
              <a:rPr lang="ca-ES" dirty="0"/>
              <a:t>9.- Per variar una mica, els nens </a:t>
            </a:r>
            <a:r>
              <a:rPr lang="ca-ES" dirty="0">
                <a:solidFill>
                  <a:srgbClr val="FF0000"/>
                </a:solidFill>
              </a:rPr>
              <a:t>van fer </a:t>
            </a:r>
            <a:r>
              <a:rPr lang="ca-ES" dirty="0"/>
              <a:t>un ressopó</a:t>
            </a:r>
            <a:r>
              <a:rPr lang="ca-ES" dirty="0">
                <a:solidFill>
                  <a:srgbClr val="FF0000"/>
                </a:solidFill>
              </a:rPr>
              <a:t> </a:t>
            </a:r>
            <a:r>
              <a:rPr lang="ca-ES" dirty="0"/>
              <a:t>amb la iaia</a:t>
            </a:r>
          </a:p>
        </p:txBody>
      </p:sp>
    </p:spTree>
    <p:extLst>
      <p:ext uri="{BB962C8B-B14F-4D97-AF65-F5344CB8AC3E}">
        <p14:creationId xmlns:p14="http://schemas.microsoft.com/office/powerpoint/2010/main" val="2738494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810686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a-ES" dirty="0" smtClean="0"/>
              <a:t>Selecció </a:t>
            </a:r>
            <a:r>
              <a:rPr lang="ca-ES" dirty="0" smtClean="0"/>
              <a:t>d’equívocs </a:t>
            </a:r>
            <a:endParaRPr lang="ca-ES" b="1" dirty="0">
              <a:solidFill>
                <a:srgbClr val="FF0000"/>
              </a:solidFill>
            </a:endParaRPr>
          </a:p>
        </p:txBody>
      </p:sp>
      <p:sp>
        <p:nvSpPr>
          <p:cNvPr id="25603" name="2 Marcador de contenido"/>
          <p:cNvSpPr>
            <a:spLocks noGrp="1"/>
          </p:cNvSpPr>
          <p:nvPr>
            <p:ph sz="half" idx="1"/>
          </p:nvPr>
        </p:nvSpPr>
        <p:spPr>
          <a:xfrm>
            <a:off x="899592" y="1484784"/>
            <a:ext cx="3657600" cy="4664075"/>
          </a:xfrm>
        </p:spPr>
        <p:txBody>
          <a:bodyPr/>
          <a:lstStyle/>
          <a:p>
            <a:r>
              <a:rPr lang="ca-ES" altLang="ca-ES" dirty="0" smtClean="0"/>
              <a:t>Lloguem bicicletes per a noies en bon estat.</a:t>
            </a:r>
          </a:p>
          <a:p>
            <a:r>
              <a:rPr lang="ca-ES" altLang="ca-ES" dirty="0" smtClean="0"/>
              <a:t>A Nova York un home és assassinat cada tres minuts.</a:t>
            </a:r>
          </a:p>
          <a:p>
            <a:r>
              <a:rPr lang="ca-ES" altLang="ca-ES" dirty="0" smtClean="0"/>
              <a:t>Et proposo sortir.</a:t>
            </a:r>
          </a:p>
          <a:p>
            <a:r>
              <a:rPr lang="ca-ES" altLang="ca-ES" dirty="0" smtClean="0"/>
              <a:t>El vaig veure assegut al passeig.</a:t>
            </a:r>
          </a:p>
        </p:txBody>
      </p:sp>
      <p:sp>
        <p:nvSpPr>
          <p:cNvPr id="25604" name="3 Marcador de contenido"/>
          <p:cNvSpPr>
            <a:spLocks noGrp="1"/>
          </p:cNvSpPr>
          <p:nvPr>
            <p:ph sz="half" idx="2"/>
          </p:nvPr>
        </p:nvSpPr>
        <p:spPr>
          <a:xfrm>
            <a:off x="4860032" y="1484784"/>
            <a:ext cx="3657600" cy="4664075"/>
          </a:xfrm>
        </p:spPr>
        <p:txBody>
          <a:bodyPr/>
          <a:lstStyle/>
          <a:p>
            <a:r>
              <a:rPr lang="ca-ES" altLang="ca-ES" dirty="0" smtClean="0"/>
              <a:t>Vaig haver de parar el cotxe i treure el gat.</a:t>
            </a:r>
          </a:p>
          <a:p>
            <a:r>
              <a:rPr lang="ca-ES" altLang="ca-ES" dirty="0" smtClean="0"/>
              <a:t>El </a:t>
            </a:r>
            <a:r>
              <a:rPr lang="ca-ES" altLang="ca-ES" dirty="0" err="1" smtClean="0"/>
              <a:t>Paquirrín</a:t>
            </a:r>
            <a:r>
              <a:rPr lang="ca-ES" altLang="ca-ES" dirty="0" smtClean="0"/>
              <a:t> </a:t>
            </a:r>
            <a:r>
              <a:rPr lang="ca-ES" altLang="ca-ES" dirty="0" smtClean="0"/>
              <a:t>i la Belen Esteban s´han casat.</a:t>
            </a:r>
          </a:p>
          <a:p>
            <a:r>
              <a:rPr lang="ca-ES" altLang="ca-ES" dirty="0" smtClean="0"/>
              <a:t>Ahir tu vas fer l´amor amb la teva dona, jo també.</a:t>
            </a:r>
          </a:p>
        </p:txBody>
      </p:sp>
    </p:spTree>
    <p:extLst>
      <p:ext uri="{BB962C8B-B14F-4D97-AF65-F5344CB8AC3E}">
        <p14:creationId xmlns:p14="http://schemas.microsoft.com/office/powerpoint/2010/main" val="1892907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a-ES" sz="2700" b="1" dirty="0" smtClean="0"/>
              <a:t> </a:t>
            </a:r>
            <a:r>
              <a:rPr lang="ca-ES" sz="2700" b="1" dirty="0"/>
              <a:t>Tria la frase correcta per completar l’oració: 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92696"/>
            <a:ext cx="8373616" cy="53900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a-ES" sz="1800" dirty="0" smtClean="0"/>
              <a:t>1</a:t>
            </a:r>
            <a:r>
              <a:rPr lang="ca-ES" sz="1800" dirty="0"/>
              <a:t>.- L’autor d’aquest llibre se’l considera molt gran, perquè </a:t>
            </a:r>
          </a:p>
          <a:p>
            <a:pPr marL="0" indent="0">
              <a:buNone/>
            </a:pPr>
            <a:r>
              <a:rPr lang="ca-ES" sz="1800" dirty="0"/>
              <a:t>- el va escriure quan tenia 90 anys. </a:t>
            </a:r>
          </a:p>
          <a:p>
            <a:pPr marL="0" indent="0">
              <a:buNone/>
            </a:pPr>
            <a:r>
              <a:rPr lang="ca-ES" sz="1800" dirty="0"/>
              <a:t>- va escriure molt bona literatura. </a:t>
            </a:r>
          </a:p>
          <a:p>
            <a:pPr marL="0" indent="0">
              <a:buNone/>
            </a:pPr>
            <a:r>
              <a:rPr lang="ca-ES" sz="1800" dirty="0"/>
              <a:t>2.- Dic que el meu germà de cinc anys sap llatí perquè </a:t>
            </a:r>
          </a:p>
          <a:p>
            <a:pPr marL="0" indent="0">
              <a:buNone/>
            </a:pPr>
            <a:r>
              <a:rPr lang="ca-ES" sz="1800" dirty="0"/>
              <a:t>- té molta astúcia, se la sap molt llarga. </a:t>
            </a:r>
          </a:p>
          <a:p>
            <a:pPr marL="0" indent="0">
              <a:buNone/>
            </a:pPr>
            <a:r>
              <a:rPr lang="ca-ES" sz="1800" dirty="0"/>
              <a:t>- coneix aquesta llengua clàssica. </a:t>
            </a:r>
          </a:p>
          <a:p>
            <a:pPr marL="0" indent="0">
              <a:buNone/>
            </a:pPr>
            <a:r>
              <a:rPr lang="ca-ES" sz="1800" dirty="0"/>
              <a:t>3.- Si dic que aquest jersei té bon tacte, vull dir que </a:t>
            </a:r>
          </a:p>
          <a:p>
            <a:pPr marL="0" indent="0">
              <a:buNone/>
            </a:pPr>
            <a:r>
              <a:rPr lang="ca-ES" sz="1800" dirty="0"/>
              <a:t>- el jersei pot apreciar les qualitats palpables dels objectes. </a:t>
            </a:r>
          </a:p>
          <a:p>
            <a:pPr marL="0" indent="0">
              <a:buNone/>
            </a:pPr>
            <a:r>
              <a:rPr lang="ca-ES" sz="1800" dirty="0"/>
              <a:t>- és suau al tacte. </a:t>
            </a:r>
          </a:p>
          <a:p>
            <a:pPr marL="0" indent="0">
              <a:buNone/>
            </a:pPr>
            <a:r>
              <a:rPr lang="ca-ES" sz="1800" dirty="0"/>
              <a:t>4.- Quan dic que no puc dir fava, vull dir que </a:t>
            </a:r>
          </a:p>
          <a:p>
            <a:pPr marL="0" indent="0">
              <a:buNone/>
            </a:pPr>
            <a:r>
              <a:rPr lang="ca-ES" sz="1800" dirty="0"/>
              <a:t>- estic completament esgotat </a:t>
            </a:r>
          </a:p>
          <a:p>
            <a:pPr marL="0" indent="0">
              <a:buNone/>
            </a:pPr>
            <a:r>
              <a:rPr lang="ca-ES" sz="1800" dirty="0"/>
              <a:t>- no puc pronunciar la paraula “fava” </a:t>
            </a:r>
          </a:p>
          <a:p>
            <a:pPr marL="0" indent="0">
              <a:buNone/>
            </a:pPr>
            <a:r>
              <a:rPr lang="ca-ES" sz="1800" dirty="0"/>
              <a:t>5.- Si algú ha pagat la factura amb un taló, és que </a:t>
            </a:r>
          </a:p>
          <a:p>
            <a:pPr marL="0" indent="0">
              <a:buNone/>
            </a:pPr>
            <a:r>
              <a:rPr lang="ca-ES" sz="1800" dirty="0"/>
              <a:t>- ha pagat amb la part posterior de la sabata. </a:t>
            </a:r>
          </a:p>
          <a:p>
            <a:pPr marL="0" indent="0">
              <a:buNone/>
            </a:pPr>
            <a:r>
              <a:rPr lang="ca-ES" sz="1800" dirty="0"/>
              <a:t>- ha pagat amb un xec. </a:t>
            </a:r>
          </a:p>
          <a:p>
            <a:pPr marL="0" indent="0">
              <a:buNone/>
            </a:pPr>
            <a:r>
              <a:rPr lang="ca-ES" sz="1800" dirty="0"/>
              <a:t>6.- Quan aquell xicot em va dir que em volia demanar la mà de la meva filla </a:t>
            </a:r>
          </a:p>
          <a:p>
            <a:pPr marL="0" indent="0">
              <a:buNone/>
            </a:pPr>
            <a:r>
              <a:rPr lang="ca-ES" sz="1800" dirty="0"/>
              <a:t>- em vaig espantar molt, tement una desgràcia. </a:t>
            </a:r>
          </a:p>
          <a:p>
            <a:pPr marL="0" indent="0">
              <a:buNone/>
            </a:pPr>
            <a:r>
              <a:rPr lang="ca-ES" sz="1800" dirty="0"/>
              <a:t>- vaig pensar que finalment podria casar la noia.</a:t>
            </a:r>
          </a:p>
          <a:p>
            <a:pPr marL="0" indent="0">
              <a:buNone/>
            </a:pPr>
            <a:endParaRPr lang="ca-ES" sz="1800" dirty="0"/>
          </a:p>
        </p:txBody>
      </p:sp>
    </p:spTree>
    <p:extLst>
      <p:ext uri="{BB962C8B-B14F-4D97-AF65-F5344CB8AC3E}">
        <p14:creationId xmlns:p14="http://schemas.microsoft.com/office/powerpoint/2010/main" val="623406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a-ES" sz="2700" b="1" dirty="0"/>
              <a:t>5. Tria la frase correcta per completar l’oració: 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92696"/>
            <a:ext cx="8373616" cy="53900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a-ES" sz="1800" dirty="0" smtClean="0"/>
              <a:t>1</a:t>
            </a:r>
            <a:r>
              <a:rPr lang="ca-ES" sz="1800" dirty="0"/>
              <a:t>.- L’autor d’aquest llibre se’l considera </a:t>
            </a:r>
            <a:r>
              <a:rPr lang="ca-ES" sz="1800" dirty="0">
                <a:solidFill>
                  <a:srgbClr val="FF0000"/>
                </a:solidFill>
              </a:rPr>
              <a:t>molt gran</a:t>
            </a:r>
            <a:r>
              <a:rPr lang="ca-ES" sz="1800" dirty="0"/>
              <a:t>, perquè </a:t>
            </a:r>
          </a:p>
          <a:p>
            <a:pPr marL="0" indent="0">
              <a:buNone/>
            </a:pPr>
            <a:r>
              <a:rPr lang="ca-ES" sz="1800" dirty="0"/>
              <a:t>- el va escriure quan tenia 90 anys. </a:t>
            </a:r>
          </a:p>
          <a:p>
            <a:pPr marL="0" indent="0">
              <a:buNone/>
            </a:pPr>
            <a:r>
              <a:rPr lang="ca-ES" sz="1800" dirty="0">
                <a:solidFill>
                  <a:srgbClr val="FF0000"/>
                </a:solidFill>
              </a:rPr>
              <a:t>- va escriure molt bona literatura</a:t>
            </a:r>
            <a:r>
              <a:rPr lang="ca-ES" sz="1800" dirty="0"/>
              <a:t>. </a:t>
            </a:r>
          </a:p>
          <a:p>
            <a:pPr marL="0" indent="0">
              <a:buNone/>
            </a:pPr>
            <a:r>
              <a:rPr lang="ca-ES" sz="1800" dirty="0"/>
              <a:t>2.- Dic que el meu germà de cinc anys </a:t>
            </a:r>
            <a:r>
              <a:rPr lang="ca-ES" sz="1800" dirty="0">
                <a:solidFill>
                  <a:srgbClr val="FF0000"/>
                </a:solidFill>
              </a:rPr>
              <a:t>sap llatí </a:t>
            </a:r>
            <a:r>
              <a:rPr lang="ca-ES" sz="1800" dirty="0"/>
              <a:t>perquè </a:t>
            </a:r>
          </a:p>
          <a:p>
            <a:pPr marL="0" indent="0">
              <a:buNone/>
            </a:pPr>
            <a:r>
              <a:rPr lang="ca-ES" sz="1800" dirty="0">
                <a:solidFill>
                  <a:srgbClr val="FF0000"/>
                </a:solidFill>
              </a:rPr>
              <a:t>- té molta astúcia, se la sap molt llarga. </a:t>
            </a:r>
          </a:p>
          <a:p>
            <a:pPr marL="0" indent="0">
              <a:buNone/>
            </a:pPr>
            <a:r>
              <a:rPr lang="ca-ES" sz="1800" dirty="0"/>
              <a:t>- coneix aquesta llengua clàssica. </a:t>
            </a:r>
          </a:p>
          <a:p>
            <a:pPr marL="0" indent="0">
              <a:buNone/>
            </a:pPr>
            <a:r>
              <a:rPr lang="ca-ES" sz="1800" dirty="0"/>
              <a:t>3.- Si dic que aquest jersei té </a:t>
            </a:r>
            <a:r>
              <a:rPr lang="ca-ES" sz="1800" dirty="0">
                <a:solidFill>
                  <a:srgbClr val="FF0000"/>
                </a:solidFill>
              </a:rPr>
              <a:t>bon tacte</a:t>
            </a:r>
            <a:r>
              <a:rPr lang="ca-ES" sz="1800" dirty="0"/>
              <a:t>, vull dir que </a:t>
            </a:r>
          </a:p>
          <a:p>
            <a:pPr marL="0" indent="0">
              <a:buNone/>
            </a:pPr>
            <a:r>
              <a:rPr lang="ca-ES" sz="1800" dirty="0"/>
              <a:t>- el jersei pot apreciar les qualitats palpables dels objectes. </a:t>
            </a:r>
          </a:p>
          <a:p>
            <a:pPr marL="0" indent="0">
              <a:buNone/>
            </a:pPr>
            <a:r>
              <a:rPr lang="ca-ES" sz="1800" dirty="0">
                <a:solidFill>
                  <a:srgbClr val="FF0000"/>
                </a:solidFill>
              </a:rPr>
              <a:t>- és suau al tacte. </a:t>
            </a:r>
          </a:p>
          <a:p>
            <a:pPr marL="0" indent="0">
              <a:buNone/>
            </a:pPr>
            <a:r>
              <a:rPr lang="ca-ES" sz="1800" dirty="0"/>
              <a:t>4.- Quan dic que no puc </a:t>
            </a:r>
            <a:r>
              <a:rPr lang="ca-ES" sz="1800" dirty="0">
                <a:solidFill>
                  <a:srgbClr val="FF0000"/>
                </a:solidFill>
              </a:rPr>
              <a:t>dir fava</a:t>
            </a:r>
            <a:r>
              <a:rPr lang="ca-ES" sz="1800" dirty="0"/>
              <a:t>, vull dir que </a:t>
            </a:r>
          </a:p>
          <a:p>
            <a:pPr marL="0" indent="0">
              <a:buNone/>
            </a:pPr>
            <a:r>
              <a:rPr lang="ca-ES" sz="1800" dirty="0">
                <a:solidFill>
                  <a:srgbClr val="FF0000"/>
                </a:solidFill>
              </a:rPr>
              <a:t>- estic completament esgotat </a:t>
            </a:r>
          </a:p>
          <a:p>
            <a:pPr marL="0" indent="0">
              <a:buNone/>
            </a:pPr>
            <a:r>
              <a:rPr lang="ca-ES" sz="1800" dirty="0"/>
              <a:t>- no puc pronunciar la paraula “fava” </a:t>
            </a:r>
          </a:p>
          <a:p>
            <a:pPr marL="0" indent="0">
              <a:buNone/>
            </a:pPr>
            <a:r>
              <a:rPr lang="ca-ES" sz="1800" dirty="0"/>
              <a:t>5.- Si algú ha pagat la factura amb un </a:t>
            </a:r>
            <a:r>
              <a:rPr lang="ca-ES" sz="1800" dirty="0">
                <a:solidFill>
                  <a:srgbClr val="FF0000"/>
                </a:solidFill>
              </a:rPr>
              <a:t>taló,</a:t>
            </a:r>
            <a:r>
              <a:rPr lang="ca-ES" sz="1800" dirty="0"/>
              <a:t> és que </a:t>
            </a:r>
          </a:p>
          <a:p>
            <a:pPr marL="0" indent="0">
              <a:buNone/>
            </a:pPr>
            <a:r>
              <a:rPr lang="ca-ES" sz="1800" dirty="0"/>
              <a:t>- ha pagat amb la part posterior de la sabata. </a:t>
            </a:r>
          </a:p>
          <a:p>
            <a:pPr marL="0" indent="0">
              <a:buNone/>
            </a:pPr>
            <a:r>
              <a:rPr lang="ca-ES" sz="1800" dirty="0"/>
              <a:t>- </a:t>
            </a:r>
            <a:r>
              <a:rPr lang="ca-ES" sz="1800" dirty="0">
                <a:solidFill>
                  <a:srgbClr val="FF0000"/>
                </a:solidFill>
              </a:rPr>
              <a:t>ha pagat amb un xec. </a:t>
            </a:r>
          </a:p>
          <a:p>
            <a:pPr marL="0" indent="0">
              <a:buNone/>
            </a:pPr>
            <a:r>
              <a:rPr lang="ca-ES" sz="1800" dirty="0"/>
              <a:t>6.- Quan aquell xicot em va dir que em volia </a:t>
            </a:r>
            <a:r>
              <a:rPr lang="ca-ES" sz="1800" dirty="0">
                <a:solidFill>
                  <a:srgbClr val="FF0000"/>
                </a:solidFill>
              </a:rPr>
              <a:t>demanar la mà </a:t>
            </a:r>
            <a:r>
              <a:rPr lang="ca-ES" sz="1800" dirty="0"/>
              <a:t>de la meva filla </a:t>
            </a:r>
          </a:p>
          <a:p>
            <a:pPr marL="0" indent="0">
              <a:buNone/>
            </a:pPr>
            <a:r>
              <a:rPr lang="ca-ES" sz="1800" dirty="0"/>
              <a:t>- em vaig espantar molt, tement una desgràcia. </a:t>
            </a:r>
          </a:p>
          <a:p>
            <a:pPr marL="0" indent="0">
              <a:buNone/>
            </a:pPr>
            <a:r>
              <a:rPr lang="ca-ES" sz="1800" dirty="0"/>
              <a:t>- </a:t>
            </a:r>
            <a:r>
              <a:rPr lang="ca-ES" sz="1800" dirty="0">
                <a:solidFill>
                  <a:srgbClr val="FF0000"/>
                </a:solidFill>
              </a:rPr>
              <a:t>vaig pensar que finalment podria casar la noia</a:t>
            </a:r>
            <a:r>
              <a:rPr lang="ca-ES" sz="1800" dirty="0"/>
              <a:t>.</a:t>
            </a:r>
          </a:p>
          <a:p>
            <a:pPr marL="0" indent="0">
              <a:buNone/>
            </a:pPr>
            <a:endParaRPr lang="ca-ES" sz="1800" dirty="0"/>
          </a:p>
        </p:txBody>
      </p:sp>
    </p:spTree>
    <p:extLst>
      <p:ext uri="{BB962C8B-B14F-4D97-AF65-F5344CB8AC3E}">
        <p14:creationId xmlns:p14="http://schemas.microsoft.com/office/powerpoint/2010/main" val="1677321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ca-ES" sz="2000" b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a-ES" sz="20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ca-ES" sz="20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a-ES" sz="20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ca-ES" sz="2000" b="1" dirty="0" smtClean="0">
                <a:solidFill>
                  <a:prstClr val="black"/>
                </a:solidFill>
                <a:ea typeface="+mn-ea"/>
                <a:cs typeface="+mn-cs"/>
              </a:rPr>
              <a:t>El </a:t>
            </a:r>
            <a:r>
              <a:rPr lang="ca-ES" sz="2000" b="1" dirty="0">
                <a:solidFill>
                  <a:prstClr val="black"/>
                </a:solidFill>
                <a:ea typeface="+mn-ea"/>
                <a:cs typeface="+mn-cs"/>
              </a:rPr>
              <a:t>contrari de “vague” és “precís”. ¿Són </a:t>
            </a:r>
            <a:r>
              <a:rPr lang="ca-ES" sz="2000" b="1" dirty="0" smtClean="0">
                <a:solidFill>
                  <a:prstClr val="black"/>
                </a:solidFill>
                <a:ea typeface="+mn-ea"/>
                <a:cs typeface="+mn-cs"/>
              </a:rPr>
              <a:t>els termes d’aquestes oracions  </a:t>
            </a:r>
            <a:r>
              <a:rPr lang="ca-ES" sz="2000" b="1" dirty="0">
                <a:solidFill>
                  <a:prstClr val="black"/>
                </a:solidFill>
                <a:ea typeface="+mn-ea"/>
                <a:cs typeface="+mn-cs"/>
              </a:rPr>
              <a:t>massa vagues? ¿N´hi </a:t>
            </a:r>
            <a:r>
              <a:rPr lang="ca-ES" sz="2000" b="1" dirty="0" smtClean="0">
                <a:solidFill>
                  <a:prstClr val="black"/>
                </a:solidFill>
                <a:ea typeface="+mn-ea"/>
                <a:cs typeface="+mn-cs"/>
              </a:rPr>
              <a:t>ha algun enunciat </a:t>
            </a:r>
            <a:r>
              <a:rPr lang="ca-ES" sz="2000" b="1" dirty="0">
                <a:solidFill>
                  <a:prstClr val="black"/>
                </a:solidFill>
                <a:ea typeface="+mn-ea"/>
                <a:cs typeface="+mn-cs"/>
              </a:rPr>
              <a:t>que sigui massa precís? </a:t>
            </a:r>
            <a:r>
              <a:rPr lang="ca-ES" sz="20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a-ES" sz="2000" dirty="0">
                <a:solidFill>
                  <a:prstClr val="black"/>
                </a:solidFill>
                <a:ea typeface="+mn-ea"/>
                <a:cs typeface="+mn-cs"/>
              </a:rPr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a-ES" sz="3600" dirty="0" smtClean="0"/>
              <a:t>1</a:t>
            </a:r>
            <a:r>
              <a:rPr lang="ca-ES" sz="3600" dirty="0"/>
              <a:t>.- ¿Quant pesava el rei Jaume I? </a:t>
            </a:r>
          </a:p>
          <a:p>
            <a:pPr marL="0" indent="0">
              <a:buNone/>
            </a:pPr>
            <a:r>
              <a:rPr lang="ca-ES" sz="3600" dirty="0"/>
              <a:t>2.- En Joan ha comprat un vehicle nou. </a:t>
            </a:r>
          </a:p>
          <a:p>
            <a:pPr marL="0" indent="0">
              <a:buNone/>
            </a:pPr>
            <a:r>
              <a:rPr lang="ca-ES" sz="3600" dirty="0"/>
              <a:t>3.- El diàmetre d’una circumferència és el doble de la distància que hi ha des del centre de la circumferència fins a un punt en la circumferència. </a:t>
            </a:r>
          </a:p>
          <a:p>
            <a:pPr marL="0" indent="0">
              <a:buNone/>
            </a:pPr>
            <a:r>
              <a:rPr lang="ca-ES" sz="3600" dirty="0"/>
              <a:t>4.- Un piló de sorra conté molts grans. </a:t>
            </a:r>
          </a:p>
          <a:p>
            <a:pPr marL="0" indent="0">
              <a:buNone/>
            </a:pPr>
            <a:r>
              <a:rPr lang="ca-ES" sz="3600" dirty="0"/>
              <a:t>5.- ¿És calb el senyor Sunyer? </a:t>
            </a:r>
          </a:p>
          <a:p>
            <a:pPr marL="0" indent="0">
              <a:buNone/>
            </a:pPr>
            <a:r>
              <a:rPr lang="ca-ES" sz="3600" dirty="0"/>
              <a:t>6.- ¿Fa fred avui? </a:t>
            </a:r>
          </a:p>
          <a:p>
            <a:pPr marL="0" indent="0">
              <a:buNone/>
            </a:pPr>
            <a:r>
              <a:rPr lang="ca-ES" sz="3600" dirty="0"/>
              <a:t>7.- ¿Et trobes malament? </a:t>
            </a:r>
          </a:p>
          <a:p>
            <a:pPr marL="0" indent="0">
              <a:buNone/>
            </a:pPr>
            <a:r>
              <a:rPr lang="ca-ES" sz="3600" dirty="0"/>
              <a:t>8.- ¿Et trobes bé? </a:t>
            </a:r>
          </a:p>
          <a:p>
            <a:pPr marL="0" indent="0">
              <a:buNone/>
            </a:pPr>
            <a:r>
              <a:rPr lang="ca-ES" sz="3600" dirty="0"/>
              <a:t>9.- ¿Dorms? </a:t>
            </a:r>
          </a:p>
          <a:p>
            <a:pPr marL="0" indent="0">
              <a:buNone/>
            </a:pPr>
            <a:r>
              <a:rPr lang="ca-ES" sz="3600" dirty="0"/>
              <a:t>10.- A un bosc, només s’hi pot entrar fins a la meitat.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058314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Paraules i conceptes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Rectángulo"/>
          <p:cNvSpPr/>
          <p:nvPr/>
        </p:nvSpPr>
        <p:spPr>
          <a:xfrm>
            <a:off x="5076056" y="4760213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L’expressió lingüística</a:t>
            </a:r>
            <a:endParaRPr lang="ca-ES" dirty="0"/>
          </a:p>
        </p:txBody>
      </p:sp>
      <p:sp>
        <p:nvSpPr>
          <p:cNvPr id="5" name="4 Elipse"/>
          <p:cNvSpPr/>
          <p:nvPr/>
        </p:nvSpPr>
        <p:spPr>
          <a:xfrm>
            <a:off x="4860032" y="1988840"/>
            <a:ext cx="2880320" cy="20882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Els significat que expressen les paraules</a:t>
            </a:r>
            <a:endParaRPr lang="ca-ES" dirty="0"/>
          </a:p>
        </p:txBody>
      </p:sp>
      <p:sp>
        <p:nvSpPr>
          <p:cNvPr id="6" name="5 Flecha derecha"/>
          <p:cNvSpPr/>
          <p:nvPr/>
        </p:nvSpPr>
        <p:spPr>
          <a:xfrm>
            <a:off x="1187624" y="4239090"/>
            <a:ext cx="2016224" cy="16201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paraula</a:t>
            </a:r>
            <a:endParaRPr lang="ca-ES" dirty="0"/>
          </a:p>
        </p:txBody>
      </p:sp>
      <p:sp>
        <p:nvSpPr>
          <p:cNvPr id="7" name="6 Flecha derecha"/>
          <p:cNvSpPr/>
          <p:nvPr/>
        </p:nvSpPr>
        <p:spPr>
          <a:xfrm>
            <a:off x="1187624" y="2420888"/>
            <a:ext cx="2016224" cy="134872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concepte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8243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Sinonímia i ambigüitat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b="1" dirty="0" smtClean="0"/>
              <a:t>Sinonímia</a:t>
            </a:r>
            <a:r>
              <a:rPr lang="ca-ES" dirty="0" smtClean="0"/>
              <a:t> és quan diverses paraules expressen un mateix concepte.</a:t>
            </a:r>
          </a:p>
          <a:p>
            <a:endParaRPr lang="ca-ES" dirty="0"/>
          </a:p>
          <a:p>
            <a:r>
              <a:rPr lang="ca-ES" b="1" dirty="0" smtClean="0"/>
              <a:t>Ambigüitat</a:t>
            </a:r>
            <a:r>
              <a:rPr lang="ca-ES" dirty="0" smtClean="0"/>
              <a:t> és quan una mateixa paraula expressa diversos conceptes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39202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Sinonímia</a:t>
            </a:r>
            <a:endParaRPr lang="ca-ES" dirty="0"/>
          </a:p>
        </p:txBody>
      </p:sp>
      <p:sp>
        <p:nvSpPr>
          <p:cNvPr id="4" name="3 Elipse"/>
          <p:cNvSpPr/>
          <p:nvPr/>
        </p:nvSpPr>
        <p:spPr>
          <a:xfrm>
            <a:off x="1907704" y="1916832"/>
            <a:ext cx="4681411" cy="288195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dirty="0"/>
              <a:t>Cos esfèric que segons la seva grandària, la seva forma i els materials de què està fet, s'utilitza per a jugar a diversos jocs o en la pràctica d'esports com ara el tennis, el tennis de taula, el futbol, etc.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31540" y="5301208"/>
            <a:ext cx="324036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pilota</a:t>
            </a:r>
            <a:endParaRPr lang="ca-ES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8" name="7 Rectángulo"/>
          <p:cNvSpPr/>
          <p:nvPr/>
        </p:nvSpPr>
        <p:spPr>
          <a:xfrm>
            <a:off x="4788024" y="5301208"/>
            <a:ext cx="309634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baló</a:t>
            </a:r>
            <a:endParaRPr lang="ca-ES" dirty="0"/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691680" y="4509120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H="1" flipV="1">
            <a:off x="6336196" y="4509120"/>
            <a:ext cx="54006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7452320" y="692696"/>
            <a:ext cx="151216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/>
              <a:t>b</a:t>
            </a:r>
            <a:r>
              <a:rPr lang="ca-ES" dirty="0" smtClean="0"/>
              <a:t>all</a:t>
            </a:r>
            <a:endParaRPr lang="ca-ES" dirty="0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7020272" y="270892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>
            <a:off x="6732240" y="2276872"/>
            <a:ext cx="86409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10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Ambigüitat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Elipse"/>
          <p:cNvSpPr/>
          <p:nvPr/>
        </p:nvSpPr>
        <p:spPr>
          <a:xfrm>
            <a:off x="611560" y="2060848"/>
            <a:ext cx="3312368" cy="25202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dirty="0"/>
              <a:t>Aparell mecànic o hidràulic, portàtil o fix, que s'utilitza per a elevar un vehicle i facilitar una operació mecànica per sota, un canvi de roda, etc.</a:t>
            </a:r>
            <a:endParaRPr lang="ca-ES" dirty="0"/>
          </a:p>
        </p:txBody>
      </p:sp>
      <p:sp>
        <p:nvSpPr>
          <p:cNvPr id="5" name="4 Elipse"/>
          <p:cNvSpPr/>
          <p:nvPr/>
        </p:nvSpPr>
        <p:spPr>
          <a:xfrm>
            <a:off x="5004048" y="1844824"/>
            <a:ext cx="3096344" cy="27363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Mamífer domèstic de la família dels fèlids, de cap arrodonit i ample, llengua aspra i pelatge suau, que es té com a animal de companyia.</a:t>
            </a:r>
            <a:endParaRPr lang="ca-ES" dirty="0"/>
          </a:p>
        </p:txBody>
      </p:sp>
      <p:sp>
        <p:nvSpPr>
          <p:cNvPr id="6" name="5 Rectángulo"/>
          <p:cNvSpPr/>
          <p:nvPr/>
        </p:nvSpPr>
        <p:spPr>
          <a:xfrm>
            <a:off x="3024452" y="5517232"/>
            <a:ext cx="288032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gat</a:t>
            </a:r>
            <a:endParaRPr lang="ca-ES" dirty="0"/>
          </a:p>
        </p:txBody>
      </p:sp>
      <p:cxnSp>
        <p:nvCxnSpPr>
          <p:cNvPr id="8" name="7 Conector recto de flecha"/>
          <p:cNvCxnSpPr/>
          <p:nvPr/>
        </p:nvCxnSpPr>
        <p:spPr>
          <a:xfrm flipH="1" flipV="1">
            <a:off x="3419872" y="4581128"/>
            <a:ext cx="64807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V="1">
            <a:off x="5004048" y="4581128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464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Vaguetat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La </a:t>
            </a:r>
            <a:r>
              <a:rPr lang="ca-ES" b="1" dirty="0" smtClean="0"/>
              <a:t>vaguetat</a:t>
            </a:r>
            <a:r>
              <a:rPr lang="ca-ES" dirty="0" smtClean="0"/>
              <a:t> és la indeterminació dels límits d’un concepte que ens impedeix determinar amb precisió si un objecte cau dintre o fora de la seva denotació (el conjunt d’objectes designats pel terme, per exemple, la denotació de “cadira” és el conjunt de totes les cadires) . Exemples de termes vagues són: calb, un grapat, alt,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61838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Definicions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Podem intentar tractar de limitar la vaguetat a través de definicions. </a:t>
            </a:r>
          </a:p>
          <a:p>
            <a:r>
              <a:rPr lang="ca-ES" dirty="0" smtClean="0"/>
              <a:t>Les </a:t>
            </a:r>
            <a:r>
              <a:rPr lang="ca-ES" b="1" dirty="0" smtClean="0"/>
              <a:t>definicions</a:t>
            </a:r>
            <a:r>
              <a:rPr lang="ca-ES" dirty="0" smtClean="0"/>
              <a:t> són enunciats que determinen el significat d’una expressió.</a:t>
            </a:r>
          </a:p>
          <a:p>
            <a:r>
              <a:rPr lang="ca-ES" dirty="0" smtClean="0"/>
              <a:t>Hi ha de dos tipus:</a:t>
            </a:r>
          </a:p>
          <a:p>
            <a:pPr lvl="1"/>
            <a:r>
              <a:rPr lang="ca-ES" b="1" dirty="0" smtClean="0"/>
              <a:t>Lexicogràfiques</a:t>
            </a:r>
            <a:r>
              <a:rPr lang="ca-ES" dirty="0" smtClean="0"/>
              <a:t>: Ens informen del significat que una comunitat lingüística atribueix a una expressió</a:t>
            </a:r>
          </a:p>
          <a:p>
            <a:pPr lvl="1"/>
            <a:r>
              <a:rPr lang="ca-ES" b="1" dirty="0" err="1" smtClean="0"/>
              <a:t>Estipulatives</a:t>
            </a:r>
            <a:r>
              <a:rPr lang="ca-ES" dirty="0" smtClean="0"/>
              <a:t>: quan el significat de la paraula és atribuït lliurement per qui defineix la paraula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11073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Càrrega  emotiva 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Hi ha expressions que a més de tenir un significat descriptiu tenen també una dimensió valorativa, que pot ser positiva o negativa. Aquesta dimensió valorativa es denomina </a:t>
            </a:r>
            <a:r>
              <a:rPr lang="ca-ES" b="1" dirty="0" smtClean="0"/>
              <a:t>càrrega emotiva</a:t>
            </a:r>
            <a:r>
              <a:rPr lang="ca-ES" dirty="0" smtClean="0"/>
              <a:t>.(Ex: perseverant i obstinat)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062985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301006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ca-ES" sz="2200" b="1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br>
              <a:rPr lang="ca-ES" sz="22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ca-ES" sz="2200" b="1" dirty="0" smtClean="0">
                <a:solidFill>
                  <a:prstClr val="black"/>
                </a:solidFill>
                <a:ea typeface="+mn-ea"/>
                <a:cs typeface="+mn-cs"/>
              </a:rPr>
              <a:t>A </a:t>
            </a:r>
            <a:r>
              <a:rPr lang="ca-ES" sz="2200" b="1" dirty="0">
                <a:solidFill>
                  <a:prstClr val="black"/>
                </a:solidFill>
                <a:ea typeface="+mn-ea"/>
                <a:cs typeface="+mn-cs"/>
              </a:rPr>
              <a:t>cada una de les oracions següents hi ha una paraula o expressió ambigua. Fes un cercle al voltant de la paraula que pot tenir més d’un sentit, i digues de quins sentits es tracta: </a:t>
            </a:r>
            <a:r>
              <a:rPr lang="ca-ES" sz="22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a-ES" sz="2200" dirty="0">
                <a:solidFill>
                  <a:prstClr val="black"/>
                </a:solidFill>
                <a:ea typeface="+mn-ea"/>
                <a:cs typeface="+mn-cs"/>
              </a:rPr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1</a:t>
            </a:r>
            <a:r>
              <a:rPr lang="ca-ES" dirty="0"/>
              <a:t>.- El meu pare sempre té una granota a l’armari. </a:t>
            </a:r>
          </a:p>
          <a:p>
            <a:pPr marL="0" indent="0">
              <a:buNone/>
            </a:pPr>
            <a:r>
              <a:rPr lang="ca-ES" dirty="0"/>
              <a:t>2.- Ens trobarem al banc. </a:t>
            </a:r>
          </a:p>
          <a:p>
            <a:pPr marL="0" indent="0">
              <a:buNone/>
            </a:pPr>
            <a:r>
              <a:rPr lang="ca-ES" dirty="0"/>
              <a:t>3.- Sí, sí, la veu però res més. </a:t>
            </a:r>
          </a:p>
          <a:p>
            <a:pPr marL="0" indent="0">
              <a:buNone/>
            </a:pPr>
            <a:r>
              <a:rPr lang="ca-ES" dirty="0"/>
              <a:t>4.- No va voler cantar per por de la premsa. </a:t>
            </a:r>
          </a:p>
          <a:p>
            <a:pPr marL="0" indent="0">
              <a:buNone/>
            </a:pPr>
            <a:r>
              <a:rPr lang="ca-ES" dirty="0"/>
              <a:t>5.- Ha comprat una mona, i ara no sap a qui regalar-la. </a:t>
            </a:r>
          </a:p>
          <a:p>
            <a:pPr marL="0" indent="0">
              <a:buNone/>
            </a:pPr>
            <a:r>
              <a:rPr lang="ca-ES" dirty="0"/>
              <a:t>6.- Els bons psicòlegs són rars. Ves-hi amb compte. </a:t>
            </a:r>
          </a:p>
          <a:p>
            <a:pPr marL="0" indent="0">
              <a:buNone/>
            </a:pPr>
            <a:r>
              <a:rPr lang="ca-ES" dirty="0"/>
              <a:t>7.- Estem tots convocats al laboratori. Ha arribat un peix molt gros. </a:t>
            </a:r>
          </a:p>
          <a:p>
            <a:pPr marL="0" indent="0">
              <a:buNone/>
            </a:pPr>
            <a:r>
              <a:rPr lang="ca-ES" dirty="0"/>
              <a:t>8.- La casa no era extraordinària, però al sostre hi havia unes aranyes grossíssimes. </a:t>
            </a:r>
          </a:p>
          <a:p>
            <a:pPr marL="0" indent="0">
              <a:buNone/>
            </a:pPr>
            <a:r>
              <a:rPr lang="ca-ES" dirty="0"/>
              <a:t>9.- Per variar una mica, els nens van fer un ressopó amb la iaia</a:t>
            </a:r>
          </a:p>
        </p:txBody>
      </p:sp>
    </p:spTree>
    <p:extLst>
      <p:ext uri="{BB962C8B-B14F-4D97-AF65-F5344CB8AC3E}">
        <p14:creationId xmlns:p14="http://schemas.microsoft.com/office/powerpoint/2010/main" val="685541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1126</Words>
  <Application>Microsoft Office PowerPoint</Application>
  <PresentationFormat>Presentación en pantalla (4:3)</PresentationFormat>
  <Paragraphs>111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Els conceptes</vt:lpstr>
      <vt:lpstr>Paraules i conceptes</vt:lpstr>
      <vt:lpstr>Sinonímia i ambigüitat</vt:lpstr>
      <vt:lpstr>Sinonímia</vt:lpstr>
      <vt:lpstr>Ambigüitat</vt:lpstr>
      <vt:lpstr>Vaguetat</vt:lpstr>
      <vt:lpstr>Definicions</vt:lpstr>
      <vt:lpstr>Càrrega  emotiva </vt:lpstr>
      <vt:lpstr>  A cada una de les oracions següents hi ha una paraula o expressió ambigua. Fes un cercle al voltant de la paraula que pot tenir més d’un sentit, i digues de quins sentits es tracta:  </vt:lpstr>
      <vt:lpstr> A cada una de les oracions següents hi ha una paraula o expressió ambigua. Fes un cercle al voltant de la paraula que pot tenir més d’un sentit, i digues de quins sentits es tracta:  </vt:lpstr>
      <vt:lpstr>Selecció d’equívocs </vt:lpstr>
      <vt:lpstr> Tria la frase correcta per completar l’oració:  </vt:lpstr>
      <vt:lpstr>5. Tria la frase correcta per completar l’oració:  </vt:lpstr>
      <vt:lpstr>  El contrari de “vague” és “precís”. ¿Són els termes d’aquestes oracions  massa vagues? ¿N´hi ha algun enunciat que sigui massa precís?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A cada una de les oracions següents hi ha una paraula o expressió ambigua. Fes un cercle al voltant de la paraula que pot tenir més d’un sentit, i digues de quins sentits es tracta:</dc:title>
  <dc:creator>santitwiggy</dc:creator>
  <cp:lastModifiedBy>santitwiggy</cp:lastModifiedBy>
  <cp:revision>44</cp:revision>
  <dcterms:created xsi:type="dcterms:W3CDTF">2016-10-04T17:13:59Z</dcterms:created>
  <dcterms:modified xsi:type="dcterms:W3CDTF">2016-10-04T20:16:10Z</dcterms:modified>
</cp:coreProperties>
</file>