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56" r:id="rId3"/>
    <p:sldId id="265" r:id="rId4"/>
    <p:sldId id="266" r:id="rId5"/>
    <p:sldId id="267" r:id="rId6"/>
    <p:sldId id="273" r:id="rId7"/>
    <p:sldId id="269" r:id="rId8"/>
    <p:sldId id="271" r:id="rId9"/>
    <p:sldId id="272" r:id="rId10"/>
    <p:sldId id="274"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5" d="100"/>
          <a:sy n="115" d="100"/>
        </p:scale>
        <p:origin x="372" y="108"/>
      </p:cViewPr>
      <p:guideLst>
        <p:guide orient="horz" pos="2160"/>
        <p:guide pos="3840"/>
      </p:guideLst>
    </p:cSldViewPr>
  </p:slid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s-ES"/>
              <a:pPr/>
              <a:t>11/01/2016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p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s-ES"/>
              <a:pPr/>
              <a:t>11/01/2016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p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88"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1588"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ca-ES" smtClean="0"/>
              <a:t>Feu clic aquí per editar l'estil</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smtClean="0"/>
              <a:t>Feu clic aquí per editar l'estil de subtítols del patró</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a:p>
        </p:txBody>
      </p:sp>
      <p:sp>
        <p:nvSpPr>
          <p:cNvPr id="3" name="Vertical Text Placeholder 2"/>
          <p:cNvSpPr>
            <a:spLocks noGrp="1"/>
          </p:cNvSpPr>
          <p:nvPr>
            <p:ph type="body" orient="vert" idx="1"/>
          </p:nvPr>
        </p:nvSpPr>
        <p:spPr/>
        <p:txBody>
          <a:bodyPr vert="eaVert"/>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ca-ES" smtClean="0"/>
              <a:t>Feu clic aquí per editar l'estil</a:t>
            </a:r>
            <a:endParaRPr lang="en-US"/>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a:p>
        </p:txBody>
      </p:sp>
      <p:sp>
        <p:nvSpPr>
          <p:cNvPr id="3" name="Content Placeholder 2"/>
          <p:cNvSpPr>
            <a:spLocks noGrp="1"/>
          </p:cNvSpPr>
          <p:nvPr>
            <p:ph idx="1"/>
          </p:nvPr>
        </p:nvSpPr>
        <p:spPr/>
        <p:txBody>
          <a:bodyPr/>
          <a:lstStyle>
            <a:lvl5pPr>
              <a:defRPr/>
            </a:lvl5p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ca-ES" smtClean="0"/>
              <a:t>Feu clic aquí per editar l'estil</a:t>
            </a:r>
            <a:endParaRPr lang="en-US"/>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a-ES" smtClean="0"/>
              <a:t>Editeu els estils de text del patró</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1527048" y="457200"/>
            <a:ext cx="9144000" cy="1143000"/>
          </a:xfrm>
        </p:spPr>
        <p:txBody>
          <a:bodyPr/>
          <a:lstStyle/>
          <a:p>
            <a:r>
              <a:rPr lang="ca-ES" smtClean="0"/>
              <a:t>Feu clic aquí per editar l'estil</a:t>
            </a:r>
            <a:endParaRPr lang="en-US"/>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Editeu els estils de text del patró</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Editeu els estils de text del patró</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pPr/>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pPr/>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pPr/>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ca-ES" smtClean="0"/>
              <a:t>Feu clic aquí per editar l'estil</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smtClean="0"/>
              <a:t>Editeu els estils de text del patró</a:t>
            </a:r>
          </a:p>
        </p:txBody>
      </p:sp>
      <p:sp>
        <p:nvSpPr>
          <p:cNvPr id="5" name="Date Placeholder 4"/>
          <p:cNvSpPr>
            <a:spLocks noGrp="1"/>
          </p:cNvSpPr>
          <p:nvPr>
            <p:ph type="dt" sz="half" idx="10"/>
          </p:nvPr>
        </p:nvSpPr>
        <p:spPr/>
        <p:txBody>
          <a:bodyPr/>
          <a:lstStyle/>
          <a:p>
            <a:fld id="{37CC0096-1860-4642-9CD2-0079EA5E7CD1}"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8" name="Rectangle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ca-ES" smtClean="0"/>
              <a:t>Feu clic aquí per editar l'estil</a:t>
            </a:r>
            <a:endParaRPr lang="en-US"/>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smtClean="0"/>
              <a:t>Feu clic a la icona per afegir una imatge</a:t>
            </a:r>
            <a:endParaRPr lang="en-US"/>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smtClean="0"/>
              <a:t>Editeu els estils de text del patró</a:t>
            </a:r>
          </a:p>
        </p:txBody>
      </p:sp>
      <p:sp>
        <p:nvSpPr>
          <p:cNvPr id="5" name="Date Placeholder 4"/>
          <p:cNvSpPr>
            <a:spLocks noGrp="1"/>
          </p:cNvSpPr>
          <p:nvPr>
            <p:ph type="dt" sz="half" idx="10"/>
          </p:nvPr>
        </p:nvSpPr>
        <p:spPr/>
        <p:txBody>
          <a:bodyPr/>
          <a:lstStyle/>
          <a:p>
            <a:fld id="{37CC0096-1860-4642-9CD2-0079EA5E7CD1}"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ca-ES" smtClean="0"/>
              <a:t>Feu clic aquí per editar l'estil</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37CC0096-1860-4642-9CD2-0079EA5E7CD1}" type="datetimeFigureOut">
              <a:rPr lang="es-ES"/>
              <a:pPr/>
              <a:t>11/01/2016</a:t>
            </a:fld>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800">
                <a:solidFill>
                  <a:schemeClr val="tx1">
                    <a:lumMod val="85000"/>
                  </a:schemeClr>
                </a:solidFill>
              </a:defRPr>
            </a:lvl1pPr>
          </a:lstStyle>
          <a:p>
            <a:endParaRPr/>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E31375A4-56A4-47D6-9801-1991572033F7}" type="slidenum">
              <a:rPr/>
              <a:pPr/>
              <a:t>‹#›</a:t>
            </a:fld>
            <a:endParaRPr/>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1008">
          <p15:clr>
            <a:srgbClr val="F26B43"/>
          </p15:clr>
        </p15:guide>
        <p15:guide id="4" orient="horz" pos="1152">
          <p15:clr>
            <a:srgbClr val="F26B43"/>
          </p15:clr>
        </p15:guide>
        <p15:guide id="5" orient="horz" pos="3840">
          <p15:clr>
            <a:srgbClr val="F26B43"/>
          </p15:clr>
        </p15:guide>
        <p15:guide id="6" orient="horz" pos="288">
          <p15:clr>
            <a:srgbClr val="F26B43"/>
          </p15:clr>
        </p15:guide>
        <p15:guide id="7" pos="6720">
          <p15:clr>
            <a:srgbClr val="F26B43"/>
          </p15:clr>
        </p15:guide>
        <p15:guide id="8" pos="960">
          <p15:clr>
            <a:srgbClr val="F26B43"/>
          </p15:clr>
        </p15:guide>
        <p15:guide id="9" pos="672">
          <p15:clr>
            <a:srgbClr val="F26B43"/>
          </p15:clr>
        </p15:guide>
        <p15:guide id="10" pos="7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smtClean="0"/>
              <a:t>La </a:t>
            </a:r>
            <a:r>
              <a:rPr lang="es-ES" dirty="0" err="1" smtClean="0"/>
              <a:t>geolocalització</a:t>
            </a:r>
            <a:endParaRPr lang="es-ES" dirty="0"/>
          </a:p>
        </p:txBody>
      </p:sp>
      <p:sp>
        <p:nvSpPr>
          <p:cNvPr id="3" name="Subtítulo 2"/>
          <p:cNvSpPr>
            <a:spLocks noGrp="1"/>
          </p:cNvSpPr>
          <p:nvPr>
            <p:ph type="subTitle" idx="1"/>
          </p:nvPr>
        </p:nvSpPr>
        <p:spPr/>
        <p:txBody>
          <a:bodyPr>
            <a:normAutofit/>
          </a:bodyPr>
          <a:lstStyle/>
          <a:p>
            <a:r>
              <a:rPr lang="es-ES" noProof="1" smtClean="0"/>
              <a:t>Un cop d’ull</a:t>
            </a:r>
            <a:endParaRPr lang="es-ES" noProof="1"/>
          </a:p>
        </p:txBody>
      </p:sp>
    </p:spTree>
    <p:extLst>
      <p:ext uri="{BB962C8B-B14F-4D97-AF65-F5344CB8AC3E}">
        <p14:creationId xmlns:p14="http://schemas.microsoft.com/office/powerpoint/2010/main" val="242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448" y="457200"/>
            <a:ext cx="9721080" cy="1143000"/>
          </a:xfrm>
        </p:spPr>
        <p:txBody>
          <a:bodyPr/>
          <a:lstStyle/>
          <a:p>
            <a:r>
              <a:rPr lang="es-ES" noProof="1"/>
              <a:t>Serveis basats en localització (LBS</a:t>
            </a:r>
            <a:r>
              <a:rPr lang="es-ES" noProof="1"/>
              <a:t>), </a:t>
            </a:r>
            <a:r>
              <a:rPr lang="es-ES" noProof="1" smtClean="0"/>
              <a:t>II</a:t>
            </a:r>
            <a:endParaRPr lang="es-ES" noProof="1"/>
          </a:p>
        </p:txBody>
      </p:sp>
      <p:pic>
        <p:nvPicPr>
          <p:cNvPr id="1026" name="Picture 2" descr="http://assets.bwbx.io/images/idIi0NmDd8t4/v0/640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844824"/>
            <a:ext cx="2666330" cy="1702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griculture.newholland.com/roi/ie/Content/PLM/Hotspot_nar/images/products/ezguide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928" y="1844824"/>
            <a:ext cx="2205857" cy="17024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sa.europa.eu/sites/default/files/styles/image_library_big/public/library_images/gsa_lbs_55_0.jpg?itok=499p_4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024" y="1844824"/>
            <a:ext cx="2557173" cy="17024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hattanoogalandsurveying.com/wp-content/uploads/2010/12/GPS-land-survey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4982" y="1844824"/>
            <a:ext cx="2358111" cy="16982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a5.mzstatic.com/us/r30/Purple7/v4/30/86/c1/3086c1a5-0d8b-6381-1287-8a27590e572c/screen322x572.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400" y="3786988"/>
            <a:ext cx="1549612" cy="27527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b.fastcompany.net/multisite_files/fastcompany/imagecache/inline_large/inline/2012/08/3000501-inline-subsphotoma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869" y="3786988"/>
            <a:ext cx="3693383" cy="27527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360.agency/wp-content/uploads/2015/03/Pub-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4109" y="3856141"/>
            <a:ext cx="4773314" cy="268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4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normAutofit/>
          </a:bodyPr>
          <a:lstStyle/>
          <a:p>
            <a:r>
              <a:rPr lang="es-ES" dirty="0" err="1" smtClean="0"/>
              <a:t>Geolocalització</a:t>
            </a:r>
            <a:r>
              <a:rPr lang="es-ES" dirty="0" smtClean="0"/>
              <a:t> vs </a:t>
            </a:r>
            <a:r>
              <a:rPr lang="es-ES" dirty="0" err="1" smtClean="0"/>
              <a:t>Geoposicionament</a:t>
            </a:r>
            <a:endParaRPr lang="es-ES" dirty="0"/>
          </a:p>
        </p:txBody>
      </p:sp>
      <p:sp>
        <p:nvSpPr>
          <p:cNvPr id="14" name="Marcador de posición de contenido 13"/>
          <p:cNvSpPr>
            <a:spLocks noGrp="1"/>
          </p:cNvSpPr>
          <p:nvPr>
            <p:ph idx="1"/>
          </p:nvPr>
        </p:nvSpPr>
        <p:spPr>
          <a:xfrm>
            <a:off x="1415480" y="2340868"/>
            <a:ext cx="3923928" cy="1024136"/>
          </a:xfrm>
        </p:spPr>
        <p:txBody>
          <a:bodyPr>
            <a:normAutofit fontScale="92500" lnSpcReduction="10000"/>
          </a:bodyPr>
          <a:lstStyle/>
          <a:p>
            <a:r>
              <a:rPr lang="ca-ES" dirty="0" smtClean="0"/>
              <a:t>La </a:t>
            </a:r>
            <a:r>
              <a:rPr lang="ca-ES" dirty="0" err="1" smtClean="0"/>
              <a:t>geolocalització</a:t>
            </a:r>
            <a:r>
              <a:rPr lang="ca-ES" dirty="0" smtClean="0"/>
              <a:t> permet localitzar un dispositiu en un mapa en temps real. Per exemple, </a:t>
            </a:r>
            <a:r>
              <a:rPr lang="ca-ES" dirty="0" err="1" smtClean="0"/>
              <a:t>Google</a:t>
            </a:r>
            <a:r>
              <a:rPr lang="ca-ES" dirty="0" smtClean="0"/>
              <a:t> </a:t>
            </a:r>
            <a:r>
              <a:rPr lang="ca-ES" dirty="0" err="1" smtClean="0"/>
              <a:t>Maps</a:t>
            </a:r>
            <a:r>
              <a:rPr lang="ca-ES" dirty="0" smtClean="0"/>
              <a:t>.</a:t>
            </a:r>
            <a:endParaRPr lang="ca-ES" dirty="0"/>
          </a:p>
        </p:txBody>
      </p:sp>
      <p:pic>
        <p:nvPicPr>
          <p:cNvPr id="1030" name="Picture 6" descr="https://digioh.blob.core.windows.net/images/Salesforce/geoloc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944" y="4005064"/>
            <a:ext cx="3727720" cy="2338190"/>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posición de contenido 13"/>
          <p:cNvSpPr txBox="1">
            <a:spLocks/>
          </p:cNvSpPr>
          <p:nvPr/>
        </p:nvSpPr>
        <p:spPr>
          <a:xfrm>
            <a:off x="7267944" y="2340868"/>
            <a:ext cx="3923928" cy="10241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ca-ES" dirty="0" smtClean="0"/>
              <a:t>El </a:t>
            </a:r>
            <a:r>
              <a:rPr lang="ca-ES" dirty="0" err="1" smtClean="0"/>
              <a:t>geoposicionament</a:t>
            </a:r>
            <a:r>
              <a:rPr lang="ca-ES" dirty="0" smtClean="0"/>
              <a:t> permet situar en un mapa punts concrets de la geografia. Per exemple, </a:t>
            </a:r>
            <a:r>
              <a:rPr lang="ca-ES" dirty="0" err="1" smtClean="0"/>
              <a:t>Google</a:t>
            </a:r>
            <a:r>
              <a:rPr lang="ca-ES" dirty="0" smtClean="0"/>
              <a:t> </a:t>
            </a:r>
            <a:r>
              <a:rPr lang="ca-ES" dirty="0" err="1" smtClean="0"/>
              <a:t>Earth</a:t>
            </a:r>
            <a:endParaRPr lang="ca-ES" dirty="0"/>
          </a:p>
        </p:txBody>
      </p:sp>
      <p:pic>
        <p:nvPicPr>
          <p:cNvPr id="1034" name="Picture 10" descr="https://cdn-images-1.medium.com/max/800/1*CQpusti3FAWN2EfmMh9mZ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61048"/>
            <a:ext cx="3733638" cy="233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82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dirty="0" smtClean="0"/>
              <a:t>La </a:t>
            </a:r>
            <a:r>
              <a:rPr lang="ca-ES" dirty="0" err="1" smtClean="0"/>
              <a:t>geolocalització</a:t>
            </a:r>
            <a:r>
              <a:rPr lang="ca-ES" dirty="0" smtClean="0"/>
              <a:t> en el passat</a:t>
            </a:r>
            <a:endParaRPr lang="ca-ES" dirty="0"/>
          </a:p>
        </p:txBody>
      </p:sp>
      <p:pic>
        <p:nvPicPr>
          <p:cNvPr id="2050" name="Picture 2" descr="http://bizarro.com/wp-content/uploads/sites/172/2013/07/bz-strip-07-19-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1916832"/>
            <a:ext cx="61722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ad1.whstatic.com/images/thumb/6/63/Determine-Directions-to-North,-South,-East,-and-West-Step-17.jpg/670px-Determine-Directions-to-North,-South,-East,-and-West-Step-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0" y="1700808"/>
            <a:ext cx="3096826" cy="23249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3.bp.blogspot.com/-eNALaA2DamQ/VcTvpipIR1I/AAAAAAAAC8c/C2Z0b0nHwbs/s1600/Kamal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0" y="4365104"/>
            <a:ext cx="2727225" cy="204541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foxarc.com/c-blog/wp-content/uploads/2014/12/PNG-Clipart-Compa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3792" y="4365104"/>
            <a:ext cx="2076499" cy="207649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vignette1.wikia.nocookie.net/warehouse13/images/1/1c/Ferdinand_Magellan%27s_Astrolabe.PNG/revision/latest?cb=201305191245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080" y="4299364"/>
            <a:ext cx="1770583" cy="21422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www.ballastpoint.com/wp-content/uploads/2013/09/ballast-point-sexta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02452" y="4509615"/>
            <a:ext cx="2124385" cy="193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9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5480" y="457200"/>
            <a:ext cx="9721080" cy="1143000"/>
          </a:xfrm>
        </p:spPr>
        <p:txBody>
          <a:bodyPr>
            <a:normAutofit/>
          </a:bodyPr>
          <a:lstStyle/>
          <a:p>
            <a:r>
              <a:rPr lang="ca-ES" dirty="0" smtClean="0"/>
              <a:t>La </a:t>
            </a:r>
            <a:r>
              <a:rPr lang="ca-ES" dirty="0" err="1" smtClean="0"/>
              <a:t>geolocalització</a:t>
            </a:r>
            <a:r>
              <a:rPr lang="ca-ES" dirty="0" smtClean="0"/>
              <a:t> a partir del segle XX</a:t>
            </a:r>
            <a:endParaRPr lang="ca-ES" dirty="0"/>
          </a:p>
        </p:txBody>
      </p:sp>
      <p:pic>
        <p:nvPicPr>
          <p:cNvPr id="3074" name="Picture 2" descr="http://perso.ya.com/jmreyes/imagenes/lor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480" y="2924944"/>
            <a:ext cx="4602113" cy="26175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pec-india.com/images/v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2361138"/>
            <a:ext cx="3609032" cy="374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6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1524000" y="404664"/>
            <a:ext cx="9144000" cy="864096"/>
          </a:xfrm>
        </p:spPr>
        <p:txBody>
          <a:bodyPr/>
          <a:lstStyle/>
          <a:p>
            <a:r>
              <a:rPr lang="ca-ES" dirty="0" smtClean="0"/>
              <a:t>Formes de </a:t>
            </a:r>
            <a:r>
              <a:rPr lang="ca-ES" dirty="0" err="1" smtClean="0"/>
              <a:t>geolocalització</a:t>
            </a:r>
            <a:endParaRPr lang="ca-ES" dirty="0"/>
          </a:p>
        </p:txBody>
      </p:sp>
      <p:sp>
        <p:nvSpPr>
          <p:cNvPr id="3" name="Contenidor de contingut 2"/>
          <p:cNvSpPr>
            <a:spLocks noGrp="1"/>
          </p:cNvSpPr>
          <p:nvPr>
            <p:ph idx="1"/>
          </p:nvPr>
        </p:nvSpPr>
        <p:spPr>
          <a:xfrm>
            <a:off x="1524000" y="1828800"/>
            <a:ext cx="5364088" cy="4840560"/>
          </a:xfrm>
        </p:spPr>
        <p:txBody>
          <a:bodyPr>
            <a:normAutofit/>
          </a:bodyPr>
          <a:lstStyle/>
          <a:p>
            <a:r>
              <a:rPr lang="ca-ES" dirty="0" smtClean="0"/>
              <a:t>Amb els ordinadors i dispositius intel·ligents actuals hi ha diferents formes d’obtenir informació </a:t>
            </a:r>
            <a:r>
              <a:rPr lang="ca-ES" dirty="0" err="1" smtClean="0"/>
              <a:t>geolocalitzada</a:t>
            </a:r>
            <a:r>
              <a:rPr lang="ca-ES" dirty="0" smtClean="0"/>
              <a:t>:</a:t>
            </a:r>
          </a:p>
          <a:p>
            <a:pPr lvl="1"/>
            <a:r>
              <a:rPr lang="ca-ES" dirty="0" smtClean="0"/>
              <a:t>GPS (en dispositius GPS i telèfons mòbils intel·ligents).</a:t>
            </a:r>
          </a:p>
          <a:p>
            <a:pPr lvl="1"/>
            <a:r>
              <a:rPr lang="ca-ES" dirty="0"/>
              <a:t>GSM/CDMA Cell </a:t>
            </a:r>
            <a:r>
              <a:rPr lang="ca-ES" dirty="0" smtClean="0"/>
              <a:t>ID (identificadors usats per les empreses de telefonia mòbil).</a:t>
            </a:r>
          </a:p>
          <a:p>
            <a:pPr lvl="1"/>
            <a:r>
              <a:rPr lang="ca-ES" dirty="0" smtClean="0"/>
              <a:t>Adreça IP (dispositius connectats a una xarxa o a internet: ordinadors, impressores, encaminadors...)</a:t>
            </a:r>
          </a:p>
          <a:p>
            <a:pPr lvl="1"/>
            <a:r>
              <a:rPr lang="ca-ES" dirty="0" smtClean="0"/>
              <a:t>Adreça MAC (dispositius que utilitzen tecnologies sense fils: </a:t>
            </a:r>
            <a:r>
              <a:rPr lang="ca-ES" dirty="0" err="1" smtClean="0"/>
              <a:t>WiFi</a:t>
            </a:r>
            <a:r>
              <a:rPr lang="ca-ES" dirty="0" smtClean="0"/>
              <a:t> i Bluetooth).</a:t>
            </a:r>
          </a:p>
          <a:p>
            <a:pPr lvl="1"/>
            <a:r>
              <a:rPr lang="ca-ES" dirty="0" smtClean="0"/>
              <a:t>Informació introduïda per l’usuari, a través d’un teclat, per exemple.</a:t>
            </a:r>
          </a:p>
          <a:p>
            <a:pPr lvl="1"/>
            <a:endParaRPr lang="ca-ES" dirty="0"/>
          </a:p>
        </p:txBody>
      </p:sp>
      <p:pic>
        <p:nvPicPr>
          <p:cNvPr id="6150" name="Picture 6" descr="http://www.tp-link.com/resources/images/faq/2008410143049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1988840"/>
            <a:ext cx="4464303" cy="182447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encrypted-tbn2.gstatic.com/images?q=tbn:ANd9GcR5Bro62ZpLJ54tBaM0bRl49Km2enOJc4Mukm7FCCHJTqdkkQ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4221910"/>
            <a:ext cx="3114675"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7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dirty="0" smtClean="0"/>
              <a:t>El sistema GPS: una mica d’història</a:t>
            </a:r>
            <a:endParaRPr lang="ca-ES" dirty="0"/>
          </a:p>
        </p:txBody>
      </p:sp>
      <p:sp>
        <p:nvSpPr>
          <p:cNvPr id="3" name="Contenidor de contingut 2"/>
          <p:cNvSpPr>
            <a:spLocks noGrp="1"/>
          </p:cNvSpPr>
          <p:nvPr>
            <p:ph idx="1"/>
          </p:nvPr>
        </p:nvSpPr>
        <p:spPr/>
        <p:txBody>
          <a:bodyPr>
            <a:normAutofit lnSpcReduction="10000"/>
          </a:bodyPr>
          <a:lstStyle/>
          <a:p>
            <a:r>
              <a:rPr lang="ca-ES" dirty="0" smtClean="0"/>
              <a:t>1957: llançament de </a:t>
            </a:r>
            <a:r>
              <a:rPr lang="ca-ES" dirty="0" err="1" smtClean="0"/>
              <a:t>l’Spútnik</a:t>
            </a:r>
            <a:r>
              <a:rPr lang="ca-ES" dirty="0" smtClean="0"/>
              <a:t> per l’URSS. Els científics nord-americans s’adonen que poden seguir el senyal de les seves transmissions de ràdio.</a:t>
            </a:r>
          </a:p>
          <a:p>
            <a:r>
              <a:rPr lang="ca-ES" dirty="0" smtClean="0"/>
              <a:t>1973: implementació del sistema de satèl·lits militars nord-americans anomenat </a:t>
            </a:r>
            <a:r>
              <a:rPr lang="ca-ES" dirty="0" err="1" smtClean="0"/>
              <a:t>Navstar</a:t>
            </a:r>
            <a:r>
              <a:rPr lang="ca-ES" dirty="0" smtClean="0"/>
              <a:t>, base de l’actual sistema GPS.</a:t>
            </a:r>
          </a:p>
          <a:p>
            <a:r>
              <a:rPr lang="ca-ES" dirty="0" smtClean="0"/>
              <a:t>1 de setembre de 1983: abatiment del vol 007 de </a:t>
            </a:r>
            <a:r>
              <a:rPr lang="ca-ES" dirty="0" err="1" smtClean="0"/>
              <a:t>Korean</a:t>
            </a:r>
            <a:r>
              <a:rPr lang="ca-ES" dirty="0" smtClean="0"/>
              <a:t> Air </a:t>
            </a:r>
            <a:r>
              <a:rPr lang="ca-ES" dirty="0" err="1" smtClean="0"/>
              <a:t>Lines</a:t>
            </a:r>
            <a:r>
              <a:rPr lang="ca-ES" dirty="0" smtClean="0"/>
              <a:t> en espai aeri soviètic.</a:t>
            </a:r>
          </a:p>
          <a:p>
            <a:r>
              <a:rPr lang="ca-ES" dirty="0" smtClean="0"/>
              <a:t>Directiva del president </a:t>
            </a:r>
            <a:r>
              <a:rPr lang="ca-ES" dirty="0" smtClean="0"/>
              <a:t>Ronald </a:t>
            </a:r>
            <a:r>
              <a:rPr lang="ca-ES" dirty="0" smtClean="0"/>
              <a:t>Reagan per permetre l’ús civil del sistema GPS: el 1989 es llança a l’espai el primer satèl·lit del sistema GPS; l'últim, el 1994. El senyal que arriba per a ús civil ho fa amb una distorsió d’uns cent metres (SA).</a:t>
            </a:r>
          </a:p>
          <a:p>
            <a:r>
              <a:rPr lang="ca-ES" dirty="0" smtClean="0"/>
              <a:t>El president Bill Clinton ordena la desconnexió de la </a:t>
            </a:r>
            <a:r>
              <a:rPr lang="ca-ES" i="1" dirty="0" err="1" smtClean="0"/>
              <a:t>Selective</a:t>
            </a:r>
            <a:r>
              <a:rPr lang="ca-ES" i="1" dirty="0" smtClean="0"/>
              <a:t> </a:t>
            </a:r>
            <a:r>
              <a:rPr lang="ca-ES" i="1" dirty="0" err="1" smtClean="0"/>
              <a:t>Availabity</a:t>
            </a:r>
            <a:r>
              <a:rPr lang="ca-ES" dirty="0" smtClean="0"/>
              <a:t>, amb la qual cosa la distorsió passa de cent a vint metres. La desconnexió es fa efectiva a mitjanit de l’1 de maig de 2000.</a:t>
            </a:r>
          </a:p>
          <a:p>
            <a:endParaRPr lang="ca-ES" dirty="0" smtClean="0"/>
          </a:p>
          <a:p>
            <a:endParaRPr lang="ca-ES" dirty="0" smtClean="0"/>
          </a:p>
          <a:p>
            <a:endParaRPr lang="ca-ES" dirty="0"/>
          </a:p>
        </p:txBody>
      </p:sp>
    </p:spTree>
    <p:extLst>
      <p:ext uri="{BB962C8B-B14F-4D97-AF65-F5344CB8AC3E}">
        <p14:creationId xmlns:p14="http://schemas.microsoft.com/office/powerpoint/2010/main" val="115302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1" smtClean="0"/>
              <a:t>Qüestions bàsiques</a:t>
            </a:r>
            <a:endParaRPr lang="es-ES" noProof="1"/>
          </a:p>
        </p:txBody>
      </p:sp>
      <p:sp>
        <p:nvSpPr>
          <p:cNvPr id="3" name="Marcador de posición de texto 2"/>
          <p:cNvSpPr>
            <a:spLocks noGrp="1"/>
          </p:cNvSpPr>
          <p:nvPr>
            <p:ph type="body" idx="1"/>
          </p:nvPr>
        </p:nvSpPr>
        <p:spPr>
          <a:xfrm>
            <a:off x="1527048" y="2063688"/>
            <a:ext cx="4343400" cy="685800"/>
          </a:xfrm>
        </p:spPr>
        <p:txBody>
          <a:bodyPr>
            <a:normAutofit lnSpcReduction="10000"/>
          </a:bodyPr>
          <a:lstStyle/>
          <a:p>
            <a:r>
              <a:rPr lang="es-ES" noProof="1" smtClean="0"/>
              <a:t>La nostra posició és un punt en un mapa del món.</a:t>
            </a:r>
            <a:endParaRPr lang="es-ES" noProof="1"/>
          </a:p>
        </p:txBody>
      </p:sp>
      <p:sp>
        <p:nvSpPr>
          <p:cNvPr id="5" name="Marcador de posición de texto 4"/>
          <p:cNvSpPr>
            <a:spLocks noGrp="1"/>
          </p:cNvSpPr>
          <p:nvPr>
            <p:ph type="body" sz="quarter" idx="3"/>
          </p:nvPr>
        </p:nvSpPr>
        <p:spPr>
          <a:xfrm>
            <a:off x="6327648" y="2063688"/>
            <a:ext cx="4343400" cy="685800"/>
          </a:xfrm>
        </p:spPr>
        <p:txBody>
          <a:bodyPr>
            <a:normAutofit lnSpcReduction="10000"/>
          </a:bodyPr>
          <a:lstStyle/>
          <a:p>
            <a:r>
              <a:rPr lang="es-ES" noProof="1" smtClean="0"/>
              <a:t>Aquesta posición està determinada per la latitud i la longitud</a:t>
            </a:r>
            <a:endParaRPr lang="es-ES" noProof="1"/>
          </a:p>
        </p:txBody>
      </p:sp>
      <p:pic>
        <p:nvPicPr>
          <p:cNvPr id="4098" name="Picture 2" descr="http://beta.connecticainc.com/connectica/wp-content/uploads/2014/03/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334" y="3243211"/>
            <a:ext cx="4684828" cy="249857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4.bp.blogspot.com/-MD4c7UED5Lg/VGki6G0-xgI/AAAAAAAAJxM/0goh8Yx-x9c/s1600/l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554" y="3212976"/>
            <a:ext cx="2971587" cy="2559046"/>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posición de texto 2"/>
          <p:cNvSpPr txBox="1">
            <a:spLocks/>
          </p:cNvSpPr>
          <p:nvPr/>
        </p:nvSpPr>
        <p:spPr>
          <a:xfrm>
            <a:off x="3686780" y="6021288"/>
            <a:ext cx="4824536" cy="6858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Font typeface="Arial" pitchFamily="34" charset="0"/>
              <a:buNone/>
              <a:defRPr sz="2200" b="0" kern="120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accent1"/>
              </a:buClr>
              <a:buFont typeface="Arial" pitchFamily="34" charset="0"/>
              <a:buNone/>
              <a:defRPr sz="2000" b="1" kern="1200">
                <a:solidFill>
                  <a:schemeClr val="tx1">
                    <a:lumMod val="85000"/>
                  </a:schemeClr>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b="1" kern="1200">
                <a:solidFill>
                  <a:schemeClr val="tx1">
                    <a:lumMod val="85000"/>
                  </a:schemeClr>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lumMod val="85000"/>
                  </a:schemeClr>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lumMod val="85000"/>
                  </a:schemeClr>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9pPr>
          </a:lstStyle>
          <a:p>
            <a:pPr algn="ctr"/>
            <a:r>
              <a:rPr lang="es-ES" noProof="1"/>
              <a:t>Intitut Montilivi - </a:t>
            </a:r>
            <a:r>
              <a:rPr lang="es-ES" noProof="1" smtClean="0"/>
              <a:t>N41</a:t>
            </a:r>
            <a:r>
              <a:rPr lang="es-ES" noProof="1"/>
              <a:t>° 57.857 E2° 49.670</a:t>
            </a:r>
          </a:p>
        </p:txBody>
      </p:sp>
    </p:spTree>
    <p:extLst>
      <p:ext uri="{BB962C8B-B14F-4D97-AF65-F5344CB8AC3E}">
        <p14:creationId xmlns:p14="http://schemas.microsoft.com/office/powerpoint/2010/main" val="147584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1" smtClean="0"/>
              <a:t>Qüestions bàsiques</a:t>
            </a:r>
            <a:endParaRPr lang="es-ES" noProof="1"/>
          </a:p>
        </p:txBody>
      </p:sp>
      <p:sp>
        <p:nvSpPr>
          <p:cNvPr id="5" name="Contenidor de contingut 2"/>
          <p:cNvSpPr txBox="1">
            <a:spLocks/>
          </p:cNvSpPr>
          <p:nvPr/>
        </p:nvSpPr>
        <p:spPr>
          <a:xfrm>
            <a:off x="1524000" y="1828800"/>
            <a:ext cx="3851920" cy="3832448"/>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ca-ES" dirty="0" smtClean="0"/>
              <a:t>Una vegada determinada la posició, els programes dels GPS poden proporcionar informació a l’usuari:</a:t>
            </a:r>
          </a:p>
          <a:p>
            <a:pPr lvl="1"/>
            <a:r>
              <a:rPr lang="ca-ES" dirty="0" smtClean="0"/>
              <a:t>Ruta a seguir.</a:t>
            </a:r>
          </a:p>
          <a:p>
            <a:pPr lvl="1"/>
            <a:r>
              <a:rPr lang="ca-ES" dirty="0" smtClean="0"/>
              <a:t>Embussos de trànsit.</a:t>
            </a:r>
          </a:p>
          <a:p>
            <a:pPr lvl="1"/>
            <a:r>
              <a:rPr lang="ca-ES" dirty="0" smtClean="0"/>
              <a:t>Punts d’interès a prop.</a:t>
            </a:r>
          </a:p>
          <a:p>
            <a:pPr lvl="1"/>
            <a:r>
              <a:rPr lang="ca-ES" dirty="0" smtClean="0"/>
              <a:t>Localització de persones.</a:t>
            </a:r>
          </a:p>
          <a:p>
            <a:pPr lvl="1"/>
            <a:r>
              <a:rPr lang="ca-ES" dirty="0" smtClean="0"/>
              <a:t>Control de mercaderies.</a:t>
            </a:r>
          </a:p>
          <a:p>
            <a:pPr lvl="1"/>
            <a:r>
              <a:rPr lang="ca-ES" dirty="0" smtClean="0"/>
              <a:t>(...)</a:t>
            </a:r>
          </a:p>
          <a:p>
            <a:endParaRPr lang="ca-ES" dirty="0" smtClean="0"/>
          </a:p>
          <a:p>
            <a:endParaRPr lang="ca-ES" dirty="0"/>
          </a:p>
        </p:txBody>
      </p:sp>
      <p:pic>
        <p:nvPicPr>
          <p:cNvPr id="5122" name="Picture 2" descr="http://micro-gis.com/files/files_services/service_structure7_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944" y="2359892"/>
            <a:ext cx="6296051" cy="277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8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457200"/>
            <a:ext cx="9612560" cy="1143000"/>
          </a:xfrm>
        </p:spPr>
        <p:txBody>
          <a:bodyPr/>
          <a:lstStyle/>
          <a:p>
            <a:r>
              <a:rPr lang="es-ES" noProof="1" smtClean="0"/>
              <a:t>Serveis basats en localització (LBS), I</a:t>
            </a:r>
            <a:endParaRPr lang="es-ES" noProof="1"/>
          </a:p>
        </p:txBody>
      </p:sp>
      <p:sp>
        <p:nvSpPr>
          <p:cNvPr id="5" name="Contenidor de contingut 2"/>
          <p:cNvSpPr txBox="1">
            <a:spLocks/>
          </p:cNvSpPr>
          <p:nvPr/>
        </p:nvSpPr>
        <p:spPr>
          <a:xfrm>
            <a:off x="1524000" y="1828800"/>
            <a:ext cx="9900592" cy="4696544"/>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None/>
            </a:pPr>
            <a:r>
              <a:rPr lang="ca-ES" dirty="0" smtClean="0"/>
              <a:t>Proporcionen un servei personalitzat als usuaris basat </a:t>
            </a:r>
            <a:r>
              <a:rPr lang="ca-ES" dirty="0"/>
              <a:t>en la </a:t>
            </a:r>
            <a:r>
              <a:rPr lang="ca-ES" dirty="0" smtClean="0"/>
              <a:t>informació </a:t>
            </a:r>
            <a:r>
              <a:rPr lang="ca-ES" dirty="0"/>
              <a:t>relativa a la </a:t>
            </a:r>
            <a:r>
              <a:rPr lang="ca-ES" dirty="0" smtClean="0"/>
              <a:t>ubicació </a:t>
            </a:r>
            <a:r>
              <a:rPr lang="ca-ES" dirty="0"/>
              <a:t>geogràfica </a:t>
            </a:r>
            <a:r>
              <a:rPr lang="ca-ES" dirty="0" smtClean="0"/>
              <a:t>d'aquests, obtinguda </a:t>
            </a:r>
            <a:r>
              <a:rPr lang="ca-ES" dirty="0"/>
              <a:t>amb </a:t>
            </a:r>
            <a:r>
              <a:rPr lang="ca-ES" dirty="0" smtClean="0"/>
              <a:t>la </a:t>
            </a:r>
            <a:r>
              <a:rPr lang="ca-ES" dirty="0"/>
              <a:t>tecnologia </a:t>
            </a:r>
            <a:r>
              <a:rPr lang="ca-ES" i="1" dirty="0"/>
              <a:t>Global </a:t>
            </a:r>
            <a:r>
              <a:rPr lang="ca-ES" i="1" dirty="0" err="1"/>
              <a:t>Navigation</a:t>
            </a:r>
            <a:r>
              <a:rPr lang="ca-ES" i="1" dirty="0"/>
              <a:t> </a:t>
            </a:r>
            <a:r>
              <a:rPr lang="ca-ES" i="1" dirty="0" err="1"/>
              <a:t>Satellite</a:t>
            </a:r>
            <a:r>
              <a:rPr lang="ca-ES" i="1" dirty="0"/>
              <a:t> System (GNSS)</a:t>
            </a:r>
            <a:r>
              <a:rPr lang="ca-ES" dirty="0"/>
              <a:t>: GPS, GLONASS, </a:t>
            </a:r>
            <a:r>
              <a:rPr lang="ca-ES" dirty="0" err="1"/>
              <a:t>Galileo</a:t>
            </a:r>
            <a:r>
              <a:rPr lang="ca-ES" dirty="0"/>
              <a:t>, </a:t>
            </a:r>
            <a:r>
              <a:rPr lang="ca-ES" dirty="0" err="1"/>
              <a:t>BeiDou</a:t>
            </a:r>
            <a:r>
              <a:rPr lang="ca-ES" dirty="0"/>
              <a:t>.</a:t>
            </a:r>
          </a:p>
          <a:p>
            <a:pPr marL="0" indent="0">
              <a:buNone/>
            </a:pPr>
            <a:r>
              <a:rPr lang="ca-ES" dirty="0" smtClean="0"/>
              <a:t> En serien exemples:</a:t>
            </a:r>
          </a:p>
          <a:p>
            <a:pPr lvl="1"/>
            <a:r>
              <a:rPr lang="ca-ES" dirty="0" smtClean="0"/>
              <a:t>Navegació: automòbils, aeronaus, vaixells, equipament pesant (construcció, mineria, agricultura), ciclistes, excursionistes, escaladors, equipament per a persones cegues, naus espacials...</a:t>
            </a:r>
          </a:p>
          <a:p>
            <a:pPr lvl="1"/>
            <a:r>
              <a:rPr lang="ca-ES" dirty="0" smtClean="0"/>
              <a:t>Agrimensura i cartografia: vèrtex geodèsics, construcció de vies de comunicació, creació de mapes </a:t>
            </a:r>
            <a:r>
              <a:rPr lang="ca-ES" dirty="0" err="1" smtClean="0"/>
              <a:t>col·laboratius</a:t>
            </a:r>
            <a:r>
              <a:rPr lang="ca-ES" dirty="0" smtClean="0"/>
              <a:t>, arqueologia...</a:t>
            </a:r>
          </a:p>
          <a:p>
            <a:pPr lvl="1"/>
            <a:r>
              <a:rPr lang="ca-ES" dirty="0" smtClean="0"/>
              <a:t>Altres usos: munició militar guiada amb precisió, referència temporal de precisió, satèl·lits de comunicació mòbil, serveis d’emergència basats en la localització, jocs basats en la localització, màrqueting, seguiment per GPS (flotes de vehicles, persones –p. ex. agressors sexuals-, mercaderies, animals...), </a:t>
            </a:r>
            <a:r>
              <a:rPr lang="ca-ES" dirty="0" err="1" smtClean="0"/>
              <a:t>geotanques</a:t>
            </a:r>
            <a:r>
              <a:rPr lang="ca-ES" dirty="0" smtClean="0"/>
              <a:t> per al bestiar, pagaments en vies de comunicació, predicció meteorològica, </a:t>
            </a:r>
            <a:r>
              <a:rPr lang="ca-ES" dirty="0" err="1" smtClean="0"/>
              <a:t>geoetiquetat</a:t>
            </a:r>
            <a:r>
              <a:rPr lang="ca-ES" dirty="0" smtClean="0"/>
              <a:t> de fotografies, paracaigudisme, </a:t>
            </a:r>
            <a:r>
              <a:rPr lang="ca-ES" dirty="0" err="1" smtClean="0"/>
              <a:t>wardriving</a:t>
            </a:r>
            <a:r>
              <a:rPr lang="ca-ES" dirty="0" smtClean="0"/>
              <a:t> (localització d’una xarxa </a:t>
            </a:r>
            <a:r>
              <a:rPr lang="ca-ES" dirty="0" err="1" smtClean="0"/>
              <a:t>WiFi</a:t>
            </a:r>
            <a:r>
              <a:rPr lang="ca-ES" dirty="0" smtClean="0"/>
              <a:t>), submarinisme de naufragis, xarxes socials...</a:t>
            </a:r>
          </a:p>
          <a:p>
            <a:pPr lvl="2"/>
            <a:endParaRPr lang="ca-ES" dirty="0" smtClean="0"/>
          </a:p>
          <a:p>
            <a:endParaRPr lang="ca-ES" dirty="0" smtClean="0"/>
          </a:p>
          <a:p>
            <a:endParaRPr lang="ca-ES" dirty="0"/>
          </a:p>
        </p:txBody>
      </p:sp>
    </p:spTree>
    <p:extLst>
      <p:ext uri="{BB962C8B-B14F-4D97-AF65-F5344CB8AC3E}">
        <p14:creationId xmlns:p14="http://schemas.microsoft.com/office/powerpoint/2010/main" val="128761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echComputer_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TechComputer">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TechComputer">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TechComputer">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472324-6816-447D-A73C-4FA00160DF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con diseño de placas de circuitos (panorámica)</Template>
  <TotalTime>0</TotalTime>
  <Words>571</Words>
  <Application>Microsoft Office PowerPoint</Application>
  <PresentationFormat>Pantalla panoràmica</PresentationFormat>
  <Paragraphs>41</Paragraphs>
  <Slides>10</Slides>
  <Notes>0</Notes>
  <HiddenSlides>0</HiddenSlides>
  <MMClips>0</MMClips>
  <ScaleCrop>false</ScaleCrop>
  <HeadingPairs>
    <vt:vector size="6" baseType="variant">
      <vt:variant>
        <vt:lpstr>Tipus de lletra utilitzats</vt:lpstr>
      </vt:variant>
      <vt:variant>
        <vt:i4>3</vt:i4>
      </vt:variant>
      <vt:variant>
        <vt:lpstr>Tema</vt:lpstr>
      </vt:variant>
      <vt:variant>
        <vt:i4>1</vt:i4>
      </vt:variant>
      <vt:variant>
        <vt:lpstr>Títols de les diapositives</vt:lpstr>
      </vt:variant>
      <vt:variant>
        <vt:i4>10</vt:i4>
      </vt:variant>
    </vt:vector>
  </HeadingPairs>
  <TitlesOfParts>
    <vt:vector size="14" baseType="lpstr">
      <vt:lpstr>Arial</vt:lpstr>
      <vt:lpstr>Candara</vt:lpstr>
      <vt:lpstr>Consolas</vt:lpstr>
      <vt:lpstr>TechComputer_16x9</vt:lpstr>
      <vt:lpstr>La geolocalització</vt:lpstr>
      <vt:lpstr>Geolocalització vs Geoposicionament</vt:lpstr>
      <vt:lpstr>La geolocalització en el passat</vt:lpstr>
      <vt:lpstr>La geolocalització a partir del segle XX</vt:lpstr>
      <vt:lpstr>Formes de geolocalització</vt:lpstr>
      <vt:lpstr>El sistema GPS: una mica d’història</vt:lpstr>
      <vt:lpstr>Qüestions bàsiques</vt:lpstr>
      <vt:lpstr>Qüestions bàsiques</vt:lpstr>
      <vt:lpstr>Serveis basats en localització (LBS), I</vt:lpstr>
      <vt:lpstr>Serveis basats en localització (LBS),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2016-01-10T09:09:06Z</dcterms:created>
  <dcterms:modified xsi:type="dcterms:W3CDTF">2016-01-11T18:55:26Z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