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3" r:id="rId17"/>
    <p:sldId id="274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1/26/2018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B3MvSai5G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Naturalesa de compressió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349305"/>
          </a:xfrm>
        </p:spPr>
        <p:txBody>
          <a:bodyPr>
            <a:normAutofit/>
          </a:bodyPr>
          <a:lstStyle/>
          <a:p>
            <a:r>
              <a:rPr lang="ca-ES" dirty="0"/>
              <a:t>MP02_Transport de sòlids i fluids </a:t>
            </a:r>
          </a:p>
          <a:p>
            <a:r>
              <a:rPr lang="ca-ES" dirty="0"/>
              <a:t>UF2_Transport de gasos</a:t>
            </a:r>
          </a:p>
          <a:p>
            <a:r>
              <a:rPr lang="ca-ES" dirty="0"/>
              <a:t>NF1_Control i transport de gasos </a:t>
            </a:r>
          </a:p>
          <a:p>
            <a:r>
              <a:rPr lang="ca-ES" dirty="0"/>
              <a:t>A1.4_cicles de compressió 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977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isotèrmica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/>
              <a:t>Tot la calor afegit al gas s'inverteix en efectuar treball (el gas en expansió mou el pistó): ja que </a:t>
            </a:r>
            <a:r>
              <a:rPr lang="el-GR" dirty="0"/>
              <a:t>Δ </a:t>
            </a:r>
            <a:r>
              <a:rPr lang="ca-ES" dirty="0"/>
              <a:t>T = 0, </a:t>
            </a:r>
            <a:r>
              <a:rPr lang="el-GR" dirty="0"/>
              <a:t>Δ</a:t>
            </a:r>
            <a:r>
              <a:rPr lang="ca-ES" dirty="0"/>
              <a:t>U = 0 i, a la primera llei de la termodinàmica, Q = W. El treball és igual a l'àrea (ombrejada) sota la isoterma del diagrama p-V.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39" t="30869" r="28222" b="8085"/>
          <a:stretch/>
        </p:blipFill>
        <p:spPr>
          <a:xfrm>
            <a:off x="6379455" y="1941342"/>
            <a:ext cx="4832494" cy="4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adiabàtica 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/>
              <a:t>Un procés adiabàtic</a:t>
            </a:r>
            <a:r>
              <a:rPr lang="ca-ES" b="1" dirty="0"/>
              <a:t>, no es transfereix calor cap a l'interior ni a l'exterior </a:t>
            </a:r>
            <a:r>
              <a:rPr lang="ca-ES" dirty="0"/>
              <a:t>del sistema. És a dir, Q = 0. (en grec </a:t>
            </a:r>
            <a:r>
              <a:rPr lang="ca-ES" dirty="0" err="1"/>
              <a:t>adiabatos</a:t>
            </a:r>
            <a:r>
              <a:rPr lang="ca-ES" dirty="0"/>
              <a:t> significa "impassable".) Aquesta condició se satisfà en un </a:t>
            </a:r>
            <a:r>
              <a:rPr lang="ca-ES" b="1" dirty="0"/>
              <a:t>sistema tèrmicament aïllat</a:t>
            </a:r>
            <a:r>
              <a:rPr lang="ca-ES" dirty="0"/>
              <a:t>, envoltat totalment per un aïllant "perfecte". </a:t>
            </a:r>
          </a:p>
          <a:p>
            <a:pPr marL="0" indent="0">
              <a:buNone/>
            </a:pPr>
            <a:r>
              <a:rPr lang="ca-ES" dirty="0"/>
              <a:t>Es tracta d'una situació ideal, ja que hi ha una mica de transferència de calor fins i tot amb els millors materials, si esperem el temps suficient. Per tant, en la vida real, només podem aproximar els processos. </a:t>
            </a:r>
          </a:p>
          <a:p>
            <a:pPr marL="0" indent="0">
              <a:buNone/>
            </a:pPr>
            <a:r>
              <a:rPr lang="ca-ES" dirty="0"/>
              <a:t>Per exemple, poden efectuar-se processos gairebé adiabàtics si els canvis són prou ràpids i no hi ha temps perquè una quantitat significativa de calor entre en el sistema o surti d'ell.</a:t>
            </a:r>
          </a:p>
          <a:p>
            <a:pPr marL="0" indent="0">
              <a:buNone/>
            </a:pPr>
            <a:r>
              <a:rPr lang="ca-ES" dirty="0">
                <a:hlinkClick r:id="rId2"/>
              </a:rPr>
              <a:t>https://www.youtube.com/watch?v=lB3MvSai5Gs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657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adiabàtica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/>
              <a:t>En un procés adiabàtic, no s'afegeix ni treu calor al sistema; per tant, Q = 0. Durant l'expansió, el gas efectua treball positiu a costa de la seva energia interna: W = -</a:t>
            </a:r>
            <a:r>
              <a:rPr lang="el-GR" dirty="0"/>
              <a:t>Δ</a:t>
            </a:r>
            <a:r>
              <a:rPr lang="ca-ES" dirty="0"/>
              <a:t>U. En el procés, canvien la pressió, el volum i la temperatura. El treball efectuat pel gas és l'àrea ombrejada entre la </a:t>
            </a:r>
            <a:r>
              <a:rPr lang="ca-ES" dirty="0" err="1"/>
              <a:t>adiabata</a:t>
            </a:r>
            <a:r>
              <a:rPr lang="ca-ES" dirty="0"/>
              <a:t> i l'eix v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314" t="30343" r="34731" b="25451"/>
          <a:stretch/>
        </p:blipFill>
        <p:spPr>
          <a:xfrm>
            <a:off x="6479879" y="2194560"/>
            <a:ext cx="4648369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adiabàtica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a-ES" dirty="0"/>
              <a:t>La corba per a aquest procés s'anomena </a:t>
            </a:r>
            <a:r>
              <a:rPr lang="ca-ES" dirty="0" err="1"/>
              <a:t>adiabata</a:t>
            </a:r>
            <a:r>
              <a:rPr lang="ca-ES" dirty="0"/>
              <a:t>. Durant un procés adiabàtic, les </a:t>
            </a:r>
            <a:r>
              <a:rPr lang="ca-ES" b="1" dirty="0"/>
              <a:t>tres coordenades termodinàmiques (P, V, T) canvien</a:t>
            </a:r>
            <a:r>
              <a:rPr lang="ca-ES" dirty="0"/>
              <a:t>. Per exemple, si es redueix la pressió a la qual està el gas, aquest s'expandeix. No obstant això, no flueix calor cap al gas. </a:t>
            </a:r>
          </a:p>
          <a:p>
            <a:r>
              <a:rPr lang="ca-ES" dirty="0"/>
              <a:t>En no haver-hi un ingrés de calor que compensi, s'efectua el treball a costa de l'energia interna del gas. Per tant, </a:t>
            </a:r>
            <a:r>
              <a:rPr lang="el-GR" dirty="0"/>
              <a:t>Δ</a:t>
            </a:r>
            <a:r>
              <a:rPr lang="ca-ES" dirty="0"/>
              <a:t>U ha de ser negatiu. Això implica una disminució de la temperatura, així que </a:t>
            </a:r>
            <a:r>
              <a:rPr lang="ca-ES" b="1" dirty="0"/>
              <a:t>una expansió és un procés de refredament</a:t>
            </a:r>
            <a:r>
              <a:rPr lang="ca-ES" dirty="0"/>
              <a:t>. De manera similar, una </a:t>
            </a:r>
            <a:r>
              <a:rPr lang="ca-ES" b="1" dirty="0"/>
              <a:t>compressió adiabàtica és un procés d'escalfament </a:t>
            </a:r>
            <a:r>
              <a:rPr lang="ca-ES" dirty="0"/>
              <a:t>(augment de temperatura).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314" t="30343" r="34731" b="25451"/>
          <a:stretch/>
        </p:blipFill>
        <p:spPr>
          <a:xfrm>
            <a:off x="6479879" y="2194560"/>
            <a:ext cx="4648369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Reflexionem-hi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a-ES" sz="3200" dirty="0"/>
              <a:t>L'aire en els nostres pulmons està tebi. Això es pot comprovar col·locant el braç o la mà davant de la boca i exhalant amb la boca ben oberta. Si bufem amb els llavis frunzits, l'aire sortirà:</a:t>
            </a:r>
          </a:p>
          <a:p>
            <a:pPr marL="0" indent="0">
              <a:buNone/>
            </a:pPr>
            <a:r>
              <a:rPr lang="ca-ES" dirty="0"/>
              <a:t>a) Més calent</a:t>
            </a:r>
          </a:p>
          <a:p>
            <a:pPr marL="0" indent="0">
              <a:buNone/>
            </a:pPr>
            <a:r>
              <a:rPr lang="ca-ES" dirty="0"/>
              <a:t>b) Més fred</a:t>
            </a:r>
          </a:p>
          <a:p>
            <a:pPr marL="0" indent="0">
              <a:buNone/>
            </a:pPr>
            <a:r>
              <a:rPr lang="ca-ES" dirty="0"/>
              <a:t>c) Igual</a:t>
            </a:r>
          </a:p>
        </p:txBody>
      </p:sp>
      <p:pic>
        <p:nvPicPr>
          <p:cNvPr id="2050" name="Picture 2" descr="Resultado de imagen de sop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46" y="4321412"/>
            <a:ext cx="5337277" cy="18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1069848" y="4321412"/>
            <a:ext cx="1752865" cy="6083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70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a-ES" dirty="0"/>
              <a:t>Quan exhalem sobre el braç amb la boca oberta, sentim una glopada d'aire tebi (aproximadament a la temperatura corporal). En canvi, quan bufem amb els llavis frunzits, comprimim el corrent d'aire. En sortir, l'aire s'expandeix i efectua un treball positiu sobre l'atmosfera. El procés és aproximadament adiabàtic, perquè es efectua en poc temps. Per la primera llei, atès que Q = 0, </a:t>
            </a:r>
            <a:r>
              <a:rPr lang="el-GR" dirty="0"/>
              <a:t>Δ</a:t>
            </a:r>
            <a:r>
              <a:rPr lang="ca-ES" dirty="0"/>
              <a:t>U= -W; per tant, </a:t>
            </a:r>
            <a:r>
              <a:rPr lang="el-GR" dirty="0"/>
              <a:t>Δ</a:t>
            </a:r>
            <a:r>
              <a:rPr lang="ca-ES" dirty="0"/>
              <a:t>U és negatiu i la temperatura baixa. Finalment, l'aire refredat absorbeix calor de l'aire circumdant, i la seva temperatura torna a pujar.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193" t="17214" r="36769" b="50154"/>
          <a:stretch/>
        </p:blipFill>
        <p:spPr>
          <a:xfrm>
            <a:off x="4207076" y="4382086"/>
            <a:ext cx="3783944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Completa el quadre següent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56469"/>
              </p:ext>
            </p:extLst>
          </p:nvPr>
        </p:nvGraphicFramePr>
        <p:xfrm>
          <a:off x="1069975" y="2120900"/>
          <a:ext cx="10058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42019882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290432684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753540026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625637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Naturalesa compressió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Llei termodinàmica</a:t>
                      </a:r>
                    </a:p>
                    <a:p>
                      <a:r>
                        <a:rPr lang="ca-ES" dirty="0"/>
                        <a:t>Q= ΔU+W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134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Isomètrica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738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Isotèrmica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665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Adiabàtica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82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484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Completa el quadre següent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397723"/>
              </p:ext>
            </p:extLst>
          </p:nvPr>
        </p:nvGraphicFramePr>
        <p:xfrm>
          <a:off x="1069975" y="2120900"/>
          <a:ext cx="10058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42019882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290432684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753540026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625637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Naturalesa compressió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Llei termodinàmica</a:t>
                      </a:r>
                    </a:p>
                    <a:p>
                      <a:r>
                        <a:rPr lang="ca-ES" dirty="0"/>
                        <a:t>Q= ΔU+W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134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Isomètrica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T i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Q=</a:t>
                      </a:r>
                      <a:r>
                        <a:rPr lang="el-GR" dirty="0"/>
                        <a:t>Δ</a:t>
                      </a:r>
                      <a:r>
                        <a:rPr lang="ca-E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738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Isotèrmica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V i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Q=W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665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Adiabàtica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Q=0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V, T i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ca-ES" dirty="0" smtClean="0"/>
                        <a:t>U=-W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82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Politròpica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err="1"/>
                        <a:t>PVn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/>
                        <a:t>V, T i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484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d’un gas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Compressió isomètrica</a:t>
            </a:r>
          </a:p>
          <a:p>
            <a:r>
              <a:rPr lang="ca-ES" dirty="0"/>
              <a:t>Compressió isotèrmica</a:t>
            </a:r>
          </a:p>
          <a:p>
            <a:r>
              <a:rPr lang="ca-ES"/>
              <a:t>Compressió </a:t>
            </a:r>
            <a:r>
              <a:rPr lang="ca-ES" smtClean="0"/>
              <a:t>adiabàtica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46" y="199182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Reflexionem-hi...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200" dirty="0" err="1"/>
              <a:t>Moltes</a:t>
            </a:r>
            <a:r>
              <a:rPr lang="es-ES_tradnl" sz="3200" dirty="0"/>
              <a:t> </a:t>
            </a:r>
            <a:r>
              <a:rPr lang="es-ES_tradnl" sz="3200" dirty="0" err="1"/>
              <a:t>llaunes</a:t>
            </a:r>
            <a:r>
              <a:rPr lang="es-ES_tradnl" sz="3200" dirty="0"/>
              <a:t> </a:t>
            </a:r>
            <a:r>
              <a:rPr lang="es-ES_tradnl" sz="3200" dirty="0" err="1"/>
              <a:t>d'aerosol</a:t>
            </a:r>
            <a:r>
              <a:rPr lang="es-ES_tradnl" sz="3200" dirty="0"/>
              <a:t> "</a:t>
            </a:r>
            <a:r>
              <a:rPr lang="es-ES_tradnl" sz="3200" dirty="0" err="1"/>
              <a:t>buides</a:t>
            </a:r>
            <a:r>
              <a:rPr lang="es-ES_tradnl" sz="3200" dirty="0"/>
              <a:t>" </a:t>
            </a:r>
            <a:r>
              <a:rPr lang="es-ES_tradnl" sz="3200" dirty="0" err="1"/>
              <a:t>contenen</a:t>
            </a:r>
            <a:r>
              <a:rPr lang="es-ES_tradnl" sz="3200" dirty="0"/>
              <a:t> restes de </a:t>
            </a:r>
            <a:r>
              <a:rPr lang="es-ES_tradnl" sz="3200" dirty="0" err="1"/>
              <a:t>gasos</a:t>
            </a:r>
            <a:r>
              <a:rPr lang="es-ES_tradnl" sz="3200" dirty="0"/>
              <a:t> </a:t>
            </a:r>
            <a:r>
              <a:rPr lang="es-ES_tradnl" sz="3200" dirty="0" err="1"/>
              <a:t>impulsors</a:t>
            </a:r>
            <a:r>
              <a:rPr lang="es-ES_tradnl" sz="3200" dirty="0"/>
              <a:t> a una </a:t>
            </a:r>
            <a:r>
              <a:rPr lang="es-ES_tradnl" sz="3200" dirty="0" err="1"/>
              <a:t>pressió</a:t>
            </a:r>
            <a:r>
              <a:rPr lang="es-ES_tradnl" sz="3200" dirty="0"/>
              <a:t> aproximada d'1 [atm] (</a:t>
            </a:r>
            <a:r>
              <a:rPr lang="es-ES_tradnl" sz="3200" dirty="0" err="1"/>
              <a:t>suposarem</a:t>
            </a:r>
            <a:r>
              <a:rPr lang="es-ES_tradnl" sz="3200" dirty="0"/>
              <a:t> 1.00 [atm]) a 20 [° C]. La </a:t>
            </a:r>
            <a:r>
              <a:rPr lang="es-ES_tradnl" sz="3200" dirty="0" err="1"/>
              <a:t>llauna</a:t>
            </a:r>
            <a:r>
              <a:rPr lang="es-ES_tradnl" sz="3200" dirty="0"/>
              <a:t> porta la </a:t>
            </a:r>
            <a:r>
              <a:rPr lang="es-ES_tradnl" sz="3200" dirty="0" err="1"/>
              <a:t>advertència</a:t>
            </a:r>
            <a:r>
              <a:rPr lang="es-ES_tradnl" sz="3200" dirty="0"/>
              <a:t>: "No </a:t>
            </a:r>
            <a:r>
              <a:rPr lang="es-ES_tradnl" sz="3200" dirty="0" err="1"/>
              <a:t>poseu</a:t>
            </a:r>
            <a:r>
              <a:rPr lang="es-ES_tradnl" sz="3200" dirty="0"/>
              <a:t> </a:t>
            </a:r>
            <a:r>
              <a:rPr lang="es-ES_tradnl" sz="3200" dirty="0" err="1"/>
              <a:t>aquesta</a:t>
            </a:r>
            <a:r>
              <a:rPr lang="es-ES_tradnl" sz="3200" dirty="0"/>
              <a:t> </a:t>
            </a:r>
            <a:r>
              <a:rPr lang="es-ES_tradnl" sz="3200" dirty="0" err="1"/>
              <a:t>llauna</a:t>
            </a:r>
            <a:r>
              <a:rPr lang="es-ES_tradnl" sz="3200" dirty="0"/>
              <a:t> en una incineradora ni en una </a:t>
            </a:r>
            <a:r>
              <a:rPr lang="es-ES_tradnl" sz="3200" dirty="0" err="1"/>
              <a:t>foguera</a:t>
            </a:r>
            <a:r>
              <a:rPr lang="es-ES_tradnl" sz="3200" dirty="0"/>
              <a:t>.</a:t>
            </a:r>
            <a:endParaRPr lang="ca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736" y="4436013"/>
            <a:ext cx="2421987" cy="24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3200" dirty="0"/>
              <a:t>Quan s'afegeix calor, tot s'inverteix en augmentar l'energia interna del gas. Amb volum constant, la pressió és proporcional a la temperatura, així que la pressió final serà més gran que 1 [</a:t>
            </a:r>
            <a:r>
              <a:rPr lang="ca-ES" sz="3200" dirty="0" err="1"/>
              <a:t>atm</a:t>
            </a:r>
            <a:r>
              <a:rPr lang="ca-ES" sz="3200" dirty="0"/>
              <a:t>]. El perill és que el recipient faci explosió i es desintegri en fragments metàl·lics com si s'excedeix la seva pressió màxima de disseny.</a:t>
            </a:r>
          </a:p>
        </p:txBody>
      </p:sp>
      <p:pic>
        <p:nvPicPr>
          <p:cNvPr id="1026" name="Picture 2" descr="Resultado de imagen de explosion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isomètrica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Un procés isomètric (de </a:t>
            </a:r>
            <a:r>
              <a:rPr lang="ca-ES" dirty="0" err="1"/>
              <a:t>isovolumètric</a:t>
            </a:r>
            <a:r>
              <a:rPr lang="ca-ES" dirty="0"/>
              <a:t>), és un procés a </a:t>
            </a:r>
            <a:r>
              <a:rPr lang="ca-ES" b="1" dirty="0"/>
              <a:t>volum constant</a:t>
            </a:r>
            <a:r>
              <a:rPr lang="ca-ES" dirty="0"/>
              <a:t>. </a:t>
            </a:r>
          </a:p>
          <a:p>
            <a:pPr marL="0" indent="0">
              <a:buNone/>
            </a:pPr>
            <a:r>
              <a:rPr lang="ca-ES" dirty="0"/>
              <a:t>(No hi ha desplaçament, així que no hi ha canvi de volum).</a:t>
            </a:r>
          </a:p>
          <a:p>
            <a:pPr marL="0" indent="0">
              <a:buNone/>
            </a:pPr>
            <a:r>
              <a:rPr lang="ca-ES" dirty="0"/>
              <a:t>Ja que el gas no pot efectuar treball, si s'afegeix calor, aquest ha d'invertir-ho</a:t>
            </a:r>
          </a:p>
          <a:p>
            <a:pPr marL="0" indent="0">
              <a:buNone/>
            </a:pPr>
            <a:r>
              <a:rPr lang="ca-ES" dirty="0"/>
              <a:t>tot en augmentar l'energia interna del gas i, per tant, la seva temperatura. En</a:t>
            </a:r>
          </a:p>
          <a:p>
            <a:pPr marL="0" indent="0">
              <a:buNone/>
            </a:pPr>
            <a:r>
              <a:rPr lang="ca-ES" dirty="0"/>
              <a:t>termes de la primera llei de la termodinàmica,</a:t>
            </a:r>
          </a:p>
        </p:txBody>
      </p:sp>
    </p:spTree>
    <p:extLst>
      <p:ext uri="{BB962C8B-B14F-4D97-AF65-F5344CB8AC3E}">
        <p14:creationId xmlns:p14="http://schemas.microsoft.com/office/powerpoint/2010/main" val="3706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isomètrica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7"/>
            <a:ext cx="4036724" cy="4050792"/>
          </a:xfrm>
        </p:spPr>
        <p:txBody>
          <a:bodyPr>
            <a:normAutofit/>
          </a:bodyPr>
          <a:lstStyle/>
          <a:p>
            <a:r>
              <a:rPr lang="ca-ES" dirty="0"/>
              <a:t>Tot </a:t>
            </a:r>
            <a:r>
              <a:rPr lang="ca-ES" dirty="0" smtClean="0"/>
              <a:t>el</a:t>
            </a:r>
            <a:r>
              <a:rPr lang="ca-ES" dirty="0" smtClean="0"/>
              <a:t> </a:t>
            </a:r>
            <a:r>
              <a:rPr lang="ca-ES" dirty="0"/>
              <a:t>calor afegit </a:t>
            </a:r>
            <a:r>
              <a:rPr lang="ca-ES" dirty="0" smtClean="0"/>
              <a:t>s'inverteix </a:t>
            </a:r>
            <a:r>
              <a:rPr lang="ca-ES" dirty="0"/>
              <a:t>en augmentar la seva energia interna, ja que no es efectua treball (W = 0); per tant, Q =</a:t>
            </a:r>
            <a:r>
              <a:rPr lang="el-GR" dirty="0"/>
              <a:t>Δ</a:t>
            </a:r>
            <a:r>
              <a:rPr lang="ca-ES" dirty="0"/>
              <a:t>U. Aquí també, encara que les isotermes no intervenen en el procés isomètric, ens diuen visualment que la temperatura del gas augmenta.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31" t="24081" r="26615" b="23829"/>
          <a:stretch/>
        </p:blipFill>
        <p:spPr>
          <a:xfrm>
            <a:off x="5106572" y="1947320"/>
            <a:ext cx="6848071" cy="43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isotèrmica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Un procés isotèrmic és un procés a temperatura constant (</a:t>
            </a:r>
            <a:r>
              <a:rPr lang="ca-ES" dirty="0" err="1"/>
              <a:t>iso</a:t>
            </a:r>
            <a:r>
              <a:rPr lang="ca-ES" dirty="0"/>
              <a:t> = igual, tèrmic = De temperatura). En aquest cas, el camí del procés es denomina isoterma, o línia de temperatura constant. La llei dels gasos ideals pot escriure com </a:t>
            </a:r>
          </a:p>
          <a:p>
            <a:pPr marL="0" indent="0">
              <a:buNone/>
            </a:pPr>
            <a:r>
              <a:rPr lang="ca-ES" dirty="0"/>
              <a:t>P= </a:t>
            </a:r>
            <a:r>
              <a:rPr lang="ca-ES" dirty="0" err="1"/>
              <a:t>nRT</a:t>
            </a:r>
            <a:r>
              <a:rPr lang="ca-ES" dirty="0"/>
              <a:t> / V. </a:t>
            </a:r>
          </a:p>
          <a:p>
            <a:pPr marL="0" indent="0">
              <a:buNone/>
            </a:pPr>
            <a:r>
              <a:rPr lang="ca-ES" dirty="0"/>
              <a:t>Ja que el gas roman a temperatura constant, </a:t>
            </a:r>
            <a:r>
              <a:rPr lang="ca-ES" dirty="0" err="1"/>
              <a:t>nRT</a:t>
            </a:r>
            <a:r>
              <a:rPr lang="ca-ES" dirty="0"/>
              <a:t> és una constant. Per tant, P és inversament proporcional a V; és a dir, P </a:t>
            </a:r>
            <a:r>
              <a:rPr lang="el-GR" dirty="0"/>
              <a:t>α 1 / </a:t>
            </a:r>
            <a:r>
              <a:rPr lang="ca-E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1233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isotèrmica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/>
              <a:t>Tot la calor afegit al gas s'inverteix en efectuar treball (el gas en expansió mou el pistó): ja que </a:t>
            </a:r>
            <a:r>
              <a:rPr lang="el-GR" dirty="0"/>
              <a:t>Δ </a:t>
            </a:r>
            <a:r>
              <a:rPr lang="ca-ES" dirty="0"/>
              <a:t>T = 0, </a:t>
            </a:r>
            <a:r>
              <a:rPr lang="el-GR" dirty="0"/>
              <a:t>Δ</a:t>
            </a:r>
            <a:r>
              <a:rPr lang="ca-ES" dirty="0"/>
              <a:t>U = 0 i, a la primera llei de la termodinàmica, Q = W. El treball és igual a l'àrea (ombrejada) sota la isoterma del diagrama p-V.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39" t="30869" r="28222" b="8085"/>
          <a:stretch/>
        </p:blipFill>
        <p:spPr>
          <a:xfrm>
            <a:off x="6379455" y="1941342"/>
            <a:ext cx="4832494" cy="4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Compressió isotèrmica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Durant l'expansió de l'estat 1 (inicial) a l'estat 2 (final), s'afegeix calor al sistema, i tant la pressió com el volum varien de manera que la temperatura es mantingui constant. El gas en expansió efectua treball positiu. en una isoterma, </a:t>
            </a:r>
            <a:r>
              <a:rPr lang="el-GR" dirty="0"/>
              <a:t>Δ </a:t>
            </a:r>
            <a:r>
              <a:rPr lang="ca-ES" dirty="0"/>
              <a:t>T = 0, així que </a:t>
            </a:r>
            <a:r>
              <a:rPr lang="el-GR" dirty="0"/>
              <a:t>Δ</a:t>
            </a:r>
            <a:r>
              <a:rPr lang="ca-ES" dirty="0"/>
              <a:t>U = 0. La calor afegit al gas és exactament igual al treball efectuat pel gas, i res de la calor s'inverteix en augmentar l'energia interna del gas.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39" t="30869" r="28222" b="8085"/>
          <a:stretch/>
        </p:blipFill>
        <p:spPr>
          <a:xfrm>
            <a:off x="6379455" y="1941342"/>
            <a:ext cx="4832494" cy="4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368</TotalTime>
  <Words>1121</Words>
  <Application>Microsoft Office PowerPoint</Application>
  <PresentationFormat>Personalizado</PresentationFormat>
  <Paragraphs>76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Letras en madera</vt:lpstr>
      <vt:lpstr>Naturalesa de compressió </vt:lpstr>
      <vt:lpstr>Compressió d’un gas </vt:lpstr>
      <vt:lpstr>Reflexionem-hi...</vt:lpstr>
      <vt:lpstr>Presentación de PowerPoint</vt:lpstr>
      <vt:lpstr>Compressió isomètrica  </vt:lpstr>
      <vt:lpstr>Compressió isomètrica </vt:lpstr>
      <vt:lpstr>Compressió isotèrmica </vt:lpstr>
      <vt:lpstr>Compressió isotèrmica </vt:lpstr>
      <vt:lpstr>Compressió isotèrmica </vt:lpstr>
      <vt:lpstr>Compressió isotèrmica </vt:lpstr>
      <vt:lpstr>Compressió adiabàtica  </vt:lpstr>
      <vt:lpstr>Compressió adiabàtica </vt:lpstr>
      <vt:lpstr>Compressió adiabàtica </vt:lpstr>
      <vt:lpstr>Reflexionem-hi </vt:lpstr>
      <vt:lpstr>Presentación de PowerPoint</vt:lpstr>
      <vt:lpstr>Completa el quadre següent </vt:lpstr>
      <vt:lpstr>Completa el quadre següent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Naturalesa de compressió</dc:title>
  <dc:creator>arianna martin</dc:creator>
  <cp:lastModifiedBy>user</cp:lastModifiedBy>
  <cp:revision>22</cp:revision>
  <cp:lastPrinted>2018-01-26T12:20:29Z</cp:lastPrinted>
  <dcterms:created xsi:type="dcterms:W3CDTF">2017-02-04T16:38:11Z</dcterms:created>
  <dcterms:modified xsi:type="dcterms:W3CDTF">2018-01-26T13:41:21Z</dcterms:modified>
</cp:coreProperties>
</file>