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3943" autoAdjust="0"/>
  </p:normalViewPr>
  <p:slideViewPr>
    <p:cSldViewPr>
      <p:cViewPr>
        <p:scale>
          <a:sx n="90" d="100"/>
          <a:sy n="90" d="100"/>
        </p:scale>
        <p:origin x="48"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5EFBB3A-539D-40B4-87B3-9E9878097256}" type="datetimeFigureOut">
              <a:rPr lang="es-ES" smtClean="0"/>
              <a:t>21/11/2016</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12D2E1E-0CB2-4184-8EA2-2B010D85C2B3}"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5EFBB3A-539D-40B4-87B3-9E9878097256}" type="datetimeFigureOut">
              <a:rPr lang="es-ES" smtClean="0"/>
              <a:t>21/11/2016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2D2E1E-0CB2-4184-8EA2-2B010D85C2B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5EFBB3A-539D-40B4-87B3-9E9878097256}" type="datetimeFigureOut">
              <a:rPr lang="es-ES" smtClean="0"/>
              <a:t>21/11/2016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2D2E1E-0CB2-4184-8EA2-2B010D85C2B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EFBB3A-539D-40B4-87B3-9E9878097256}" type="datetimeFigureOut">
              <a:rPr lang="es-ES" smtClean="0"/>
              <a:t>21/11/2016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2D2E1E-0CB2-4184-8EA2-2B010D85C2B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5EFBB3A-539D-40B4-87B3-9E9878097256}" type="datetimeFigureOut">
              <a:rPr lang="es-ES" smtClean="0"/>
              <a:t>21/11/2016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2D2E1E-0CB2-4184-8EA2-2B010D85C2B3}"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E5EFBB3A-539D-40B4-87B3-9E9878097256}" type="datetimeFigureOut">
              <a:rPr lang="es-ES" smtClean="0"/>
              <a:t>21/11/2016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2D2E1E-0CB2-4184-8EA2-2B010D85C2B3}"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5EFBB3A-539D-40B4-87B3-9E9878097256}" type="datetimeFigureOut">
              <a:rPr lang="es-ES" smtClean="0"/>
              <a:t>21/11/2016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12D2E1E-0CB2-4184-8EA2-2B010D85C2B3}"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5EFBB3A-539D-40B4-87B3-9E9878097256}" type="datetimeFigureOut">
              <a:rPr lang="es-ES" smtClean="0"/>
              <a:t>21/11/2016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12D2E1E-0CB2-4184-8EA2-2B010D85C2B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FBB3A-539D-40B4-87B3-9E9878097256}" type="datetimeFigureOut">
              <a:rPr lang="es-ES" smtClean="0"/>
              <a:t>21/11/2016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12D2E1E-0CB2-4184-8EA2-2B010D85C2B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5EFBB3A-539D-40B4-87B3-9E9878097256}" type="datetimeFigureOut">
              <a:rPr lang="es-ES" smtClean="0"/>
              <a:t>21/11/2016</a:t>
            </a:fld>
            <a:endParaRPr lang="es-ES"/>
          </a:p>
        </p:txBody>
      </p:sp>
      <p:sp>
        <p:nvSpPr>
          <p:cNvPr id="7" name="Slide Number Placeholder 6"/>
          <p:cNvSpPr>
            <a:spLocks noGrp="1"/>
          </p:cNvSpPr>
          <p:nvPr>
            <p:ph type="sldNum" sz="quarter" idx="12"/>
          </p:nvPr>
        </p:nvSpPr>
        <p:spPr/>
        <p:txBody>
          <a:bodyPr/>
          <a:lstStyle/>
          <a:p>
            <a:fld id="{912D2E1E-0CB2-4184-8EA2-2B010D85C2B3}"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5EFBB3A-539D-40B4-87B3-9E9878097256}" type="datetimeFigureOut">
              <a:rPr lang="es-ES" smtClean="0"/>
              <a:t>21/11/2016</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912D2E1E-0CB2-4184-8EA2-2B010D85C2B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5EFBB3A-539D-40B4-87B3-9E9878097256}" type="datetimeFigureOut">
              <a:rPr lang="es-ES" smtClean="0"/>
              <a:t>21/11/2016</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12D2E1E-0CB2-4184-8EA2-2B010D85C2B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ca-ES" dirty="0"/>
              <a:t>Transmissió de calor</a:t>
            </a:r>
          </a:p>
        </p:txBody>
      </p:sp>
      <p:sp>
        <p:nvSpPr>
          <p:cNvPr id="3" name="2 Subtítulo"/>
          <p:cNvSpPr>
            <a:spLocks noGrp="1"/>
          </p:cNvSpPr>
          <p:nvPr>
            <p:ph type="subTitle" idx="1"/>
          </p:nvPr>
        </p:nvSpPr>
        <p:spPr/>
        <p:txBody>
          <a:bodyPr>
            <a:noAutofit/>
          </a:bodyPr>
          <a:lstStyle/>
          <a:p>
            <a:r>
              <a:rPr lang="ca-ES" sz="1200" dirty="0"/>
              <a:t>MP03: generació i recuperació d’energia </a:t>
            </a:r>
          </a:p>
          <a:p>
            <a:r>
              <a:rPr lang="ca-ES" sz="1200" dirty="0"/>
              <a:t>UF1: transmissió de calor </a:t>
            </a:r>
          </a:p>
          <a:p>
            <a:r>
              <a:rPr lang="ca-ES" sz="1200" dirty="0"/>
              <a:t>A1.1_principis de transmissió de calor </a:t>
            </a:r>
          </a:p>
        </p:txBody>
      </p:sp>
    </p:spTree>
    <p:extLst>
      <p:ext uri="{BB962C8B-B14F-4D97-AF65-F5344CB8AC3E}">
        <p14:creationId xmlns:p14="http://schemas.microsoft.com/office/powerpoint/2010/main" val="75294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700808"/>
            <a:ext cx="6777317" cy="4320480"/>
          </a:xfrm>
        </p:spPr>
        <p:txBody>
          <a:bodyPr>
            <a:normAutofit/>
          </a:bodyPr>
          <a:lstStyle/>
          <a:p>
            <a:r>
              <a:rPr lang="ca-ES" sz="1600" dirty="0"/>
              <a:t>La radiació també pot incidir sobre una superfície des dels seus voltants. La radiació s’origina des d’una font especial, com pot ser el sòl o d’altres superfícies a les quals s’exposa la superfície d’interès. Sense tenir en compte la font, es designa la velocitat a què incideix tota aquesta radiació sobre una àrea unitària de la superfície com la </a:t>
            </a:r>
            <a:r>
              <a:rPr lang="ca-ES" sz="1600" b="1" dirty="0"/>
              <a:t>irradiació </a:t>
            </a:r>
            <a:r>
              <a:rPr lang="ca-ES" sz="1600" dirty="0"/>
              <a:t>(</a:t>
            </a:r>
            <a:r>
              <a:rPr lang="ca-ES" sz="1600" i="1" dirty="0"/>
              <a:t>G</a:t>
            </a:r>
            <a:r>
              <a:rPr lang="ca-ES" sz="1600" dirty="0"/>
              <a:t>):</a:t>
            </a:r>
          </a:p>
        </p:txBody>
      </p:sp>
      <p:sp>
        <p:nvSpPr>
          <p:cNvPr id="5" name="1 Título"/>
          <p:cNvSpPr>
            <a:spLocks noGrp="1"/>
          </p:cNvSpPr>
          <p:nvPr>
            <p:ph type="title"/>
          </p:nvPr>
        </p:nvSpPr>
        <p:spPr>
          <a:xfrm>
            <a:off x="1043608" y="908720"/>
            <a:ext cx="7024744" cy="601136"/>
          </a:xfrm>
        </p:spPr>
        <p:txBody>
          <a:bodyPr>
            <a:normAutofit/>
          </a:bodyPr>
          <a:lstStyle/>
          <a:p>
            <a:r>
              <a:rPr lang="ca-ES" sz="3200" dirty="0"/>
              <a:t>Transmissió de calor per radiació </a:t>
            </a:r>
            <a:endParaRPr lang="es-ES" sz="3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69" t="47008" r="48846" b="46496"/>
          <a:stretch/>
        </p:blipFill>
        <p:spPr bwMode="auto">
          <a:xfrm>
            <a:off x="971600" y="3717032"/>
            <a:ext cx="5184576" cy="92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68580" indent="0">
              <a:buNone/>
            </a:pPr>
            <a:r>
              <a:rPr lang="ca-ES" sz="1800" b="1" dirty="0"/>
              <a:t>EXEMPLE 1</a:t>
            </a:r>
          </a:p>
          <a:p>
            <a:r>
              <a:rPr lang="ca-ES" sz="1800" i="1" dirty="0"/>
              <a:t>Considerarem un recinte isotèrmic gran, que es manté a una temperatura uniforme de 2000K. Calculeu la potència emissiva de la radiació que surt d’una petita obertura sobre la superfície del recinte. Quina és la radiació incident sobre un objecte petit col·locat en el centre del recinte?</a:t>
            </a:r>
            <a:endParaRPr lang="ca-ES" sz="1800" dirty="0"/>
          </a:p>
        </p:txBody>
      </p:sp>
      <p:sp>
        <p:nvSpPr>
          <p:cNvPr id="4" name="1 Título"/>
          <p:cNvSpPr>
            <a:spLocks noGrp="1"/>
          </p:cNvSpPr>
          <p:nvPr>
            <p:ph type="title"/>
          </p:nvPr>
        </p:nvSpPr>
        <p:spPr>
          <a:xfrm>
            <a:off x="1043608" y="908720"/>
            <a:ext cx="7024744" cy="601136"/>
          </a:xfrm>
        </p:spPr>
        <p:txBody>
          <a:bodyPr>
            <a:normAutofit/>
          </a:bodyPr>
          <a:lstStyle/>
          <a:p>
            <a:r>
              <a:rPr lang="ca-ES" sz="3200" dirty="0"/>
              <a:t>Transmissió de calor per radiació </a:t>
            </a:r>
            <a:endParaRPr lang="es-ES" sz="3200" dirty="0"/>
          </a:p>
        </p:txBody>
      </p:sp>
    </p:spTree>
    <p:extLst>
      <p:ext uri="{BB962C8B-B14F-4D97-AF65-F5344CB8AC3E}">
        <p14:creationId xmlns:p14="http://schemas.microsoft.com/office/powerpoint/2010/main" val="36421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68580" indent="0">
              <a:buNone/>
            </a:pPr>
            <a:r>
              <a:rPr lang="ca-ES" sz="1800" b="1" dirty="0"/>
              <a:t>EXEMPLE 2</a:t>
            </a:r>
          </a:p>
          <a:p>
            <a:r>
              <a:rPr lang="ca-ES" sz="1800" i="1" dirty="0"/>
              <a:t>Una canonada de vapor no aïllada passa a través d’una sala en què l’aire i la paret estan a 25°C. Calculeu la potència emissiva de la superfície de la canonada si la seva temperatura és de 200°C i la seva emissivitat és de 0,8. Calculeu la irradiació de la superfície.</a:t>
            </a:r>
            <a:endParaRPr lang="ca-ES" sz="1800" b="1" dirty="0"/>
          </a:p>
        </p:txBody>
      </p:sp>
      <p:sp>
        <p:nvSpPr>
          <p:cNvPr id="4" name="1 Título"/>
          <p:cNvSpPr>
            <a:spLocks noGrp="1"/>
          </p:cNvSpPr>
          <p:nvPr>
            <p:ph type="title"/>
          </p:nvPr>
        </p:nvSpPr>
        <p:spPr>
          <a:xfrm>
            <a:off x="1043608" y="908720"/>
            <a:ext cx="7024744" cy="601136"/>
          </a:xfrm>
        </p:spPr>
        <p:txBody>
          <a:bodyPr>
            <a:normAutofit/>
          </a:bodyPr>
          <a:lstStyle/>
          <a:p>
            <a:r>
              <a:rPr lang="ca-ES" sz="3200" dirty="0"/>
              <a:t>Transmissió de calor per radiació </a:t>
            </a:r>
            <a:endParaRPr lang="es-ES" sz="3200" dirty="0"/>
          </a:p>
        </p:txBody>
      </p:sp>
    </p:spTree>
    <p:extLst>
      <p:ext uri="{BB962C8B-B14F-4D97-AF65-F5344CB8AC3E}">
        <p14:creationId xmlns:p14="http://schemas.microsoft.com/office/powerpoint/2010/main" val="41693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628800"/>
            <a:ext cx="6777317" cy="4203829"/>
          </a:xfrm>
        </p:spPr>
        <p:txBody>
          <a:bodyPr>
            <a:normAutofit/>
          </a:bodyPr>
          <a:lstStyle/>
          <a:p>
            <a:r>
              <a:rPr lang="ca-ES" sz="2000" dirty="0"/>
              <a:t>Si en un medi material existeix un gradient de </a:t>
            </a:r>
            <a:r>
              <a:rPr lang="ca-ES" sz="2000" i="1" dirty="0"/>
              <a:t>T</a:t>
            </a:r>
            <a:r>
              <a:rPr lang="ca-ES" sz="2000" dirty="0"/>
              <a:t>, la calor flueix en sentit contrari al gradient. L'energia es transmet degut al moviment de les molècules, àtoms, ions, electrons, que constitueixen la substància, sense moviment apreciable de la matèria a nivell macroscòpic. Aquest mecanisme de transmissió de calor rep el nom de conducció, i és el que té lloc en els cossos sòlids.</a:t>
            </a:r>
          </a:p>
        </p:txBody>
      </p:sp>
      <p:sp>
        <p:nvSpPr>
          <p:cNvPr id="4" name="1 Título"/>
          <p:cNvSpPr>
            <a:spLocks noGrp="1"/>
          </p:cNvSpPr>
          <p:nvPr>
            <p:ph type="title"/>
          </p:nvPr>
        </p:nvSpPr>
        <p:spPr>
          <a:xfrm>
            <a:off x="1043490" y="341784"/>
            <a:ext cx="7344934" cy="1143000"/>
          </a:xfrm>
        </p:spPr>
        <p:txBody>
          <a:bodyPr>
            <a:normAutofit/>
          </a:bodyPr>
          <a:lstStyle/>
          <a:p>
            <a:r>
              <a:rPr lang="ca-ES" sz="3200" dirty="0"/>
              <a:t>Transmissió de calor per conducció </a:t>
            </a:r>
            <a:endParaRPr lang="es-ES" sz="3200" dirty="0"/>
          </a:p>
        </p:txBody>
      </p:sp>
    </p:spTree>
    <p:extLst>
      <p:ext uri="{BB962C8B-B14F-4D97-AF65-F5344CB8AC3E}">
        <p14:creationId xmlns:p14="http://schemas.microsoft.com/office/powerpoint/2010/main" val="199541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68580" indent="0">
              <a:buNone/>
            </a:pPr>
            <a:endParaRPr lang="es-ES" dirty="0"/>
          </a:p>
        </p:txBody>
      </p:sp>
      <p:sp>
        <p:nvSpPr>
          <p:cNvPr id="4" name="1 Título"/>
          <p:cNvSpPr>
            <a:spLocks noGrp="1"/>
          </p:cNvSpPr>
          <p:nvPr>
            <p:ph type="title"/>
          </p:nvPr>
        </p:nvSpPr>
        <p:spPr>
          <a:xfrm>
            <a:off x="1043490" y="341784"/>
            <a:ext cx="7272926" cy="1143000"/>
          </a:xfrm>
        </p:spPr>
        <p:txBody>
          <a:bodyPr>
            <a:normAutofit/>
          </a:bodyPr>
          <a:lstStyle/>
          <a:p>
            <a:r>
              <a:rPr lang="ca-ES" sz="3200" dirty="0"/>
              <a:t>Transmissió de calor per conducció </a:t>
            </a:r>
            <a:endParaRPr lang="es-ES"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19" t="42734" r="28750" b="19061"/>
          <a:stretch/>
        </p:blipFill>
        <p:spPr bwMode="auto">
          <a:xfrm>
            <a:off x="971600" y="1484784"/>
            <a:ext cx="7318540" cy="400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06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sp>
        <p:nvSpPr>
          <p:cNvPr id="4" name="1 Título"/>
          <p:cNvSpPr>
            <a:spLocks noGrp="1"/>
          </p:cNvSpPr>
          <p:nvPr>
            <p:ph type="title"/>
          </p:nvPr>
        </p:nvSpPr>
        <p:spPr>
          <a:xfrm>
            <a:off x="1043490" y="341784"/>
            <a:ext cx="7272926" cy="1143000"/>
          </a:xfrm>
        </p:spPr>
        <p:txBody>
          <a:bodyPr>
            <a:normAutofit/>
          </a:bodyPr>
          <a:lstStyle/>
          <a:p>
            <a:r>
              <a:rPr lang="ca-ES" sz="3200" dirty="0"/>
              <a:t>Transmissió de calor per conducció </a:t>
            </a:r>
            <a:endParaRPr lang="es-ES"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019" t="28205" r="28173" b="54109"/>
          <a:stretch/>
        </p:blipFill>
        <p:spPr bwMode="auto">
          <a:xfrm>
            <a:off x="539552" y="2060848"/>
            <a:ext cx="8144436" cy="203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15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ca-ES"/>
          </a:p>
        </p:txBody>
      </p:sp>
      <p:sp>
        <p:nvSpPr>
          <p:cNvPr id="4" name="1 Título"/>
          <p:cNvSpPr>
            <a:spLocks noGrp="1"/>
          </p:cNvSpPr>
          <p:nvPr>
            <p:ph type="title"/>
          </p:nvPr>
        </p:nvSpPr>
        <p:spPr>
          <a:xfrm>
            <a:off x="1043490" y="341784"/>
            <a:ext cx="7272926" cy="1143000"/>
          </a:xfrm>
        </p:spPr>
        <p:txBody>
          <a:bodyPr>
            <a:normAutofit/>
          </a:bodyPr>
          <a:lstStyle/>
          <a:p>
            <a:r>
              <a:rPr lang="ca-ES" sz="3200" dirty="0"/>
              <a:t>Transmissió de calor per conducció </a:t>
            </a:r>
            <a:endParaRPr lang="es-ES" sz="3200" dirty="0"/>
          </a:p>
        </p:txBody>
      </p:sp>
      <p:pic>
        <p:nvPicPr>
          <p:cNvPr id="5" name="Imagen 4"/>
          <p:cNvPicPr>
            <a:picLocks noChangeAspect="1"/>
          </p:cNvPicPr>
          <p:nvPr/>
        </p:nvPicPr>
        <p:blipFill rotWithShape="1">
          <a:blip r:embed="rId2"/>
          <a:srcRect l="24013" t="33191" r="25588" b="27590"/>
          <a:stretch/>
        </p:blipFill>
        <p:spPr>
          <a:xfrm>
            <a:off x="812096" y="2448253"/>
            <a:ext cx="7735713" cy="3384376"/>
          </a:xfrm>
          <a:prstGeom prst="rect">
            <a:avLst/>
          </a:prstGeom>
        </p:spPr>
      </p:pic>
    </p:spTree>
    <p:extLst>
      <p:ext uri="{BB962C8B-B14F-4D97-AF65-F5344CB8AC3E}">
        <p14:creationId xmlns:p14="http://schemas.microsoft.com/office/powerpoint/2010/main" val="354146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ca-ES" dirty="0"/>
          </a:p>
        </p:txBody>
      </p:sp>
      <p:sp>
        <p:nvSpPr>
          <p:cNvPr id="4" name="1 Título"/>
          <p:cNvSpPr>
            <a:spLocks noGrp="1"/>
          </p:cNvSpPr>
          <p:nvPr>
            <p:ph type="title"/>
          </p:nvPr>
        </p:nvSpPr>
        <p:spPr>
          <a:xfrm>
            <a:off x="1043490" y="44624"/>
            <a:ext cx="7272926" cy="1143000"/>
          </a:xfrm>
        </p:spPr>
        <p:txBody>
          <a:bodyPr>
            <a:normAutofit/>
          </a:bodyPr>
          <a:lstStyle/>
          <a:p>
            <a:r>
              <a:rPr lang="ca-ES" sz="3200" dirty="0"/>
              <a:t>Transmissió de calor per conducció </a:t>
            </a:r>
            <a:endParaRPr lang="es-ES" sz="3200" dirty="0"/>
          </a:p>
        </p:txBody>
      </p:sp>
      <p:pic>
        <p:nvPicPr>
          <p:cNvPr id="5" name="Imagen 4"/>
          <p:cNvPicPr>
            <a:picLocks noChangeAspect="1"/>
          </p:cNvPicPr>
          <p:nvPr/>
        </p:nvPicPr>
        <p:blipFill rotWithShape="1">
          <a:blip r:embed="rId2"/>
          <a:srcRect l="24800" t="28499" r="26375" b="7980"/>
          <a:stretch/>
        </p:blipFill>
        <p:spPr>
          <a:xfrm>
            <a:off x="1659842" y="1468328"/>
            <a:ext cx="5544616" cy="4055651"/>
          </a:xfrm>
          <a:prstGeom prst="rect">
            <a:avLst/>
          </a:prstGeom>
        </p:spPr>
      </p:pic>
      <p:pic>
        <p:nvPicPr>
          <p:cNvPr id="6" name="Imagen 5"/>
          <p:cNvPicPr>
            <a:picLocks noChangeAspect="1"/>
          </p:cNvPicPr>
          <p:nvPr/>
        </p:nvPicPr>
        <p:blipFill rotWithShape="1">
          <a:blip r:embed="rId3"/>
          <a:srcRect l="37119" t="70673" r="25869" b="20922"/>
          <a:stretch/>
        </p:blipFill>
        <p:spPr>
          <a:xfrm>
            <a:off x="2271643" y="5523979"/>
            <a:ext cx="4835509" cy="617299"/>
          </a:xfrm>
          <a:prstGeom prst="rect">
            <a:avLst/>
          </a:prstGeom>
        </p:spPr>
      </p:pic>
    </p:spTree>
    <p:extLst>
      <p:ext uri="{BB962C8B-B14F-4D97-AF65-F5344CB8AC3E}">
        <p14:creationId xmlns:p14="http://schemas.microsoft.com/office/powerpoint/2010/main" val="154352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ca-ES"/>
          </a:p>
        </p:txBody>
      </p:sp>
      <p:sp>
        <p:nvSpPr>
          <p:cNvPr id="4" name="1 Título"/>
          <p:cNvSpPr>
            <a:spLocks noGrp="1"/>
          </p:cNvSpPr>
          <p:nvPr>
            <p:ph type="title"/>
          </p:nvPr>
        </p:nvSpPr>
        <p:spPr>
          <a:xfrm>
            <a:off x="1043490" y="341784"/>
            <a:ext cx="7272926" cy="1143000"/>
          </a:xfrm>
        </p:spPr>
        <p:txBody>
          <a:bodyPr>
            <a:normAutofit/>
          </a:bodyPr>
          <a:lstStyle/>
          <a:p>
            <a:r>
              <a:rPr lang="ca-ES" sz="3200" dirty="0"/>
              <a:t>Transmissió de calor per conducció </a:t>
            </a:r>
            <a:endParaRPr lang="es-ES" sz="3200" dirty="0"/>
          </a:p>
        </p:txBody>
      </p:sp>
      <p:pic>
        <p:nvPicPr>
          <p:cNvPr id="5" name="Imagen 4"/>
          <p:cNvPicPr>
            <a:picLocks noChangeAspect="1"/>
          </p:cNvPicPr>
          <p:nvPr/>
        </p:nvPicPr>
        <p:blipFill rotWithShape="1">
          <a:blip r:embed="rId2"/>
          <a:srcRect l="25588" t="16384" r="25588" b="5178"/>
          <a:stretch/>
        </p:blipFill>
        <p:spPr>
          <a:xfrm>
            <a:off x="1763687" y="1484784"/>
            <a:ext cx="5544617" cy="5008042"/>
          </a:xfrm>
          <a:prstGeom prst="rect">
            <a:avLst/>
          </a:prstGeom>
        </p:spPr>
      </p:pic>
    </p:spTree>
    <p:extLst>
      <p:ext uri="{BB962C8B-B14F-4D97-AF65-F5344CB8AC3E}">
        <p14:creationId xmlns:p14="http://schemas.microsoft.com/office/powerpoint/2010/main" val="180085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490" y="341784"/>
            <a:ext cx="7272926" cy="1143000"/>
          </a:xfrm>
        </p:spPr>
        <p:txBody>
          <a:bodyPr>
            <a:normAutofit/>
          </a:bodyPr>
          <a:lstStyle/>
          <a:p>
            <a:r>
              <a:rPr lang="ca-ES" sz="3200" dirty="0"/>
              <a:t>Transmissió de calor per conducció </a:t>
            </a:r>
            <a:endParaRPr lang="es-ES" sz="3200" dirty="0"/>
          </a:p>
        </p:txBody>
      </p:sp>
      <p:pic>
        <p:nvPicPr>
          <p:cNvPr id="7" name="Imagen 6"/>
          <p:cNvPicPr>
            <a:picLocks noChangeAspect="1"/>
          </p:cNvPicPr>
          <p:nvPr/>
        </p:nvPicPr>
        <p:blipFill rotWithShape="1">
          <a:blip r:embed="rId2"/>
          <a:srcRect l="25588" t="19186" r="56300" b="76613"/>
          <a:stretch/>
        </p:blipFill>
        <p:spPr>
          <a:xfrm>
            <a:off x="2843808" y="6345324"/>
            <a:ext cx="1656184" cy="216024"/>
          </a:xfrm>
          <a:prstGeom prst="rect">
            <a:avLst/>
          </a:prstGeom>
        </p:spPr>
      </p:pic>
      <p:grpSp>
        <p:nvGrpSpPr>
          <p:cNvPr id="3" name="Grupo 2"/>
          <p:cNvGrpSpPr/>
          <p:nvPr/>
        </p:nvGrpSpPr>
        <p:grpSpPr>
          <a:xfrm>
            <a:off x="1403648" y="1376772"/>
            <a:ext cx="5670630" cy="4968552"/>
            <a:chOff x="1133618" y="1484784"/>
            <a:chExt cx="5670630" cy="4968552"/>
          </a:xfrm>
        </p:grpSpPr>
        <p:pic>
          <p:nvPicPr>
            <p:cNvPr id="5" name="Imagen 4"/>
            <p:cNvPicPr>
              <a:picLocks noChangeAspect="1"/>
            </p:cNvPicPr>
            <p:nvPr/>
          </p:nvPicPr>
          <p:blipFill rotWithShape="1">
            <a:blip r:embed="rId3"/>
            <a:srcRect l="27163" t="23819" r="25588" b="53771"/>
            <a:stretch/>
          </p:blipFill>
          <p:spPr>
            <a:xfrm>
              <a:off x="1133618" y="1484784"/>
              <a:ext cx="5670630" cy="1512168"/>
            </a:xfrm>
            <a:prstGeom prst="rect">
              <a:avLst/>
            </a:prstGeom>
          </p:spPr>
        </p:pic>
        <p:pic>
          <p:nvPicPr>
            <p:cNvPr id="6" name="Imagen 5"/>
            <p:cNvPicPr>
              <a:picLocks noChangeAspect="1"/>
            </p:cNvPicPr>
            <p:nvPr/>
          </p:nvPicPr>
          <p:blipFill rotWithShape="1">
            <a:blip r:embed="rId4"/>
            <a:srcRect l="25588" t="40195" r="26376" b="5179"/>
            <a:stretch/>
          </p:blipFill>
          <p:spPr>
            <a:xfrm>
              <a:off x="1133618" y="2852936"/>
              <a:ext cx="5631392" cy="3600400"/>
            </a:xfrm>
            <a:prstGeom prst="rect">
              <a:avLst/>
            </a:prstGeom>
          </p:spPr>
        </p:pic>
        <p:sp>
          <p:nvSpPr>
            <p:cNvPr id="2" name="Rectángulo 1"/>
            <p:cNvSpPr/>
            <p:nvPr/>
          </p:nvSpPr>
          <p:spPr>
            <a:xfrm>
              <a:off x="1133618" y="4149080"/>
              <a:ext cx="336637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Tree>
    <p:extLst>
      <p:ext uri="{BB962C8B-B14F-4D97-AF65-F5344CB8AC3E}">
        <p14:creationId xmlns:p14="http://schemas.microsoft.com/office/powerpoint/2010/main" val="269353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Transmissió de calor</a:t>
            </a:r>
          </a:p>
        </p:txBody>
      </p:sp>
      <p:sp>
        <p:nvSpPr>
          <p:cNvPr id="3" name="2 Marcador de contenido"/>
          <p:cNvSpPr>
            <a:spLocks noGrp="1"/>
          </p:cNvSpPr>
          <p:nvPr>
            <p:ph idx="1"/>
          </p:nvPr>
        </p:nvSpPr>
        <p:spPr/>
        <p:txBody>
          <a:bodyPr/>
          <a:lstStyle/>
          <a:p>
            <a:r>
              <a:rPr lang="ca-ES" dirty="0"/>
              <a:t>És el procés de propagació de la calor en diferents medis </a:t>
            </a:r>
          </a:p>
          <a:p>
            <a:r>
              <a:rPr lang="ca-ES" dirty="0"/>
              <a:t>La transferència </a:t>
            </a:r>
            <a:r>
              <a:rPr lang="ca-ES"/>
              <a:t>de calor </a:t>
            </a:r>
            <a:r>
              <a:rPr lang="ca-ES" dirty="0"/>
              <a:t>sempre es produeix quan hi ha un gradient tèrmic o dos sistemes amb diferents temperatures que es posen en contacte</a:t>
            </a:r>
          </a:p>
          <a:p>
            <a:pPr marL="68580" indent="0">
              <a:buNone/>
            </a:pPr>
            <a:r>
              <a:rPr lang="ca-ES" dirty="0"/>
              <a:t> </a:t>
            </a:r>
          </a:p>
          <a:p>
            <a:endParaRPr lang="es-ES" dirty="0"/>
          </a:p>
        </p:txBody>
      </p:sp>
      <p:pic>
        <p:nvPicPr>
          <p:cNvPr id="1026" name="Picture 2" descr="http://tecno.upc.edu/bt/Tema-05/Calo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365104"/>
            <a:ext cx="18478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5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490" y="341784"/>
            <a:ext cx="7272926" cy="1143000"/>
          </a:xfrm>
        </p:spPr>
        <p:txBody>
          <a:bodyPr>
            <a:normAutofit/>
          </a:bodyPr>
          <a:lstStyle/>
          <a:p>
            <a:r>
              <a:rPr lang="ca-ES" sz="3200" dirty="0"/>
              <a:t>Transmissió de calor per conducció </a:t>
            </a:r>
            <a:endParaRPr lang="es-ES" sz="3200" dirty="0"/>
          </a:p>
        </p:txBody>
      </p:sp>
      <p:pic>
        <p:nvPicPr>
          <p:cNvPr id="5" name="Imagen 4"/>
          <p:cNvPicPr>
            <a:picLocks noChangeAspect="1"/>
          </p:cNvPicPr>
          <p:nvPr/>
        </p:nvPicPr>
        <p:blipFill rotWithShape="1">
          <a:blip r:embed="rId2"/>
          <a:srcRect l="24800" t="55908" r="26375" b="14983"/>
          <a:stretch/>
        </p:blipFill>
        <p:spPr>
          <a:xfrm>
            <a:off x="490887" y="2132856"/>
            <a:ext cx="8378131" cy="2808312"/>
          </a:xfrm>
          <a:prstGeom prst="rect">
            <a:avLst/>
          </a:prstGeom>
        </p:spPr>
      </p:pic>
    </p:spTree>
    <p:extLst>
      <p:ext uri="{BB962C8B-B14F-4D97-AF65-F5344CB8AC3E}">
        <p14:creationId xmlns:p14="http://schemas.microsoft.com/office/powerpoint/2010/main" val="105574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043490" y="341784"/>
            <a:ext cx="7272926" cy="1143000"/>
          </a:xfrm>
        </p:spPr>
        <p:txBody>
          <a:bodyPr>
            <a:normAutofit/>
          </a:bodyPr>
          <a:lstStyle/>
          <a:p>
            <a:r>
              <a:rPr lang="ca-ES" sz="3200" dirty="0"/>
              <a:t>Transmissió de calor per conducció </a:t>
            </a:r>
            <a:endParaRPr lang="es-ES" sz="3200" dirty="0"/>
          </a:p>
        </p:txBody>
      </p:sp>
      <p:pic>
        <p:nvPicPr>
          <p:cNvPr id="7" name="Imagen 6"/>
          <p:cNvPicPr>
            <a:picLocks noChangeAspect="1"/>
          </p:cNvPicPr>
          <p:nvPr/>
        </p:nvPicPr>
        <p:blipFill rotWithShape="1">
          <a:blip r:embed="rId2"/>
          <a:srcRect l="26376" t="58828" r="25588" b="13447"/>
          <a:stretch/>
        </p:blipFill>
        <p:spPr>
          <a:xfrm>
            <a:off x="1115616" y="1844824"/>
            <a:ext cx="6676582" cy="2166459"/>
          </a:xfrm>
          <a:prstGeom prst="rect">
            <a:avLst/>
          </a:prstGeom>
        </p:spPr>
      </p:pic>
    </p:spTree>
    <p:extLst>
      <p:ext uri="{BB962C8B-B14F-4D97-AF65-F5344CB8AC3E}">
        <p14:creationId xmlns:p14="http://schemas.microsoft.com/office/powerpoint/2010/main" val="353261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490" y="44624"/>
            <a:ext cx="7272926" cy="1143000"/>
          </a:xfrm>
        </p:spPr>
        <p:txBody>
          <a:bodyPr>
            <a:normAutofit/>
          </a:bodyPr>
          <a:lstStyle/>
          <a:p>
            <a:r>
              <a:rPr lang="ca-ES" sz="3200" dirty="0"/>
              <a:t>Transmissió de calor per conducció </a:t>
            </a:r>
            <a:endParaRPr lang="es-ES" sz="3200" dirty="0"/>
          </a:p>
        </p:txBody>
      </p:sp>
      <p:grpSp>
        <p:nvGrpSpPr>
          <p:cNvPr id="3" name="Grupo 2"/>
          <p:cNvGrpSpPr/>
          <p:nvPr/>
        </p:nvGrpSpPr>
        <p:grpSpPr>
          <a:xfrm>
            <a:off x="1689636" y="1268760"/>
            <a:ext cx="5980633" cy="3816424"/>
            <a:chOff x="1835696" y="1144216"/>
            <a:chExt cx="5980633" cy="3816424"/>
          </a:xfrm>
        </p:grpSpPr>
        <p:pic>
          <p:nvPicPr>
            <p:cNvPr id="5" name="Imagen 4"/>
            <p:cNvPicPr>
              <a:picLocks noChangeAspect="1"/>
            </p:cNvPicPr>
            <p:nvPr/>
          </p:nvPicPr>
          <p:blipFill rotWithShape="1">
            <a:blip r:embed="rId2"/>
            <a:srcRect l="27162" t="17785" r="26376" b="27845"/>
            <a:stretch/>
          </p:blipFill>
          <p:spPr>
            <a:xfrm>
              <a:off x="2015626" y="1144216"/>
              <a:ext cx="5800703" cy="3816424"/>
            </a:xfrm>
            <a:prstGeom prst="rect">
              <a:avLst/>
            </a:prstGeom>
          </p:spPr>
        </p:pic>
        <p:sp>
          <p:nvSpPr>
            <p:cNvPr id="2" name="Rectángulo 1"/>
            <p:cNvSpPr/>
            <p:nvPr/>
          </p:nvSpPr>
          <p:spPr>
            <a:xfrm>
              <a:off x="1835696" y="2564904"/>
              <a:ext cx="331236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Tree>
    <p:extLst>
      <p:ext uri="{BB962C8B-B14F-4D97-AF65-F5344CB8AC3E}">
        <p14:creationId xmlns:p14="http://schemas.microsoft.com/office/powerpoint/2010/main" val="346703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490" y="341784"/>
            <a:ext cx="7272926" cy="1143000"/>
          </a:xfrm>
        </p:spPr>
        <p:txBody>
          <a:bodyPr>
            <a:normAutofit/>
          </a:bodyPr>
          <a:lstStyle/>
          <a:p>
            <a:r>
              <a:rPr lang="ca-ES" sz="3200" dirty="0"/>
              <a:t>Transmissió de calor per conducció </a:t>
            </a:r>
            <a:endParaRPr lang="es-ES" sz="3200" dirty="0"/>
          </a:p>
        </p:txBody>
      </p:sp>
      <p:pic>
        <p:nvPicPr>
          <p:cNvPr id="5" name="Imagen 4"/>
          <p:cNvPicPr>
            <a:picLocks noChangeAspect="1"/>
          </p:cNvPicPr>
          <p:nvPr/>
        </p:nvPicPr>
        <p:blipFill rotWithShape="1">
          <a:blip r:embed="rId2"/>
          <a:srcRect l="24012" t="57003" r="24412" b="10781"/>
          <a:stretch/>
        </p:blipFill>
        <p:spPr>
          <a:xfrm>
            <a:off x="934043" y="3356992"/>
            <a:ext cx="7381589" cy="2592289"/>
          </a:xfrm>
          <a:prstGeom prst="rect">
            <a:avLst/>
          </a:prstGeom>
        </p:spPr>
      </p:pic>
      <p:pic>
        <p:nvPicPr>
          <p:cNvPr id="6" name="Imagen 5"/>
          <p:cNvPicPr>
            <a:picLocks noChangeAspect="1"/>
          </p:cNvPicPr>
          <p:nvPr/>
        </p:nvPicPr>
        <p:blipFill rotWithShape="1">
          <a:blip r:embed="rId2"/>
          <a:srcRect l="27163" t="21987" r="25588" b="65407"/>
          <a:stretch/>
        </p:blipFill>
        <p:spPr>
          <a:xfrm>
            <a:off x="1115616" y="2132856"/>
            <a:ext cx="6768752" cy="955455"/>
          </a:xfrm>
          <a:prstGeom prst="rect">
            <a:avLst/>
          </a:prstGeom>
        </p:spPr>
      </p:pic>
    </p:spTree>
    <p:extLst>
      <p:ext uri="{BB962C8B-B14F-4D97-AF65-F5344CB8AC3E}">
        <p14:creationId xmlns:p14="http://schemas.microsoft.com/office/powerpoint/2010/main" val="271606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683568" y="1715963"/>
            <a:ext cx="7488832" cy="472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 mur d'una cambra frigorífica de conservació de productes congelats, es</a:t>
            </a:r>
            <a:r>
              <a:rPr kumimoji="0" lang="ca-ES" altLang="ca-ES" sz="1600" b="0"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constituirà</a:t>
            </a:r>
            <a:r>
              <a:rPr kumimoji="0" lang="ca-ES" altLang="ca-ES" sz="1050" b="0" i="0" u="none" strike="noStrike" cap="none" normalizeH="0" baseline="0" dirty="0">
                <a:ln>
                  <a:noFill/>
                </a:ln>
                <a:solidFill>
                  <a:schemeClr val="tx1"/>
                </a:solidFill>
                <a:effectLst/>
              </a:rPr>
              <a:t> </a:t>
            </a: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 la manera següent:</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Acabat de ciment de 2 cm de gruix (k = 0.8 kcal / h · m ° C)</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Un peu (25 cm) de maó massís (k = 0.6 kcal / h · m ° C)</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Pantalla antivapor de 1.2 cm de gruix (k = 0.4 kcal / h · m ° C)</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Suro expandit (k = 0.05 kcal / h · m ° C)</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7 cm de maó buit (k = 1.1 kcal / h · m ° C)</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Acabat de ciment de 2 cm de gruix (k = 0.8 kcal / h · m ° C)</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Sent la temperatura interior -25 ° C i la de l'exterior 30 ° C.</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 les pèrdues horàries per unitat d'àrea del mur, s'avaluen per motius econòmics</a:t>
            </a:r>
            <a:r>
              <a:rPr lang="ca-ES" altLang="ca-ES" sz="1050" dirty="0"/>
              <a:t> </a:t>
            </a: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 10 kcal / h · m², determinar:</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El gruix de suro que ha de col·locar </a:t>
            </a:r>
            <a:r>
              <a:rPr kumimoji="0" lang="ca-ES" altLang="ca-E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(Solució: e</a:t>
            </a:r>
            <a:r>
              <a:rPr kumimoji="0" lang="ca-ES" altLang="ca-ES" sz="1600" b="1"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r>
              <a:rPr kumimoji="0" lang="ca-ES" altLang="ca-E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24.03 cm)</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La distribució de temperatures en el mur </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 prendran com a coeficients de transmissió de calor per convecció exterior i interior 20</a:t>
            </a:r>
            <a:r>
              <a:rPr lang="ca-ES" altLang="ca-ES" sz="1050" dirty="0"/>
              <a:t> </a:t>
            </a:r>
            <a:r>
              <a:rPr kumimoji="0" lang="ca-ES" altLang="ca-E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12 kcal / h · m² ° C, respectivament.</a:t>
            </a:r>
            <a:endParaRPr kumimoji="0" lang="ca-ES" altLang="ca-ES" sz="2800" b="0" i="0" u="none" strike="noStrike" cap="none" normalizeH="0" baseline="0" dirty="0">
              <a:ln>
                <a:noFill/>
              </a:ln>
              <a:solidFill>
                <a:schemeClr val="tx1"/>
              </a:solidFill>
              <a:effectLst/>
              <a:latin typeface="Arial" panose="020B0604020202020204" pitchFamily="34" charset="0"/>
            </a:endParaRPr>
          </a:p>
        </p:txBody>
      </p:sp>
      <p:sp>
        <p:nvSpPr>
          <p:cNvPr id="5" name="1 Título"/>
          <p:cNvSpPr>
            <a:spLocks noGrp="1"/>
          </p:cNvSpPr>
          <p:nvPr>
            <p:ph type="title"/>
          </p:nvPr>
        </p:nvSpPr>
        <p:spPr>
          <a:xfrm>
            <a:off x="1043490" y="197768"/>
            <a:ext cx="7848990" cy="1143000"/>
          </a:xfrm>
        </p:spPr>
        <p:txBody>
          <a:bodyPr>
            <a:normAutofit/>
          </a:bodyPr>
          <a:lstStyle/>
          <a:p>
            <a:r>
              <a:rPr lang="ca-ES" sz="3200" dirty="0"/>
              <a:t>Transmissió de calor per conducció </a:t>
            </a:r>
            <a:endParaRPr lang="es-ES" sz="3200" dirty="0"/>
          </a:p>
        </p:txBody>
      </p:sp>
    </p:spTree>
    <p:extLst>
      <p:ext uri="{BB962C8B-B14F-4D97-AF65-F5344CB8AC3E}">
        <p14:creationId xmlns:p14="http://schemas.microsoft.com/office/powerpoint/2010/main" val="3376748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26737" t="28544" r="23765" b="13351"/>
          <a:stretch/>
        </p:blipFill>
        <p:spPr>
          <a:xfrm>
            <a:off x="1187624" y="1592797"/>
            <a:ext cx="6984775" cy="4609950"/>
          </a:xfrm>
          <a:prstGeom prst="rect">
            <a:avLst/>
          </a:prstGeom>
        </p:spPr>
      </p:pic>
      <p:sp>
        <p:nvSpPr>
          <p:cNvPr id="4" name="1 Título"/>
          <p:cNvSpPr>
            <a:spLocks noGrp="1"/>
          </p:cNvSpPr>
          <p:nvPr>
            <p:ph type="title"/>
          </p:nvPr>
        </p:nvSpPr>
        <p:spPr>
          <a:xfrm>
            <a:off x="1043490" y="116632"/>
            <a:ext cx="7344934" cy="1143000"/>
          </a:xfrm>
        </p:spPr>
        <p:txBody>
          <a:bodyPr>
            <a:normAutofit/>
          </a:bodyPr>
          <a:lstStyle/>
          <a:p>
            <a:r>
              <a:rPr lang="ca-ES" sz="3200" dirty="0"/>
              <a:t>Transmissió de calor per </a:t>
            </a:r>
            <a:r>
              <a:rPr lang="ca-ES" sz="3200" dirty="0" smtClean="0"/>
              <a:t>convecció</a:t>
            </a:r>
            <a:endParaRPr lang="es-ES" sz="3200" dirty="0"/>
          </a:p>
        </p:txBody>
      </p:sp>
    </p:spTree>
    <p:extLst>
      <p:ext uri="{BB962C8B-B14F-4D97-AF65-F5344CB8AC3E}">
        <p14:creationId xmlns:p14="http://schemas.microsoft.com/office/powerpoint/2010/main" val="3277007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26865" t="13021" r="24669" b="43877"/>
          <a:stretch/>
        </p:blipFill>
        <p:spPr>
          <a:xfrm>
            <a:off x="1277888" y="1844824"/>
            <a:ext cx="6336704" cy="3168352"/>
          </a:xfrm>
          <a:prstGeom prst="rect">
            <a:avLst/>
          </a:prstGeom>
        </p:spPr>
      </p:pic>
      <p:sp>
        <p:nvSpPr>
          <p:cNvPr id="4" name="1 Título"/>
          <p:cNvSpPr>
            <a:spLocks noGrp="1"/>
          </p:cNvSpPr>
          <p:nvPr>
            <p:ph type="title"/>
          </p:nvPr>
        </p:nvSpPr>
        <p:spPr>
          <a:xfrm>
            <a:off x="1043490" y="116632"/>
            <a:ext cx="7920998" cy="1143000"/>
          </a:xfrm>
        </p:spPr>
        <p:txBody>
          <a:bodyPr>
            <a:normAutofit/>
          </a:bodyPr>
          <a:lstStyle/>
          <a:p>
            <a:r>
              <a:rPr lang="ca-ES" sz="3200" dirty="0"/>
              <a:t>Transmissió de calor per </a:t>
            </a:r>
            <a:r>
              <a:rPr lang="ca-ES" sz="3200" dirty="0" smtClean="0"/>
              <a:t>convecció </a:t>
            </a:r>
            <a:endParaRPr lang="es-ES" sz="3200" dirty="0"/>
          </a:p>
        </p:txBody>
      </p:sp>
    </p:spTree>
    <p:extLst>
      <p:ext uri="{BB962C8B-B14F-4D97-AF65-F5344CB8AC3E}">
        <p14:creationId xmlns:p14="http://schemas.microsoft.com/office/powerpoint/2010/main" val="1644052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24556" t="10968" r="24669" b="15143"/>
          <a:stretch/>
        </p:blipFill>
        <p:spPr>
          <a:xfrm>
            <a:off x="1699681" y="1412776"/>
            <a:ext cx="5896655" cy="4824536"/>
          </a:xfrm>
          <a:prstGeom prst="rect">
            <a:avLst/>
          </a:prstGeom>
        </p:spPr>
      </p:pic>
      <p:sp>
        <p:nvSpPr>
          <p:cNvPr id="4" name="1 Título"/>
          <p:cNvSpPr>
            <a:spLocks noGrp="1"/>
          </p:cNvSpPr>
          <p:nvPr>
            <p:ph type="title"/>
          </p:nvPr>
        </p:nvSpPr>
        <p:spPr>
          <a:xfrm>
            <a:off x="1043490" y="116632"/>
            <a:ext cx="7776982" cy="1143000"/>
          </a:xfrm>
        </p:spPr>
        <p:txBody>
          <a:bodyPr>
            <a:normAutofit/>
          </a:bodyPr>
          <a:lstStyle/>
          <a:p>
            <a:r>
              <a:rPr lang="ca-ES" sz="3200" dirty="0"/>
              <a:t>Transmissió de calor per </a:t>
            </a:r>
            <a:r>
              <a:rPr lang="ca-ES" sz="3200" dirty="0" smtClean="0"/>
              <a:t>convecció </a:t>
            </a:r>
            <a:endParaRPr lang="es-ES" sz="3200" dirty="0"/>
          </a:p>
        </p:txBody>
      </p:sp>
    </p:spTree>
    <p:extLst>
      <p:ext uri="{BB962C8B-B14F-4D97-AF65-F5344CB8AC3E}">
        <p14:creationId xmlns:p14="http://schemas.microsoft.com/office/powerpoint/2010/main" val="1617782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490" y="116632"/>
            <a:ext cx="7416942" cy="1143000"/>
          </a:xfrm>
        </p:spPr>
        <p:txBody>
          <a:bodyPr>
            <a:normAutofit/>
          </a:bodyPr>
          <a:lstStyle/>
          <a:p>
            <a:r>
              <a:rPr lang="ca-ES" sz="3200" dirty="0"/>
              <a:t>Transmissió de calor per </a:t>
            </a:r>
            <a:r>
              <a:rPr lang="ca-ES" sz="3200" dirty="0" smtClean="0"/>
              <a:t>convecció </a:t>
            </a:r>
            <a:endParaRPr lang="es-ES" sz="3200" dirty="0"/>
          </a:p>
        </p:txBody>
      </p:sp>
      <p:grpSp>
        <p:nvGrpSpPr>
          <p:cNvPr id="7" name="Grupo 6"/>
          <p:cNvGrpSpPr/>
          <p:nvPr/>
        </p:nvGrpSpPr>
        <p:grpSpPr>
          <a:xfrm>
            <a:off x="539552" y="1628800"/>
            <a:ext cx="8136904" cy="3240360"/>
            <a:chOff x="1763688" y="1412776"/>
            <a:chExt cx="5400600" cy="1800201"/>
          </a:xfrm>
        </p:grpSpPr>
        <p:pic>
          <p:nvPicPr>
            <p:cNvPr id="5" name="Imagen 4"/>
            <p:cNvPicPr>
              <a:picLocks noChangeAspect="1"/>
            </p:cNvPicPr>
            <p:nvPr/>
          </p:nvPicPr>
          <p:blipFill rotWithShape="1">
            <a:blip r:embed="rId2"/>
            <a:srcRect l="20863" t="9804" r="21651" b="71987"/>
            <a:stretch/>
          </p:blipFill>
          <p:spPr>
            <a:xfrm>
              <a:off x="1907704" y="1412776"/>
              <a:ext cx="5256584" cy="936104"/>
            </a:xfrm>
            <a:prstGeom prst="rect">
              <a:avLst/>
            </a:prstGeom>
          </p:spPr>
        </p:pic>
        <p:pic>
          <p:nvPicPr>
            <p:cNvPr id="6" name="Imagen 5"/>
            <p:cNvPicPr>
              <a:picLocks noChangeAspect="1"/>
            </p:cNvPicPr>
            <p:nvPr/>
          </p:nvPicPr>
          <p:blipFill rotWithShape="1">
            <a:blip r:embed="rId2"/>
            <a:srcRect l="20863" t="47199" r="21651" b="35993"/>
            <a:stretch/>
          </p:blipFill>
          <p:spPr>
            <a:xfrm>
              <a:off x="1763688" y="2348880"/>
              <a:ext cx="5256584" cy="864097"/>
            </a:xfrm>
            <a:prstGeom prst="rect">
              <a:avLst/>
            </a:prstGeom>
          </p:spPr>
        </p:pic>
      </p:grpSp>
      <p:sp>
        <p:nvSpPr>
          <p:cNvPr id="2" name="1 CuadroTexto"/>
          <p:cNvSpPr txBox="1"/>
          <p:nvPr/>
        </p:nvSpPr>
        <p:spPr>
          <a:xfrm>
            <a:off x="1475656" y="2382996"/>
            <a:ext cx="1008112" cy="261610"/>
          </a:xfrm>
          <a:prstGeom prst="rect">
            <a:avLst/>
          </a:prstGeom>
          <a:solidFill>
            <a:schemeClr val="bg1"/>
          </a:solidFill>
        </p:spPr>
        <p:txBody>
          <a:bodyPr wrap="square" rtlCol="0">
            <a:spAutoFit/>
          </a:bodyPr>
          <a:lstStyle/>
          <a:p>
            <a:r>
              <a:rPr lang="es-ES" sz="1100" b="1" dirty="0" smtClean="0"/>
              <a:t>Per Re&lt;2000</a:t>
            </a:r>
            <a:endParaRPr lang="es-ES" sz="1100" b="1" dirty="0"/>
          </a:p>
        </p:txBody>
      </p:sp>
      <p:sp>
        <p:nvSpPr>
          <p:cNvPr id="8" name="7 CuadroTexto"/>
          <p:cNvSpPr txBox="1"/>
          <p:nvPr/>
        </p:nvSpPr>
        <p:spPr>
          <a:xfrm>
            <a:off x="1475656" y="3429000"/>
            <a:ext cx="1080120" cy="261610"/>
          </a:xfrm>
          <a:prstGeom prst="rect">
            <a:avLst/>
          </a:prstGeom>
          <a:solidFill>
            <a:schemeClr val="bg1"/>
          </a:solidFill>
        </p:spPr>
        <p:txBody>
          <a:bodyPr wrap="square" rtlCol="0">
            <a:spAutoFit/>
          </a:bodyPr>
          <a:lstStyle/>
          <a:p>
            <a:r>
              <a:rPr lang="es-ES" sz="1100" b="1" dirty="0" smtClean="0"/>
              <a:t>Per Re&gt;4000</a:t>
            </a:r>
            <a:endParaRPr lang="es-ES" sz="1100" b="1" dirty="0"/>
          </a:p>
        </p:txBody>
      </p:sp>
    </p:spTree>
    <p:extLst>
      <p:ext uri="{BB962C8B-B14F-4D97-AF65-F5344CB8AC3E}">
        <p14:creationId xmlns:p14="http://schemas.microsoft.com/office/powerpoint/2010/main" val="3248562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26865" t="70490" r="24669" b="11038"/>
          <a:stretch/>
        </p:blipFill>
        <p:spPr>
          <a:xfrm>
            <a:off x="539552" y="2348880"/>
            <a:ext cx="7920879" cy="1697332"/>
          </a:xfrm>
          <a:prstGeom prst="rect">
            <a:avLst/>
          </a:prstGeom>
        </p:spPr>
      </p:pic>
      <p:sp>
        <p:nvSpPr>
          <p:cNvPr id="4" name="1 Título"/>
          <p:cNvSpPr>
            <a:spLocks noGrp="1"/>
          </p:cNvSpPr>
          <p:nvPr>
            <p:ph type="title"/>
          </p:nvPr>
        </p:nvSpPr>
        <p:spPr>
          <a:xfrm>
            <a:off x="1043490" y="116632"/>
            <a:ext cx="7776982" cy="1143000"/>
          </a:xfrm>
        </p:spPr>
        <p:txBody>
          <a:bodyPr>
            <a:normAutofit/>
          </a:bodyPr>
          <a:lstStyle/>
          <a:p>
            <a:r>
              <a:rPr lang="ca-ES" sz="3200" dirty="0"/>
              <a:t>Transmissió de calor per </a:t>
            </a:r>
            <a:r>
              <a:rPr lang="ca-ES" sz="3200" dirty="0" smtClean="0"/>
              <a:t>convecció </a:t>
            </a:r>
            <a:endParaRPr lang="es-ES" sz="3200" dirty="0"/>
          </a:p>
        </p:txBody>
      </p:sp>
    </p:spTree>
    <p:extLst>
      <p:ext uri="{BB962C8B-B14F-4D97-AF65-F5344CB8AC3E}">
        <p14:creationId xmlns:p14="http://schemas.microsoft.com/office/powerpoint/2010/main" val="2173124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3200" dirty="0"/>
              <a:t>Mètodes de transmissió de calor</a:t>
            </a:r>
          </a:p>
        </p:txBody>
      </p:sp>
      <p:sp>
        <p:nvSpPr>
          <p:cNvPr id="3" name="2 Marcador de contenido"/>
          <p:cNvSpPr>
            <a:spLocks noGrp="1"/>
          </p:cNvSpPr>
          <p:nvPr>
            <p:ph idx="1"/>
          </p:nvPr>
        </p:nvSpPr>
        <p:spPr>
          <a:xfrm>
            <a:off x="1043608" y="2276872"/>
            <a:ext cx="6777317" cy="3508977"/>
          </a:xfrm>
        </p:spPr>
        <p:txBody>
          <a:bodyPr/>
          <a:lstStyle/>
          <a:p>
            <a:r>
              <a:rPr lang="ca-ES" dirty="0"/>
              <a:t>Quins són els diferents mètodes de transmissió de calor?</a:t>
            </a:r>
          </a:p>
          <a:p>
            <a:pPr marL="68580" indent="0">
              <a:buNone/>
            </a:pPr>
            <a:endParaRPr lang="es-ES" dirty="0"/>
          </a:p>
        </p:txBody>
      </p:sp>
    </p:spTree>
    <p:extLst>
      <p:ext uri="{BB962C8B-B14F-4D97-AF65-F5344CB8AC3E}">
        <p14:creationId xmlns:p14="http://schemas.microsoft.com/office/powerpoint/2010/main" val="540851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80728"/>
            <a:ext cx="7992888" cy="1143000"/>
          </a:xfrm>
        </p:spPr>
        <p:txBody>
          <a:bodyPr>
            <a:normAutofit/>
          </a:bodyPr>
          <a:lstStyle/>
          <a:p>
            <a:pPr algn="ctr"/>
            <a:r>
              <a:rPr lang="es-ES" sz="3200" dirty="0" err="1" smtClean="0"/>
              <a:t>Transmissió</a:t>
            </a:r>
            <a:r>
              <a:rPr lang="es-ES" sz="3200" dirty="0" smtClean="0"/>
              <a:t> de calor per </a:t>
            </a:r>
            <a:r>
              <a:rPr lang="es-ES" sz="3200" dirty="0" err="1" smtClean="0"/>
              <a:t>conducció</a:t>
            </a:r>
            <a:r>
              <a:rPr lang="es-ES" sz="3200" dirty="0" smtClean="0"/>
              <a:t> i </a:t>
            </a:r>
            <a:r>
              <a:rPr lang="es-ES" sz="3200" dirty="0" err="1" smtClean="0"/>
              <a:t>convecció</a:t>
            </a:r>
            <a:endParaRPr lang="es-ES"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269" t="65996" r="44904" b="17863"/>
          <a:stretch/>
        </p:blipFill>
        <p:spPr bwMode="auto">
          <a:xfrm>
            <a:off x="467544" y="2886529"/>
            <a:ext cx="1692056" cy="91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05" t="13333" r="9135" b="43333"/>
          <a:stretch/>
        </p:blipFill>
        <p:spPr bwMode="auto">
          <a:xfrm>
            <a:off x="539552" y="4436531"/>
            <a:ext cx="5688632" cy="179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815" t="26496" r="41106" b="38214"/>
          <a:stretch/>
        </p:blipFill>
        <p:spPr bwMode="auto">
          <a:xfrm>
            <a:off x="2483768" y="2164109"/>
            <a:ext cx="3124219" cy="229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713" t="78952" r="70056" b="10000"/>
          <a:stretch/>
        </p:blipFill>
        <p:spPr bwMode="auto">
          <a:xfrm>
            <a:off x="6624889" y="5333897"/>
            <a:ext cx="1638623" cy="71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1607" t="18291" r="14231" b="16666"/>
          <a:stretch/>
        </p:blipFill>
        <p:spPr bwMode="auto">
          <a:xfrm>
            <a:off x="6228184" y="2011871"/>
            <a:ext cx="2094674" cy="31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558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2323652"/>
            <a:ext cx="7128908" cy="3508977"/>
          </a:xfrm>
        </p:spPr>
        <p:txBody>
          <a:bodyPr>
            <a:normAutofit fontScale="92500"/>
          </a:bodyPr>
          <a:lstStyle/>
          <a:p>
            <a:pPr marL="68580" indent="0">
              <a:buNone/>
            </a:pPr>
            <a:r>
              <a:rPr lang="ca-ES" dirty="0" smtClean="0"/>
              <a:t>Per l’interior d’un tub de metall de 40,9 mm de diàmetre interior i de 48,3 mm de diàmetre exterior hi circula un fluid, de manera que el coeficient individual de convecció fluid/parets és de 500 Kcal/m</a:t>
            </a:r>
            <a:r>
              <a:rPr lang="ca-ES" sz="1600" dirty="0" smtClean="0"/>
              <a:t>2</a:t>
            </a:r>
            <a:r>
              <a:rPr lang="ca-ES" dirty="0" smtClean="0"/>
              <a:t> h ºC Sobre la superfície del tub es condensa un vapor, sent el coeficient individual de condensació de 3.000 Kcal/m</a:t>
            </a:r>
            <a:r>
              <a:rPr lang="ca-ES" sz="1600" dirty="0" smtClean="0"/>
              <a:t>2</a:t>
            </a:r>
            <a:r>
              <a:rPr lang="ca-ES" dirty="0" smtClean="0"/>
              <a:t> h ºC. Calculeu el coeficient global de transferència de calor referit a l’àrea interna i a l’àrea externa. Preneu la conductivitat del metall com 46 Kcal/m h ºC.</a:t>
            </a:r>
            <a:endParaRPr lang="ca-ES" dirty="0"/>
          </a:p>
        </p:txBody>
      </p:sp>
      <p:sp>
        <p:nvSpPr>
          <p:cNvPr id="4" name="1 Título"/>
          <p:cNvSpPr>
            <a:spLocks noGrp="1"/>
          </p:cNvSpPr>
          <p:nvPr>
            <p:ph type="title"/>
          </p:nvPr>
        </p:nvSpPr>
        <p:spPr>
          <a:xfrm>
            <a:off x="683568" y="1027664"/>
            <a:ext cx="7704856" cy="1143000"/>
          </a:xfrm>
        </p:spPr>
        <p:txBody>
          <a:bodyPr>
            <a:normAutofit/>
          </a:bodyPr>
          <a:lstStyle/>
          <a:p>
            <a:pPr algn="ctr"/>
            <a:r>
              <a:rPr lang="es-ES" sz="3200" dirty="0" err="1" smtClean="0"/>
              <a:t>Transmissió</a:t>
            </a:r>
            <a:r>
              <a:rPr lang="es-ES" sz="3200" dirty="0" smtClean="0"/>
              <a:t> de calor per </a:t>
            </a:r>
            <a:r>
              <a:rPr lang="es-ES" sz="3200" dirty="0" err="1" smtClean="0"/>
              <a:t>conducció</a:t>
            </a:r>
            <a:r>
              <a:rPr lang="es-ES" sz="3200" dirty="0" smtClean="0"/>
              <a:t> i </a:t>
            </a:r>
            <a:r>
              <a:rPr lang="es-ES" sz="3200" dirty="0" err="1" smtClean="0"/>
              <a:t>convecció</a:t>
            </a:r>
            <a:endParaRPr lang="es-ES" sz="3200" dirty="0"/>
          </a:p>
        </p:txBody>
      </p:sp>
    </p:spTree>
    <p:extLst>
      <p:ext uri="{BB962C8B-B14F-4D97-AF65-F5344CB8AC3E}">
        <p14:creationId xmlns:p14="http://schemas.microsoft.com/office/powerpoint/2010/main" val="242808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3200" dirty="0"/>
              <a:t>Mètodes de transmissió de calor</a:t>
            </a:r>
          </a:p>
        </p:txBody>
      </p:sp>
      <p:sp>
        <p:nvSpPr>
          <p:cNvPr id="3" name="2 Marcador de contenido"/>
          <p:cNvSpPr>
            <a:spLocks noGrp="1"/>
          </p:cNvSpPr>
          <p:nvPr>
            <p:ph idx="1"/>
          </p:nvPr>
        </p:nvSpPr>
        <p:spPr>
          <a:xfrm>
            <a:off x="1043608" y="2276872"/>
            <a:ext cx="6777317" cy="3508977"/>
          </a:xfrm>
        </p:spPr>
        <p:txBody>
          <a:bodyPr/>
          <a:lstStyle/>
          <a:p>
            <a:r>
              <a:rPr lang="ca-ES" dirty="0"/>
              <a:t>Quins són els diferents mètodes de transmissió de calor?</a:t>
            </a:r>
          </a:p>
          <a:p>
            <a:pPr marL="68580" indent="0">
              <a:buNone/>
            </a:pPr>
            <a:endParaRPr lang="es-ES" dirty="0"/>
          </a:p>
        </p:txBody>
      </p:sp>
      <p:pic>
        <p:nvPicPr>
          <p:cNvPr id="2050" name="Picture 2" descr="Resultat d'imatges de transmissió de ca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212976"/>
            <a:ext cx="3913132" cy="293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3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a:t>Qüestions d’aclariment...</a:t>
            </a:r>
            <a:endParaRPr lang="es-ES" dirty="0"/>
          </a:p>
        </p:txBody>
      </p:sp>
      <p:sp>
        <p:nvSpPr>
          <p:cNvPr id="3" name="2 Marcador de contenido"/>
          <p:cNvSpPr>
            <a:spLocks noGrp="1"/>
          </p:cNvSpPr>
          <p:nvPr>
            <p:ph idx="1"/>
          </p:nvPr>
        </p:nvSpPr>
        <p:spPr/>
        <p:txBody>
          <a:bodyPr/>
          <a:lstStyle/>
          <a:p>
            <a:r>
              <a:rPr lang="ca-ES" dirty="0"/>
              <a:t>Quina diferència hi ha entre temperatura i calor?</a:t>
            </a:r>
          </a:p>
          <a:p>
            <a:r>
              <a:rPr lang="ca-ES" dirty="0"/>
              <a:t>Què és la termodinàmica?</a:t>
            </a:r>
            <a:endParaRPr lang="es-ES" dirty="0"/>
          </a:p>
        </p:txBody>
      </p:sp>
    </p:spTree>
    <p:extLst>
      <p:ext uri="{BB962C8B-B14F-4D97-AF65-F5344CB8AC3E}">
        <p14:creationId xmlns:p14="http://schemas.microsoft.com/office/powerpoint/2010/main" val="187965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08720"/>
            <a:ext cx="7024744" cy="457120"/>
          </a:xfrm>
        </p:spPr>
        <p:txBody>
          <a:bodyPr>
            <a:normAutofit fontScale="90000"/>
          </a:bodyPr>
          <a:lstStyle/>
          <a:p>
            <a:r>
              <a:rPr lang="ca-ES" sz="3200" dirty="0"/>
              <a:t>Transmissió de calor per radiació </a:t>
            </a:r>
            <a:endParaRPr lang="es-ES" sz="3200" dirty="0"/>
          </a:p>
        </p:txBody>
      </p:sp>
      <p:sp>
        <p:nvSpPr>
          <p:cNvPr id="3" name="2 Marcador de contenido"/>
          <p:cNvSpPr>
            <a:spLocks noGrp="1"/>
          </p:cNvSpPr>
          <p:nvPr>
            <p:ph idx="1"/>
          </p:nvPr>
        </p:nvSpPr>
        <p:spPr>
          <a:xfrm>
            <a:off x="1043492" y="1556792"/>
            <a:ext cx="6777317" cy="4275837"/>
          </a:xfrm>
        </p:spPr>
        <p:txBody>
          <a:bodyPr>
            <a:normAutofit/>
          </a:bodyPr>
          <a:lstStyle/>
          <a:p>
            <a:r>
              <a:rPr lang="ca-ES" sz="1800" dirty="0"/>
              <a:t>Si la radiació passa a través d'un espai buit, no es transforma en calor ni en cap altra forma d'energia. Però si troba un material en el seu camí, la radiació es transmetrà, es reflectirà o s'absorbirà. </a:t>
            </a:r>
          </a:p>
          <a:p>
            <a:pPr marL="68580" indent="0">
              <a:buNone/>
            </a:pPr>
            <a:endParaRPr lang="ca-ES" sz="1800" dirty="0"/>
          </a:p>
          <a:p>
            <a:r>
              <a:rPr lang="ca-ES" sz="1800" dirty="0"/>
              <a:t>Només l'energia absorbida es transforma en calor. </a:t>
            </a:r>
          </a:p>
          <a:p>
            <a:endParaRPr lang="ca-ES" sz="1800" dirty="0"/>
          </a:p>
          <a:p>
            <a:r>
              <a:rPr lang="ca-ES" sz="1800" dirty="0"/>
              <a:t>Una superfície opaca polida o un mirall reflectiran la major part de la radiació que reben; en canvi, una superfície negra absorbeix la major part de radiació incident i es transforma en calor. </a:t>
            </a:r>
          </a:p>
          <a:p>
            <a:pPr marL="68580" indent="0">
              <a:buNone/>
            </a:pPr>
            <a:endParaRPr lang="ca-ES" sz="1800" dirty="0"/>
          </a:p>
          <a:p>
            <a:r>
              <a:rPr lang="ca-ES" sz="1800" dirty="0"/>
              <a:t>Anomenem cos negre el cos ideal que absorbeix tota l'energia que li arriba.</a:t>
            </a:r>
          </a:p>
        </p:txBody>
      </p:sp>
    </p:spTree>
    <p:extLst>
      <p:ext uri="{BB962C8B-B14F-4D97-AF65-F5344CB8AC3E}">
        <p14:creationId xmlns:p14="http://schemas.microsoft.com/office/powerpoint/2010/main" val="47746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err="1"/>
              <a:t>Llei</a:t>
            </a:r>
            <a:r>
              <a:rPr lang="es-ES" dirty="0"/>
              <a:t> de </a:t>
            </a:r>
            <a:r>
              <a:rPr lang="es-ES" i="1" dirty="0"/>
              <a:t>Stefan-</a:t>
            </a:r>
            <a:r>
              <a:rPr lang="es-ES" i="1" dirty="0" err="1"/>
              <a:t>Boltzmann</a:t>
            </a:r>
            <a:endParaRPr lang="es-ES" i="1" dirty="0"/>
          </a:p>
        </p:txBody>
      </p:sp>
      <p:sp>
        <p:nvSpPr>
          <p:cNvPr id="4" name="1 Título"/>
          <p:cNvSpPr>
            <a:spLocks noGrp="1"/>
          </p:cNvSpPr>
          <p:nvPr>
            <p:ph type="title"/>
          </p:nvPr>
        </p:nvSpPr>
        <p:spPr>
          <a:xfrm>
            <a:off x="1043608" y="908720"/>
            <a:ext cx="7024744" cy="601136"/>
          </a:xfrm>
        </p:spPr>
        <p:txBody>
          <a:bodyPr>
            <a:normAutofit/>
          </a:bodyPr>
          <a:lstStyle/>
          <a:p>
            <a:r>
              <a:rPr lang="ca-ES" sz="3200" dirty="0"/>
              <a:t>Transmissió de calor per radiació </a:t>
            </a:r>
            <a:endParaRPr lang="es-ES"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64" t="70342" r="33413" b="14829"/>
          <a:stretch/>
        </p:blipFill>
        <p:spPr bwMode="auto">
          <a:xfrm>
            <a:off x="1547664" y="3068960"/>
            <a:ext cx="6295292" cy="152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48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772816"/>
            <a:ext cx="7200916" cy="4059813"/>
          </a:xfrm>
        </p:spPr>
        <p:txBody>
          <a:bodyPr>
            <a:normAutofit/>
          </a:bodyPr>
          <a:lstStyle/>
          <a:p>
            <a:r>
              <a:rPr lang="ca-ES" sz="1800" dirty="0"/>
              <a:t>En realitat no hi ha cossos negres perfectes, encara que algunes superfícies es comporten d’una manera molt aproximada. Les característiques emissores d’un cos no negre a una certa temperatura poden representar-se per la seva emissivitat </a:t>
            </a:r>
            <a:r>
              <a:rPr lang="ca-ES" sz="1800" i="1" dirty="0"/>
              <a:t>(e) </a:t>
            </a:r>
            <a:r>
              <a:rPr lang="ca-ES" sz="1800" dirty="0"/>
              <a:t>la qual està compresa entre 0 i 1.</a:t>
            </a:r>
          </a:p>
          <a:p>
            <a:pPr marL="68580" indent="0">
              <a:buNone/>
            </a:pPr>
            <a:r>
              <a:rPr lang="ca-ES" sz="1800" dirty="0"/>
              <a:t>		</a:t>
            </a:r>
          </a:p>
          <a:p>
            <a:pPr marL="68580" indent="0" algn="ctr">
              <a:buNone/>
            </a:pPr>
            <a:r>
              <a:rPr lang="ca-ES" sz="1800" dirty="0"/>
              <a:t>0&lt;</a:t>
            </a:r>
            <a:r>
              <a:rPr lang="ca-ES" sz="1800" i="1" dirty="0"/>
              <a:t>e</a:t>
            </a:r>
            <a:r>
              <a:rPr lang="ca-ES" sz="1800" dirty="0"/>
              <a:t>&lt;1</a:t>
            </a:r>
            <a:br>
              <a:rPr lang="ca-ES" sz="1800" dirty="0"/>
            </a:br>
            <a:endParaRPr lang="ca-ES" sz="1800" dirty="0"/>
          </a:p>
          <a:p>
            <a:pPr marL="68580" indent="0">
              <a:buNone/>
            </a:pPr>
            <a:endParaRPr lang="ca-ES" sz="1800" dirty="0"/>
          </a:p>
        </p:txBody>
      </p:sp>
      <p:sp>
        <p:nvSpPr>
          <p:cNvPr id="5" name="1 Título"/>
          <p:cNvSpPr>
            <a:spLocks noGrp="1"/>
          </p:cNvSpPr>
          <p:nvPr>
            <p:ph type="title"/>
          </p:nvPr>
        </p:nvSpPr>
        <p:spPr>
          <a:xfrm>
            <a:off x="1043608" y="908720"/>
            <a:ext cx="7024744" cy="601136"/>
          </a:xfrm>
        </p:spPr>
        <p:txBody>
          <a:bodyPr>
            <a:normAutofit/>
          </a:bodyPr>
          <a:lstStyle/>
          <a:p>
            <a:r>
              <a:rPr lang="ca-ES" sz="3200" dirty="0"/>
              <a:t>Transmissió de calor per radiació </a:t>
            </a:r>
            <a:endParaRPr lang="es-ES"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596" t="28291" r="45096" b="66666"/>
          <a:stretch/>
        </p:blipFill>
        <p:spPr bwMode="auto">
          <a:xfrm>
            <a:off x="2915816" y="4005064"/>
            <a:ext cx="4320480" cy="99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57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772816"/>
            <a:ext cx="6777317" cy="4059813"/>
          </a:xfrm>
        </p:spPr>
        <p:txBody>
          <a:bodyPr>
            <a:normAutofit/>
          </a:bodyPr>
          <a:lstStyle/>
          <a:p>
            <a:r>
              <a:rPr lang="ca-ES" sz="1600" dirty="0"/>
              <a:t>Si es vol obtenir el cabal d’energia radiant emesa per un cos, només caldrà multiplicar les equacions 1 i 2 per l’àrea</a:t>
            </a:r>
            <a:r>
              <a:rPr lang="ca-ES" sz="2000" dirty="0"/>
              <a:t>:</a:t>
            </a:r>
          </a:p>
          <a:p>
            <a:pPr marL="68580" indent="0">
              <a:buNone/>
            </a:pPr>
            <a:endParaRPr lang="ca-ES" sz="2000" dirty="0"/>
          </a:p>
        </p:txBody>
      </p:sp>
      <p:sp>
        <p:nvSpPr>
          <p:cNvPr id="4" name="1 Título"/>
          <p:cNvSpPr>
            <a:spLocks noGrp="1"/>
          </p:cNvSpPr>
          <p:nvPr>
            <p:ph type="title"/>
          </p:nvPr>
        </p:nvSpPr>
        <p:spPr>
          <a:xfrm>
            <a:off x="1043608" y="908720"/>
            <a:ext cx="7024744" cy="601136"/>
          </a:xfrm>
        </p:spPr>
        <p:txBody>
          <a:bodyPr>
            <a:normAutofit/>
          </a:bodyPr>
          <a:lstStyle/>
          <a:p>
            <a:r>
              <a:rPr lang="ca-ES" sz="3200" dirty="0"/>
              <a:t>Transmissió de calor per radiació </a:t>
            </a:r>
            <a:endParaRPr lang="es-ES"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317" t="50940" r="41586" b="41795"/>
          <a:stretch/>
        </p:blipFill>
        <p:spPr bwMode="auto">
          <a:xfrm>
            <a:off x="1763688" y="3212976"/>
            <a:ext cx="5799841" cy="1179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866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597</TotalTime>
  <Words>891</Words>
  <Application>Microsoft Office PowerPoint</Application>
  <PresentationFormat>Presentación en pantalla (4:3)</PresentationFormat>
  <Paragraphs>78</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Austin</vt:lpstr>
      <vt:lpstr>Transmissió de calor</vt:lpstr>
      <vt:lpstr>Transmissió de calor</vt:lpstr>
      <vt:lpstr>Mètodes de transmissió de calor</vt:lpstr>
      <vt:lpstr>Mètodes de transmissió de calor</vt:lpstr>
      <vt:lpstr>Qüestions d’aclariment...</vt:lpstr>
      <vt:lpstr>Transmissió de calor per radiació </vt:lpstr>
      <vt:lpstr>Transmissió de calor per radiació </vt:lpstr>
      <vt:lpstr>Transmissió de calor per radiació </vt:lpstr>
      <vt:lpstr>Transmissió de calor per radiació </vt:lpstr>
      <vt:lpstr>Transmissió de calor per radiació </vt:lpstr>
      <vt:lpstr>Transmissió de calor per radiació </vt:lpstr>
      <vt:lpstr>Transmissió de calor per radiació </vt:lpstr>
      <vt:lpstr>Transmissió de calor per conducció </vt:lpstr>
      <vt:lpstr>Transmissió de calor per conducció </vt:lpstr>
      <vt:lpstr>Transmissió de calor per conducció </vt:lpstr>
      <vt:lpstr>Transmissió de calor per conducció </vt:lpstr>
      <vt:lpstr>Transmissió de calor per conducció </vt:lpstr>
      <vt:lpstr>Transmissió de calor per conducció </vt:lpstr>
      <vt:lpstr>Transmissió de calor per conducció </vt:lpstr>
      <vt:lpstr>Transmissió de calor per conducció </vt:lpstr>
      <vt:lpstr>Transmissió de calor per conducció </vt:lpstr>
      <vt:lpstr>Transmissió de calor per conducció </vt:lpstr>
      <vt:lpstr>Transmissió de calor per conducció </vt:lpstr>
      <vt:lpstr>Transmissió de calor per conducció </vt:lpstr>
      <vt:lpstr>Transmissió de calor per convecció</vt:lpstr>
      <vt:lpstr>Transmissió de calor per convecció </vt:lpstr>
      <vt:lpstr>Transmissió de calor per convecció </vt:lpstr>
      <vt:lpstr>Transmissió de calor per convecció </vt:lpstr>
      <vt:lpstr>Transmissió de calor per convecció </vt:lpstr>
      <vt:lpstr>Transmissió de calor per conducció i convecció</vt:lpstr>
      <vt:lpstr>Transmissió de calor per conducció i convecció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Transmissió de calor</dc:title>
  <dc:creator>Arianna Martin Frigola</dc:creator>
  <cp:lastModifiedBy>user</cp:lastModifiedBy>
  <cp:revision>35</cp:revision>
  <dcterms:created xsi:type="dcterms:W3CDTF">2016-09-26T15:29:38Z</dcterms:created>
  <dcterms:modified xsi:type="dcterms:W3CDTF">2016-11-21T18:56:02Z</dcterms:modified>
</cp:coreProperties>
</file>