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1" r:id="rId14"/>
    <p:sldId id="270" r:id="rId15"/>
    <p:sldId id="272" r:id="rId16"/>
    <p:sldId id="268" r:id="rId17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84"/>
    <p:restoredTop sz="94674"/>
  </p:normalViewPr>
  <p:slideViewPr>
    <p:cSldViewPr snapToGrid="0" snapToObjects="1">
      <p:cViewPr varScale="1">
        <p:scale>
          <a:sx n="72" d="100"/>
          <a:sy n="72" d="100"/>
        </p:scale>
        <p:origin x="32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604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42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725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2544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354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133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432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194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3861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7048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20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Rectángulo 7"/>
          <p:cNvSpPr/>
          <p:nvPr userDrawn="1"/>
        </p:nvSpPr>
        <p:spPr>
          <a:xfrm>
            <a:off x="0" y="6527800"/>
            <a:ext cx="12192000" cy="33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10" descr="logo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4" y="315565"/>
            <a:ext cx="859185" cy="859185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 userDrawn="1"/>
        </p:nvSpPr>
        <p:spPr>
          <a:xfrm>
            <a:off x="0" y="6564539"/>
            <a:ext cx="12192000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pic>
        <p:nvPicPr>
          <p:cNvPr id="10" name="Imagen 1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647" y="102090"/>
            <a:ext cx="1342020" cy="102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3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8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128" y="1644832"/>
            <a:ext cx="1213323" cy="1213323"/>
          </a:xfrm>
          <a:prstGeom prst="rect">
            <a:avLst/>
          </a:prstGeom>
        </p:spPr>
      </p:pic>
      <p:sp>
        <p:nvSpPr>
          <p:cNvPr id="7" name="CuadroTexto 11"/>
          <p:cNvSpPr txBox="1"/>
          <p:nvPr/>
        </p:nvSpPr>
        <p:spPr>
          <a:xfrm>
            <a:off x="2074590" y="3212976"/>
            <a:ext cx="6364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>
                <a:solidFill>
                  <a:srgbClr val="000000"/>
                </a:solidFill>
                <a:latin typeface="Verdana"/>
                <a:cs typeface="Verdana"/>
              </a:rPr>
              <a:t>Unitat</a:t>
            </a:r>
            <a:r>
              <a:rPr lang="es-ES" sz="3200" dirty="0">
                <a:solidFill>
                  <a:srgbClr val="000000"/>
                </a:solidFill>
                <a:latin typeface="Verdana"/>
                <a:cs typeface="Verdana"/>
              </a:rPr>
              <a:t> 4</a:t>
            </a:r>
          </a:p>
          <a:p>
            <a:r>
              <a:rPr lang="es-ES" sz="3200" dirty="0">
                <a:solidFill>
                  <a:srgbClr val="000000"/>
                </a:solidFill>
                <a:latin typeface="Verdana"/>
              </a:rPr>
              <a:t>El contracte de </a:t>
            </a:r>
            <a:r>
              <a:rPr lang="es-ES" sz="3200" dirty="0" err="1">
                <a:solidFill>
                  <a:srgbClr val="000000"/>
                </a:solidFill>
                <a:latin typeface="Verdana"/>
              </a:rPr>
              <a:t>treball</a:t>
            </a:r>
            <a:r>
              <a:rPr lang="es-ES" sz="3200" dirty="0">
                <a:solidFill>
                  <a:srgbClr val="000000"/>
                </a:solidFill>
                <a:latin typeface="Verdana"/>
              </a:rPr>
              <a:t> i les </a:t>
            </a:r>
            <a:r>
              <a:rPr lang="es-ES" sz="3200" dirty="0" err="1">
                <a:solidFill>
                  <a:srgbClr val="000000"/>
                </a:solidFill>
                <a:latin typeface="Verdana"/>
              </a:rPr>
              <a:t>modalitats</a:t>
            </a:r>
            <a:r>
              <a:rPr lang="es-ES" sz="3200" dirty="0">
                <a:solidFill>
                  <a:srgbClr val="000000"/>
                </a:solidFill>
                <a:latin typeface="Verdana"/>
              </a:rPr>
              <a:t> de </a:t>
            </a:r>
            <a:r>
              <a:rPr lang="es-ES" sz="3200" dirty="0" err="1">
                <a:solidFill>
                  <a:srgbClr val="000000"/>
                </a:solidFill>
                <a:latin typeface="Verdana"/>
              </a:rPr>
              <a:t>contractació</a:t>
            </a:r>
            <a:endParaRPr lang="es-ES" sz="3200" dirty="0">
              <a:solidFill>
                <a:srgbClr val="000000"/>
              </a:solidFill>
              <a:latin typeface="Verdana"/>
            </a:endParaRPr>
          </a:p>
        </p:txBody>
      </p:sp>
      <p:pic>
        <p:nvPicPr>
          <p:cNvPr id="8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50" y="3751531"/>
            <a:ext cx="1342020" cy="1022491"/>
          </a:xfrm>
          <a:prstGeom prst="rect">
            <a:avLst/>
          </a:prstGeom>
        </p:spPr>
      </p:pic>
      <p:cxnSp>
        <p:nvCxnSpPr>
          <p:cNvPr id="9" name="Conector recto 13"/>
          <p:cNvCxnSpPr/>
          <p:nvPr/>
        </p:nvCxnSpPr>
        <p:spPr>
          <a:xfrm flipH="1">
            <a:off x="2914650" y="4824191"/>
            <a:ext cx="6295021" cy="0"/>
          </a:xfrm>
          <a:prstGeom prst="line">
            <a:avLst/>
          </a:prstGeom>
          <a:ln>
            <a:solidFill>
              <a:srgbClr val="20AAA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79512" y="0"/>
            <a:ext cx="1872208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9824492" y="0"/>
            <a:ext cx="1872208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0253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71525" y="3649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Tipos de contratos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460333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B8F6CAE3-F262-44B7-97F5-8B878528A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772" y="1313382"/>
            <a:ext cx="9110455" cy="485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71525" y="3649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</a:t>
            </a:r>
            <a:r>
              <a:rPr lang="es-ES_tradnl" sz="2400" b="1" dirty="0" err="1"/>
              <a:t>Tipus</a:t>
            </a:r>
            <a:r>
              <a:rPr lang="es-ES_tradnl" sz="2400" b="1" dirty="0"/>
              <a:t> de contractes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460333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F12B2E5C-01D5-43CD-AED1-007AD18B1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152" y="1698873"/>
            <a:ext cx="7468724" cy="3574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71525" y="3649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</a:t>
            </a:r>
            <a:r>
              <a:rPr lang="es-ES_tradnl" sz="2400" b="1" dirty="0" err="1"/>
              <a:t>Tipus</a:t>
            </a:r>
            <a:r>
              <a:rPr lang="es-ES_tradnl" sz="2400" b="1" dirty="0"/>
              <a:t> de contractes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460333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25E737F0-552F-42D3-B88A-55B5A91700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053" y="1240962"/>
            <a:ext cx="8686386" cy="510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71525" y="3649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</a:t>
            </a:r>
            <a:r>
              <a:rPr lang="es-ES_tradnl" sz="2400" b="1" dirty="0" err="1"/>
              <a:t>Tipus</a:t>
            </a:r>
            <a:r>
              <a:rPr lang="es-ES_tradnl" sz="2400" b="1" dirty="0"/>
              <a:t> de contractes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460333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7205041D-EDA5-4FDC-88A0-B6716F463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226" y="1277615"/>
            <a:ext cx="9393548" cy="474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71525" y="3649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</a:t>
            </a:r>
            <a:r>
              <a:rPr lang="es-ES_tradnl" sz="2400" b="1" dirty="0" err="1"/>
              <a:t>Tipus</a:t>
            </a:r>
            <a:r>
              <a:rPr lang="es-ES_tradnl" sz="2400" b="1" dirty="0"/>
              <a:t> de contractes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460333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AD6F9DAD-5BFD-4B61-B52C-9C2E958E2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739" y="1341716"/>
            <a:ext cx="8909603" cy="449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71525" y="364980"/>
            <a:ext cx="10515600" cy="735855"/>
          </a:xfrm>
        </p:spPr>
        <p:txBody>
          <a:bodyPr anchor="t">
            <a:normAutofit/>
          </a:bodyPr>
          <a:lstStyle/>
          <a:p>
            <a:pPr algn="ctr"/>
            <a:r>
              <a:rPr lang="es-ES_tradnl" sz="2400" b="1" dirty="0" err="1"/>
              <a:t>Contratacions</a:t>
            </a:r>
            <a:r>
              <a:rPr lang="es-ES_tradnl" sz="2400" b="1" dirty="0"/>
              <a:t> </a:t>
            </a:r>
            <a:r>
              <a:rPr lang="es-ES_tradnl" sz="2400" b="1" dirty="0" err="1"/>
              <a:t>especials</a:t>
            </a: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380323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9156C539-3761-4009-A966-BA93ABA74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113" y="1724724"/>
            <a:ext cx="6467890" cy="403458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7EB3404-2039-4A0F-A4B7-82D224E357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7239" y="1851785"/>
            <a:ext cx="2841834" cy="390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447675" y="378335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                         </a:t>
            </a:r>
            <a:r>
              <a:rPr lang="es-ES" sz="2400" b="1" dirty="0"/>
              <a:t>La </a:t>
            </a:r>
            <a:r>
              <a:rPr lang="es-ES" sz="2400" b="1" dirty="0" err="1"/>
              <a:t>gestió</a:t>
            </a:r>
            <a:r>
              <a:rPr lang="es-ES" sz="2400" b="1" dirty="0"/>
              <a:t> del </a:t>
            </a:r>
            <a:r>
              <a:rPr lang="es-ES" sz="2400" b="1" dirty="0" err="1"/>
              <a:t>procés</a:t>
            </a:r>
            <a:r>
              <a:rPr lang="es-ES" sz="2400" b="1" dirty="0"/>
              <a:t> de </a:t>
            </a:r>
            <a:r>
              <a:rPr lang="es-ES" sz="2400" b="1" dirty="0" err="1"/>
              <a:t>contractació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3049605" y="315011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5CF7F10F-B314-4347-915C-41A01BC7FC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861" y="1419950"/>
            <a:ext cx="6636671" cy="140054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1CADAEB-F4DF-4723-9797-3766EECAA7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9861" y="3209348"/>
            <a:ext cx="6514839" cy="165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71525" y="3649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El contracte de </a:t>
            </a:r>
            <a:r>
              <a:rPr lang="es-ES_tradnl" sz="2400" b="1" dirty="0" err="1"/>
              <a:t>treball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14" name="Agrupar 12"/>
          <p:cNvGrpSpPr/>
          <p:nvPr/>
        </p:nvGrpSpPr>
        <p:grpSpPr>
          <a:xfrm>
            <a:off x="460333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Imagen 2">
            <a:extLst>
              <a:ext uri="{FF2B5EF4-FFF2-40B4-BE49-F238E27FC236}">
                <a16:creationId xmlns:a16="http://schemas.microsoft.com/office/drawing/2014/main" id="{36C54E24-7930-45D3-9CEB-3FBE3FFB9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513" y="2280810"/>
            <a:ext cx="9174231" cy="3755893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1854AABF-A67E-4413-9F1D-01EB7174388F}"/>
              </a:ext>
            </a:extLst>
          </p:cNvPr>
          <p:cNvSpPr txBox="1"/>
          <p:nvPr/>
        </p:nvSpPr>
        <p:spPr>
          <a:xfrm>
            <a:off x="1745561" y="1190993"/>
            <a:ext cx="917423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dirty="0">
                <a:latin typeface=""/>
              </a:rPr>
              <a:t>«</a:t>
            </a:r>
            <a:r>
              <a:rPr lang="es-ES" sz="1800" dirty="0" err="1">
                <a:latin typeface=""/>
              </a:rPr>
              <a:t>L'Estatut</a:t>
            </a:r>
            <a:r>
              <a:rPr lang="es-ES" sz="1800" dirty="0">
                <a:latin typeface=""/>
              </a:rPr>
              <a:t> </a:t>
            </a:r>
            <a:r>
              <a:rPr lang="es-ES" sz="1800" dirty="0" err="1">
                <a:latin typeface=""/>
              </a:rPr>
              <a:t>dels</a:t>
            </a:r>
            <a:r>
              <a:rPr lang="es-ES" sz="1800" dirty="0">
                <a:latin typeface=""/>
              </a:rPr>
              <a:t> </a:t>
            </a:r>
            <a:r>
              <a:rPr lang="es-ES" sz="1800" dirty="0" err="1">
                <a:latin typeface=""/>
              </a:rPr>
              <a:t>Treballadors</a:t>
            </a:r>
            <a:r>
              <a:rPr lang="es-ES" sz="1800" dirty="0">
                <a:latin typeface=""/>
              </a:rPr>
              <a:t> </a:t>
            </a:r>
            <a:r>
              <a:rPr lang="es-ES" sz="1800" dirty="0" err="1">
                <a:latin typeface=""/>
              </a:rPr>
              <a:t>serà</a:t>
            </a:r>
            <a:r>
              <a:rPr lang="es-ES" sz="1800" dirty="0">
                <a:latin typeface=""/>
              </a:rPr>
              <a:t> aplicable a </a:t>
            </a:r>
            <a:r>
              <a:rPr lang="es-ES" sz="1800" dirty="0" err="1">
                <a:latin typeface=""/>
              </a:rPr>
              <a:t>aquelles</a:t>
            </a:r>
            <a:r>
              <a:rPr lang="es-ES" sz="1800" dirty="0">
                <a:latin typeface=""/>
              </a:rPr>
              <a:t> persones que </a:t>
            </a:r>
            <a:r>
              <a:rPr lang="es-ES" sz="1800" b="1" dirty="0" err="1">
                <a:latin typeface=""/>
              </a:rPr>
              <a:t>voluntàriament</a:t>
            </a:r>
            <a:r>
              <a:rPr lang="es-ES" sz="1800" b="1" dirty="0">
                <a:latin typeface=""/>
              </a:rPr>
              <a:t> </a:t>
            </a:r>
            <a:r>
              <a:rPr lang="es-ES" sz="1800" b="0" dirty="0" err="1">
                <a:latin typeface=""/>
              </a:rPr>
              <a:t>prestin</a:t>
            </a:r>
            <a:r>
              <a:rPr lang="es-ES" sz="1800" b="0" dirty="0">
                <a:latin typeface=""/>
              </a:rPr>
              <a:t> </a:t>
            </a:r>
            <a:r>
              <a:rPr lang="es-ES" sz="1800" b="0" dirty="0" err="1">
                <a:latin typeface=""/>
              </a:rPr>
              <a:t>els</a:t>
            </a:r>
            <a:r>
              <a:rPr lang="es-ES" sz="1800" b="0" dirty="0">
                <a:latin typeface=""/>
              </a:rPr>
              <a:t> </a:t>
            </a:r>
            <a:r>
              <a:rPr lang="es-ES" sz="1800" b="0" dirty="0" err="1">
                <a:latin typeface=""/>
              </a:rPr>
              <a:t>seus</a:t>
            </a:r>
            <a:r>
              <a:rPr lang="es-ES" sz="1800" b="0" dirty="0">
                <a:latin typeface=""/>
              </a:rPr>
              <a:t> </a:t>
            </a:r>
            <a:r>
              <a:rPr lang="es-ES" sz="1800" b="0" dirty="0" err="1">
                <a:latin typeface=""/>
              </a:rPr>
              <a:t>serveis</a:t>
            </a:r>
            <a:r>
              <a:rPr lang="es-ES" sz="1800" b="0" dirty="0">
                <a:latin typeface=""/>
              </a:rPr>
              <a:t> </a:t>
            </a:r>
            <a:r>
              <a:rPr lang="es-ES" sz="1800" b="1" dirty="0" err="1">
                <a:latin typeface=""/>
              </a:rPr>
              <a:t>retribuïts</a:t>
            </a:r>
            <a:r>
              <a:rPr lang="es-ES" sz="1800" b="0" dirty="0">
                <a:latin typeface=""/>
              </a:rPr>
              <a:t> per </a:t>
            </a:r>
            <a:r>
              <a:rPr lang="es-ES" sz="1800" b="1" dirty="0" err="1">
                <a:latin typeface=""/>
              </a:rPr>
              <a:t>compte</a:t>
            </a:r>
            <a:r>
              <a:rPr lang="es-ES" sz="1800" b="1" dirty="0">
                <a:latin typeface=""/>
              </a:rPr>
              <a:t> </a:t>
            </a:r>
            <a:r>
              <a:rPr lang="es-ES" sz="1800" b="1" dirty="0" err="1">
                <a:latin typeface=""/>
              </a:rPr>
              <a:t>d'altri</a:t>
            </a:r>
            <a:r>
              <a:rPr lang="es-ES" sz="1800" b="0" dirty="0">
                <a:latin typeface=""/>
              </a:rPr>
              <a:t> i </a:t>
            </a:r>
            <a:r>
              <a:rPr lang="es-ES" sz="1800" b="0" dirty="0" err="1">
                <a:latin typeface=""/>
              </a:rPr>
              <a:t>dins</a:t>
            </a:r>
            <a:r>
              <a:rPr lang="es-ES" sz="1800" b="0" dirty="0">
                <a:latin typeface=""/>
              </a:rPr>
              <a:t> de </a:t>
            </a:r>
            <a:r>
              <a:rPr lang="es-ES" sz="1800" b="0" dirty="0" err="1">
                <a:latin typeface=""/>
              </a:rPr>
              <a:t>l'àmbit</a:t>
            </a:r>
            <a:r>
              <a:rPr lang="es-ES" sz="1800" b="0" dirty="0">
                <a:latin typeface=""/>
              </a:rPr>
              <a:t> </a:t>
            </a:r>
            <a:r>
              <a:rPr lang="es-ES" sz="1800" b="0" dirty="0" err="1">
                <a:latin typeface=""/>
              </a:rPr>
              <a:t>d'organització</a:t>
            </a:r>
            <a:r>
              <a:rPr lang="es-ES" sz="1800" b="0" dirty="0">
                <a:latin typeface=""/>
              </a:rPr>
              <a:t> i </a:t>
            </a:r>
            <a:r>
              <a:rPr lang="es-ES" sz="1800" b="1" dirty="0" err="1">
                <a:latin typeface=""/>
              </a:rPr>
              <a:t>direcció</a:t>
            </a:r>
            <a:r>
              <a:rPr lang="es-ES" sz="1800" b="1" dirty="0">
                <a:latin typeface=""/>
              </a:rPr>
              <a:t> </a:t>
            </a:r>
            <a:r>
              <a:rPr lang="es-ES" sz="1800" b="1" dirty="0" err="1">
                <a:latin typeface=""/>
              </a:rPr>
              <a:t>d'una</a:t>
            </a:r>
            <a:r>
              <a:rPr lang="es-ES" sz="1800" b="1" dirty="0">
                <a:latin typeface=""/>
              </a:rPr>
              <a:t> </a:t>
            </a:r>
            <a:r>
              <a:rPr lang="es-ES" sz="1800" b="1" dirty="0" err="1">
                <a:latin typeface=""/>
              </a:rPr>
              <a:t>altra</a:t>
            </a:r>
            <a:r>
              <a:rPr lang="es-ES" sz="1800" b="1" dirty="0">
                <a:latin typeface=""/>
              </a:rPr>
              <a:t> persona</a:t>
            </a:r>
            <a:r>
              <a:rPr lang="es-ES" sz="1800" b="0" dirty="0">
                <a:latin typeface=""/>
              </a:rPr>
              <a:t> física o jurídica denominada ocupador o </a:t>
            </a:r>
            <a:r>
              <a:rPr lang="es-ES" sz="1800" b="0" dirty="0" err="1">
                <a:latin typeface=""/>
              </a:rPr>
              <a:t>empresari</a:t>
            </a:r>
            <a:r>
              <a:rPr lang="es-ES" sz="1800" b="0" dirty="0">
                <a:latin typeface=""/>
              </a:rPr>
              <a:t>».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71525" y="3649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El contracte de </a:t>
            </a:r>
            <a:r>
              <a:rPr lang="es-ES_tradnl" sz="2400" b="1" dirty="0" err="1"/>
              <a:t>treball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460333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Imagen 6">
            <a:extLst>
              <a:ext uri="{FF2B5EF4-FFF2-40B4-BE49-F238E27FC236}">
                <a16:creationId xmlns:a16="http://schemas.microsoft.com/office/drawing/2014/main" id="{32784C99-9599-4A68-8D02-11F7770FB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8276" y="2899014"/>
            <a:ext cx="4522098" cy="3544037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ACF828AC-ECA2-4925-A20F-316B532B1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8095" y="1275860"/>
            <a:ext cx="8755809" cy="144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71525" y="268521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El contracte de </a:t>
            </a:r>
            <a:r>
              <a:rPr lang="es-ES_tradnl" sz="2400" b="1" dirty="0" err="1"/>
              <a:t>treball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4457558" y="180132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33B2F7FB-6257-4119-9B49-230B22307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070" y="784645"/>
            <a:ext cx="7386430" cy="570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71525" y="3649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El contracte de </a:t>
            </a:r>
            <a:r>
              <a:rPr lang="es-ES_tradnl" sz="2400" b="1" dirty="0" err="1"/>
              <a:t>treball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460333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167D7B85-17F4-4EA6-B9FB-6F808B3BF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970" y="1100835"/>
            <a:ext cx="7763802" cy="508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71525" y="3649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</a:t>
            </a:r>
            <a:r>
              <a:rPr lang="es-ES_tradnl" sz="2400" b="1" dirty="0" err="1"/>
              <a:t>Tipus</a:t>
            </a:r>
            <a:r>
              <a:rPr lang="es-ES_tradnl" sz="2400" b="1" dirty="0"/>
              <a:t> de contractes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460333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12F17682-BA02-4A8C-AEE5-15CF822D8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656" y="1405351"/>
            <a:ext cx="8552687" cy="402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71525" y="3649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</a:t>
            </a:r>
            <a:r>
              <a:rPr lang="es-ES_tradnl" sz="2400" b="1" dirty="0" err="1"/>
              <a:t>Tipus</a:t>
            </a:r>
            <a:r>
              <a:rPr lang="es-ES_tradnl" sz="2400" b="1" dirty="0"/>
              <a:t> de contractes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460333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2F4E9FEE-1AC9-42CC-A10E-09FE4772C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6330" y="1034584"/>
            <a:ext cx="5922386" cy="293630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48B0596-4740-48CC-AF4C-B91EC9CB8E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9852" y="3970893"/>
            <a:ext cx="6468814" cy="247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71525" y="3649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</a:t>
            </a:r>
            <a:r>
              <a:rPr lang="es-ES_tradnl" sz="2400" b="1" dirty="0" err="1"/>
              <a:t>Tipus</a:t>
            </a:r>
            <a:r>
              <a:rPr lang="es-ES_tradnl" sz="2400" b="1" dirty="0"/>
              <a:t> de contractes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460333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B3713CDE-CF42-4227-9599-994C06C186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862" y="1557152"/>
            <a:ext cx="7534275" cy="401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71525" y="3649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</a:t>
            </a:r>
            <a:r>
              <a:rPr lang="es-ES_tradnl" sz="2400" b="1" dirty="0" err="1"/>
              <a:t>Tipus</a:t>
            </a:r>
            <a:r>
              <a:rPr lang="es-ES_tradnl" sz="2400" b="1" dirty="0"/>
              <a:t> de contractes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460333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4BDA25A1-0B00-423B-ADA1-FFA835F8C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4905" y="1006250"/>
            <a:ext cx="6532700" cy="543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157</Words>
  <Application>Microsoft Office PowerPoint</Application>
  <PresentationFormat>Panorámica</PresentationFormat>
  <Paragraphs>54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Verdana</vt:lpstr>
      <vt:lpstr>Tema de Office</vt:lpstr>
      <vt:lpstr>Presentación de PowerPoint</vt:lpstr>
      <vt:lpstr>             El contracte de treball </vt:lpstr>
      <vt:lpstr>             El contracte de treball </vt:lpstr>
      <vt:lpstr>             El contracte de treball </vt:lpstr>
      <vt:lpstr>             El contracte de treball </vt:lpstr>
      <vt:lpstr>             Tipus de contractes </vt:lpstr>
      <vt:lpstr>             Tipus de contractes </vt:lpstr>
      <vt:lpstr>             Tipus de contractes </vt:lpstr>
      <vt:lpstr>       Tipus de contractes </vt:lpstr>
      <vt:lpstr>       Tipos de contratos </vt:lpstr>
      <vt:lpstr>       Tipus de contractes </vt:lpstr>
      <vt:lpstr>         Tipus de contractes </vt:lpstr>
      <vt:lpstr>         Tipus de contractes </vt:lpstr>
      <vt:lpstr>          Tipus de contractes </vt:lpstr>
      <vt:lpstr>Contratacions especials</vt:lpstr>
      <vt:lpstr>                                      La gestió del procés de contractació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</dc:title>
  <dc:creator>Ana Arias Rodriguez</dc:creator>
  <cp:lastModifiedBy>Horas, Alfredo</cp:lastModifiedBy>
  <cp:revision>33</cp:revision>
  <dcterms:created xsi:type="dcterms:W3CDTF">2016-06-28T20:43:18Z</dcterms:created>
  <dcterms:modified xsi:type="dcterms:W3CDTF">2021-06-09T09:33:33Z</dcterms:modified>
</cp:coreProperties>
</file>