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68" r:id="rId4"/>
    <p:sldId id="259" r:id="rId5"/>
    <p:sldId id="260" r:id="rId6"/>
    <p:sldId id="261" r:id="rId7"/>
    <p:sldId id="262" r:id="rId8"/>
    <p:sldId id="263" r:id="rId9"/>
    <p:sldId id="264" r:id="rId10"/>
    <p:sldId id="265" r:id="rId11"/>
    <p:sldId id="266" r:id="rId12"/>
    <p:sldId id="269" r:id="rId13"/>
    <p:sldId id="270" r:id="rId14"/>
    <p:sldId id="271" r:id="rId15"/>
    <p:sldId id="272" r:id="rId16"/>
    <p:sldId id="273" r:id="rId17"/>
    <p:sldId id="274" r:id="rId18"/>
    <p:sldId id="275" r:id="rId19"/>
    <p:sldId id="276" r:id="rId20"/>
    <p:sldId id="290" r:id="rId21"/>
    <p:sldId id="277" r:id="rId22"/>
    <p:sldId id="278" r:id="rId23"/>
    <p:sldId id="279" r:id="rId24"/>
    <p:sldId id="280" r:id="rId25"/>
    <p:sldId id="281" r:id="rId26"/>
    <p:sldId id="282" r:id="rId27"/>
    <p:sldId id="283" r:id="rId28"/>
    <p:sldId id="284" r:id="rId29"/>
    <p:sldId id="286" r:id="rId30"/>
    <p:sldId id="285" r:id="rId31"/>
    <p:sldId id="287"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65" autoAdjust="0"/>
    <p:restoredTop sz="94660"/>
  </p:normalViewPr>
  <p:slideViewPr>
    <p:cSldViewPr snapToGrid="0">
      <p:cViewPr varScale="1">
        <p:scale>
          <a:sx n="68" d="100"/>
          <a:sy n="68" d="100"/>
        </p:scale>
        <p:origin x="78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28FC5F6-F338-4AE4-BB23-26385BCFC423}"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20EBB0C4-6273-4C6E-B9BD-2EDC30F1CD52}" type="datetimeFigureOut">
              <a:rPr lang="en-US" dirty="0"/>
              <a:t>5/8/2017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‹Nº›</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5/8/2017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5/8/2017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5/8/2017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5/8/2017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C9CAD897-D46E-4AD2-BD9B-49DD3E640873}" type="datetimeFigureOut">
              <a:rPr lang="en-US" dirty="0"/>
              <a:t>5/8/2017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5/8/2017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‹Nº›</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X_fyyl6nYXU"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gY7VELbF1ew" TargetMode="External"/><Relationship Id="rId2" Type="http://schemas.openxmlformats.org/officeDocument/2006/relationships/hyperlink" Target="https://www.youtube.com/watch?v=2Unu2DnK0xM"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youtube.com/watch?v=Dsg5CnFFqL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tUk2r0pDVY"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clVWELaTOD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d3RmMHnkiv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VdOzk9mm2y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pPr algn="ctr"/>
            <a:r>
              <a:rPr lang="ca-ES" dirty="0"/>
              <a:t>Equips de separació de sòlids </a:t>
            </a:r>
          </a:p>
        </p:txBody>
      </p:sp>
      <p:sp>
        <p:nvSpPr>
          <p:cNvPr id="3" name="Subtítulo 2"/>
          <p:cNvSpPr>
            <a:spLocks noGrp="1"/>
          </p:cNvSpPr>
          <p:nvPr>
            <p:ph type="subTitle" idx="1"/>
          </p:nvPr>
        </p:nvSpPr>
        <p:spPr>
          <a:xfrm>
            <a:off x="1100051" y="4455619"/>
            <a:ext cx="10058400" cy="1888909"/>
          </a:xfrm>
        </p:spPr>
        <p:txBody>
          <a:bodyPr>
            <a:normAutofit lnSpcReduction="10000"/>
          </a:bodyPr>
          <a:lstStyle/>
          <a:p>
            <a:r>
              <a:rPr lang="ca-ES" dirty="0"/>
              <a:t>MP02_Transport de sòlids i fluids</a:t>
            </a:r>
          </a:p>
          <a:p>
            <a:r>
              <a:rPr lang="ca-ES" dirty="0"/>
              <a:t>UF3_ control de transport de sòlids</a:t>
            </a:r>
          </a:p>
          <a:p>
            <a:r>
              <a:rPr lang="ca-ES" dirty="0"/>
              <a:t>NF1_ Control de transport de sòlids</a:t>
            </a:r>
          </a:p>
          <a:p>
            <a:r>
              <a:rPr lang="ca-ES" dirty="0"/>
              <a:t>A1.4_Equips de separació de sòlids </a:t>
            </a:r>
          </a:p>
          <a:p>
            <a:endParaRPr lang="ca-ES" dirty="0"/>
          </a:p>
        </p:txBody>
      </p:sp>
    </p:spTree>
    <p:extLst>
      <p:ext uri="{BB962C8B-B14F-4D97-AF65-F5344CB8AC3E}">
        <p14:creationId xmlns:p14="http://schemas.microsoft.com/office/powerpoint/2010/main" val="46117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Classificació mecànica</a:t>
            </a:r>
          </a:p>
        </p:txBody>
      </p:sp>
      <p:sp>
        <p:nvSpPr>
          <p:cNvPr id="3" name="Marcador de contenido 2"/>
          <p:cNvSpPr>
            <a:spLocks noGrp="1"/>
          </p:cNvSpPr>
          <p:nvPr>
            <p:ph idx="1"/>
          </p:nvPr>
        </p:nvSpPr>
        <p:spPr>
          <a:xfrm>
            <a:off x="225083" y="2042682"/>
            <a:ext cx="3432517" cy="4023360"/>
          </a:xfrm>
        </p:spPr>
        <p:txBody>
          <a:bodyPr>
            <a:normAutofit lnSpcReduction="10000"/>
          </a:bodyPr>
          <a:lstStyle/>
          <a:p>
            <a:r>
              <a:rPr lang="ca-ES" dirty="0"/>
              <a:t>SEPARADORS MAGNÈTICS DE CINTA: </a:t>
            </a:r>
            <a:r>
              <a:rPr lang="ca-ES" dirty="0">
                <a:hlinkClick r:id="rId2"/>
              </a:rPr>
              <a:t>https://www.youtube.com/watch?v=X_fyyl6nYXU</a:t>
            </a:r>
            <a:endParaRPr lang="ca-ES" dirty="0"/>
          </a:p>
          <a:p>
            <a:endParaRPr lang="ca-ES" dirty="0"/>
          </a:p>
          <a:p>
            <a:r>
              <a:rPr lang="ca-ES" dirty="0"/>
              <a:t>La politja conductora (esquerra de la Figura) està magnetitzada. El material no magnètic cau, per gravetat, el magnètic queda adherit pel camp magnètic. Quan la cinta abandona la politja, cessa el camp magnètic i el material magnètic cau per gravetat.</a:t>
            </a:r>
          </a:p>
        </p:txBody>
      </p:sp>
      <p:pic>
        <p:nvPicPr>
          <p:cNvPr id="4" name="Imagen 3"/>
          <p:cNvPicPr>
            <a:picLocks noChangeAspect="1"/>
          </p:cNvPicPr>
          <p:nvPr/>
        </p:nvPicPr>
        <p:blipFill rotWithShape="1">
          <a:blip r:embed="rId3"/>
          <a:srcRect l="25269" t="45331" r="29731" b="10339"/>
          <a:stretch/>
        </p:blipFill>
        <p:spPr>
          <a:xfrm>
            <a:off x="4103906" y="1737360"/>
            <a:ext cx="7843424" cy="4344051"/>
          </a:xfrm>
          <a:prstGeom prst="rect">
            <a:avLst/>
          </a:prstGeom>
        </p:spPr>
      </p:pic>
    </p:spTree>
    <p:extLst>
      <p:ext uri="{BB962C8B-B14F-4D97-AF65-F5344CB8AC3E}">
        <p14:creationId xmlns:p14="http://schemas.microsoft.com/office/powerpoint/2010/main" val="2217483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sp>
        <p:nvSpPr>
          <p:cNvPr id="3" name="Marcador de contenido 2"/>
          <p:cNvSpPr>
            <a:spLocks noGrp="1"/>
          </p:cNvSpPr>
          <p:nvPr>
            <p:ph idx="1"/>
          </p:nvPr>
        </p:nvSpPr>
        <p:spPr/>
        <p:txBody>
          <a:bodyPr>
            <a:normAutofit/>
          </a:bodyPr>
          <a:lstStyle/>
          <a:p>
            <a:pPr>
              <a:buFont typeface="Arial" panose="020B0604020202020204" pitchFamily="34" charset="0"/>
              <a:buChar char="•"/>
            </a:pPr>
            <a:r>
              <a:rPr lang="ca-ES" sz="3600" dirty="0"/>
              <a:t> separació de sòlids de líquids</a:t>
            </a:r>
          </a:p>
          <a:p>
            <a:pPr lvl="1">
              <a:buFont typeface="Arial" panose="020B0604020202020204" pitchFamily="34" charset="0"/>
              <a:buChar char="•"/>
            </a:pPr>
            <a:r>
              <a:rPr lang="ca-ES" sz="3200" dirty="0"/>
              <a:t>Sedimentació</a:t>
            </a:r>
          </a:p>
          <a:p>
            <a:pPr lvl="1">
              <a:buFont typeface="Arial" panose="020B0604020202020204" pitchFamily="34" charset="0"/>
              <a:buChar char="•"/>
            </a:pPr>
            <a:r>
              <a:rPr lang="ca-ES" sz="3200" dirty="0"/>
              <a:t>Filtració </a:t>
            </a:r>
          </a:p>
          <a:p>
            <a:pPr>
              <a:buFont typeface="Arial" panose="020B0604020202020204" pitchFamily="34" charset="0"/>
              <a:buChar char="•"/>
            </a:pPr>
            <a:r>
              <a:rPr lang="ca-ES" sz="3600" dirty="0"/>
              <a:t> separació de dos sòlids </a:t>
            </a:r>
          </a:p>
          <a:p>
            <a:pPr lvl="1">
              <a:buFont typeface="Arial" panose="020B0604020202020204" pitchFamily="34" charset="0"/>
              <a:buChar char="•"/>
            </a:pPr>
            <a:r>
              <a:rPr lang="ca-ES" sz="3200" dirty="0"/>
              <a:t>Classificació hidràulica</a:t>
            </a:r>
          </a:p>
          <a:p>
            <a:pPr lvl="1">
              <a:buFont typeface="Arial" panose="020B0604020202020204" pitchFamily="34" charset="0"/>
              <a:buChar char="•"/>
            </a:pPr>
            <a:r>
              <a:rPr lang="ca-ES" sz="3200" dirty="0"/>
              <a:t>Concentració </a:t>
            </a:r>
          </a:p>
        </p:txBody>
      </p:sp>
    </p:spTree>
    <p:extLst>
      <p:ext uri="{BB962C8B-B14F-4D97-AF65-F5344CB8AC3E}">
        <p14:creationId xmlns:p14="http://schemas.microsoft.com/office/powerpoint/2010/main" val="2880007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sp>
        <p:nvSpPr>
          <p:cNvPr id="3" name="Marcador de contenido 2"/>
          <p:cNvSpPr>
            <a:spLocks noGrp="1"/>
          </p:cNvSpPr>
          <p:nvPr>
            <p:ph idx="1"/>
          </p:nvPr>
        </p:nvSpPr>
        <p:spPr>
          <a:xfrm>
            <a:off x="182879" y="1845734"/>
            <a:ext cx="4920121" cy="4023360"/>
          </a:xfrm>
        </p:spPr>
        <p:txBody>
          <a:bodyPr>
            <a:normAutofit fontScale="92500" lnSpcReduction="20000"/>
          </a:bodyPr>
          <a:lstStyle/>
          <a:p>
            <a:r>
              <a:rPr lang="ca-ES" dirty="0"/>
              <a:t>SEPARADORS DE POLS </a:t>
            </a:r>
          </a:p>
          <a:p>
            <a:r>
              <a:rPr lang="ca-ES" dirty="0"/>
              <a:t>Són aparells que s'utilitzen per separar la pols fina (fins) del material gruixut. S'apliquen com a complement dels molins, per retirar els fins de l’aparell.</a:t>
            </a:r>
          </a:p>
          <a:p>
            <a:r>
              <a:rPr lang="ca-ES" dirty="0"/>
              <a:t>Mitjançant un eix buit accionat per un motor, dóna moviment a una paleta i un disc distribuïdor de la pols que penetren per aquest eix. Compte a més amb deflectors, i a la part inferior, concèntric al con, té una mena d'embut. Les paletes, en girar, generen un corrent d'aire, tal com s'indica a la Figura 12. Aquest corrent arrossega als fins que surten per la part inferior del con. El material gruixut, que no és arrossegat pel corrent d'aire, cau directament per l'embut. Aquest material torna al molí per ser novament mòlt.</a:t>
            </a:r>
          </a:p>
        </p:txBody>
      </p:sp>
      <p:pic>
        <p:nvPicPr>
          <p:cNvPr id="4" name="Imagen 3"/>
          <p:cNvPicPr>
            <a:picLocks noChangeAspect="1"/>
          </p:cNvPicPr>
          <p:nvPr/>
        </p:nvPicPr>
        <p:blipFill rotWithShape="1">
          <a:blip r:embed="rId2"/>
          <a:srcRect l="31615" t="26903" r="32385" b="36608"/>
          <a:stretch/>
        </p:blipFill>
        <p:spPr>
          <a:xfrm>
            <a:off x="5103000" y="1766625"/>
            <a:ext cx="7199085" cy="4102469"/>
          </a:xfrm>
          <a:prstGeom prst="rect">
            <a:avLst/>
          </a:prstGeom>
        </p:spPr>
      </p:pic>
    </p:spTree>
    <p:extLst>
      <p:ext uri="{BB962C8B-B14F-4D97-AF65-F5344CB8AC3E}">
        <p14:creationId xmlns:p14="http://schemas.microsoft.com/office/powerpoint/2010/main" val="22715517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sp>
        <p:nvSpPr>
          <p:cNvPr id="3" name="Marcador de contenido 2"/>
          <p:cNvSpPr>
            <a:spLocks noGrp="1"/>
          </p:cNvSpPr>
          <p:nvPr>
            <p:ph idx="1"/>
          </p:nvPr>
        </p:nvSpPr>
        <p:spPr>
          <a:xfrm>
            <a:off x="1097280" y="1845734"/>
            <a:ext cx="3677920" cy="4023360"/>
          </a:xfrm>
        </p:spPr>
        <p:txBody>
          <a:bodyPr/>
          <a:lstStyle/>
          <a:p>
            <a:r>
              <a:rPr lang="ca-ES" dirty="0"/>
              <a:t>CAIXES DE SEDIMENTACIÓ </a:t>
            </a:r>
          </a:p>
          <a:p>
            <a:r>
              <a:rPr lang="ca-ES" dirty="0"/>
              <a:t>Les caixes de sedimentació són classificadors que s'usen en mineria, per separar els materials en tres mides diferents</a:t>
            </a:r>
          </a:p>
        </p:txBody>
      </p:sp>
      <p:pic>
        <p:nvPicPr>
          <p:cNvPr id="4" name="Imagen 3"/>
          <p:cNvPicPr>
            <a:picLocks noChangeAspect="1"/>
          </p:cNvPicPr>
          <p:nvPr/>
        </p:nvPicPr>
        <p:blipFill rotWithShape="1">
          <a:blip r:embed="rId2"/>
          <a:srcRect l="26423" t="18446" r="36539" b="62673"/>
          <a:stretch/>
        </p:blipFill>
        <p:spPr>
          <a:xfrm>
            <a:off x="3868615" y="3545058"/>
            <a:ext cx="8108862" cy="2324036"/>
          </a:xfrm>
          <a:prstGeom prst="rect">
            <a:avLst/>
          </a:prstGeom>
        </p:spPr>
      </p:pic>
    </p:spTree>
    <p:extLst>
      <p:ext uri="{BB962C8B-B14F-4D97-AF65-F5344CB8AC3E}">
        <p14:creationId xmlns:p14="http://schemas.microsoft.com/office/powerpoint/2010/main" val="67092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sp>
        <p:nvSpPr>
          <p:cNvPr id="3" name="Marcador de contenido 2"/>
          <p:cNvSpPr>
            <a:spLocks noGrp="1"/>
          </p:cNvSpPr>
          <p:nvPr>
            <p:ph idx="1"/>
          </p:nvPr>
        </p:nvSpPr>
        <p:spPr>
          <a:xfrm>
            <a:off x="1097280" y="1845734"/>
            <a:ext cx="9875520" cy="4023360"/>
          </a:xfrm>
        </p:spPr>
        <p:txBody>
          <a:bodyPr>
            <a:normAutofit/>
          </a:bodyPr>
          <a:lstStyle/>
          <a:p>
            <a:r>
              <a:rPr lang="ca-ES" dirty="0"/>
              <a:t>CAIXES PIRAMIDALS (</a:t>
            </a:r>
            <a:r>
              <a:rPr lang="ca-ES" dirty="0" err="1"/>
              <a:t>Spitzkasten</a:t>
            </a:r>
            <a:r>
              <a:rPr lang="ca-ES" dirty="0"/>
              <a:t>)</a:t>
            </a:r>
          </a:p>
          <a:p>
            <a:r>
              <a:rPr lang="ca-ES" dirty="0"/>
              <a:t>Per a un cabal de 100 litres / min. De suspensió entrada, les dimensions de les caixes seran: </a:t>
            </a:r>
          </a:p>
          <a:p>
            <a:r>
              <a:rPr lang="ca-ES" dirty="0"/>
              <a:t>1ª caixa - ample 70 mm. Llarg 500mm. </a:t>
            </a:r>
          </a:p>
          <a:p>
            <a:r>
              <a:rPr lang="ca-ES" dirty="0"/>
              <a:t>2ª caixa - ample 70 mm i llarg 50% més que la 1ª </a:t>
            </a:r>
          </a:p>
          <a:p>
            <a:r>
              <a:rPr lang="ca-ES" dirty="0"/>
              <a:t>3ª caixa - ample 70 mm i llarg 50% més que la 2a </a:t>
            </a:r>
          </a:p>
          <a:p>
            <a:r>
              <a:rPr lang="ca-ES" dirty="0"/>
              <a:t>4a caixa - ample 70 mm i llarg 50% més que la 3ª</a:t>
            </a:r>
          </a:p>
          <a:p>
            <a:r>
              <a:rPr lang="ca-ES" dirty="0"/>
              <a:t>Inclinació de les parets de les caixes 50 °. </a:t>
            </a:r>
          </a:p>
          <a:p>
            <a:r>
              <a:rPr lang="ca-ES" dirty="0"/>
              <a:t>Aigua d'injecció: 30 litres / min. per cada 100 litres / min. de suspensió entrada.</a:t>
            </a:r>
          </a:p>
        </p:txBody>
      </p:sp>
    </p:spTree>
    <p:extLst>
      <p:ext uri="{BB962C8B-B14F-4D97-AF65-F5344CB8AC3E}">
        <p14:creationId xmlns:p14="http://schemas.microsoft.com/office/powerpoint/2010/main" val="1801204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sp>
        <p:nvSpPr>
          <p:cNvPr id="3" name="Marcador de contenido 2"/>
          <p:cNvSpPr>
            <a:spLocks noGrp="1"/>
          </p:cNvSpPr>
          <p:nvPr>
            <p:ph idx="1"/>
          </p:nvPr>
        </p:nvSpPr>
        <p:spPr>
          <a:xfrm>
            <a:off x="288897" y="1885491"/>
            <a:ext cx="5950996" cy="4023360"/>
          </a:xfrm>
        </p:spPr>
        <p:txBody>
          <a:bodyPr>
            <a:normAutofit fontScale="92500" lnSpcReduction="10000"/>
          </a:bodyPr>
          <a:lstStyle/>
          <a:p>
            <a:r>
              <a:rPr lang="ca-ES" dirty="0"/>
              <a:t>CAIXES PIRAMIDALS (</a:t>
            </a:r>
            <a:r>
              <a:rPr lang="ca-ES" dirty="0" err="1"/>
              <a:t>Spitzkasten</a:t>
            </a:r>
            <a:r>
              <a:rPr lang="ca-ES" dirty="0"/>
              <a:t>)</a:t>
            </a:r>
          </a:p>
          <a:p>
            <a:r>
              <a:rPr lang="ca-ES" dirty="0"/>
              <a:t>És una sèrie de recipients en forma piramidal, la grandària és creixent des de l'extrem d'entrada de la suspensió (primera caixa) al de sortida del líquid clar. A la primera caixa sedimenten les partícules gruixudes, en la segona les mitjanes i denses, en la tercera les mitjanes i lleugeres i en la quarta les fines. L'aparell treballa amb un cert nivell de líquid, el qual és regulat mitjançant l'agregat, a les caixes, d'aigua des de les canonades, que s'observen a la part superior. Naturalment el cabal d'aigua que s'envia de les canonades a les caixes depèn del cabal de suspensió tractat. Les partícules surten per la part inferior de les caixes formant un fang, a través d'un tub, per la pressió hidrostàtica que distribueixen a la mateixa en tota la secció de l'aparell</a:t>
            </a:r>
          </a:p>
        </p:txBody>
      </p:sp>
      <p:pic>
        <p:nvPicPr>
          <p:cNvPr id="4" name="Imagen 3"/>
          <p:cNvPicPr>
            <a:picLocks noChangeAspect="1"/>
          </p:cNvPicPr>
          <p:nvPr/>
        </p:nvPicPr>
        <p:blipFill rotWithShape="1">
          <a:blip r:embed="rId2"/>
          <a:srcRect l="26769" t="25322" r="31462" b="14402"/>
          <a:stretch/>
        </p:blipFill>
        <p:spPr>
          <a:xfrm>
            <a:off x="6239893" y="1485569"/>
            <a:ext cx="6270159" cy="5087209"/>
          </a:xfrm>
          <a:prstGeom prst="rect">
            <a:avLst/>
          </a:prstGeom>
        </p:spPr>
      </p:pic>
    </p:spTree>
    <p:extLst>
      <p:ext uri="{BB962C8B-B14F-4D97-AF65-F5344CB8AC3E}">
        <p14:creationId xmlns:p14="http://schemas.microsoft.com/office/powerpoint/2010/main" val="19915634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sp>
        <p:nvSpPr>
          <p:cNvPr id="4" name="Marcador de texto 3"/>
          <p:cNvSpPr>
            <a:spLocks noGrp="1"/>
          </p:cNvSpPr>
          <p:nvPr>
            <p:ph type="body" idx="1"/>
          </p:nvPr>
        </p:nvSpPr>
        <p:spPr/>
        <p:txBody>
          <a:bodyPr/>
          <a:lstStyle/>
          <a:p>
            <a:r>
              <a:rPr lang="ca-ES" dirty="0"/>
              <a:t>CLASSIFICADORS DE CON SENZILL </a:t>
            </a:r>
          </a:p>
        </p:txBody>
      </p:sp>
      <p:sp>
        <p:nvSpPr>
          <p:cNvPr id="5" name="Marcador de contenido 4"/>
          <p:cNvSpPr>
            <a:spLocks noGrp="1"/>
          </p:cNvSpPr>
          <p:nvPr>
            <p:ph sz="half" idx="2"/>
          </p:nvPr>
        </p:nvSpPr>
        <p:spPr/>
        <p:txBody>
          <a:bodyPr/>
          <a:lstStyle/>
          <a:p>
            <a:r>
              <a:rPr lang="ca-ES" dirty="0"/>
              <a:t>Aquest aparell és una espècie d'embut amb un canal a la part superior, per a la descàrrega dels fins. La suspensió penetra per la part superior, i el material gruixut descendeix per l'embut fins a sortir pel fons. El material fi, és arrossegat cap a la part superior mitjançant un corrent d'aigua que ascendeix des de la part inferior de l'embut, descarregant-se per un canal circular. Aquests classificadors; poden tractar 20m3 / hora, per a un diàmetre del con d'1 metre</a:t>
            </a:r>
          </a:p>
        </p:txBody>
      </p:sp>
      <p:sp>
        <p:nvSpPr>
          <p:cNvPr id="6" name="Marcador de texto 5"/>
          <p:cNvSpPr>
            <a:spLocks noGrp="1"/>
          </p:cNvSpPr>
          <p:nvPr>
            <p:ph type="body" sz="quarter" idx="3"/>
          </p:nvPr>
        </p:nvSpPr>
        <p:spPr/>
        <p:txBody>
          <a:bodyPr/>
          <a:lstStyle/>
          <a:p>
            <a:r>
              <a:rPr lang="ca-ES" dirty="0"/>
              <a:t>CLASSIFICADORS DE DOBLE CON </a:t>
            </a:r>
          </a:p>
        </p:txBody>
      </p:sp>
      <p:sp>
        <p:nvSpPr>
          <p:cNvPr id="7" name="Marcador de contenido 6"/>
          <p:cNvSpPr>
            <a:spLocks noGrp="1"/>
          </p:cNvSpPr>
          <p:nvPr>
            <p:ph sz="quarter" idx="4"/>
          </p:nvPr>
        </p:nvSpPr>
        <p:spPr/>
        <p:txBody>
          <a:bodyPr>
            <a:normAutofit fontScale="92500" lnSpcReduction="10000"/>
          </a:bodyPr>
          <a:lstStyle/>
          <a:p>
            <a:r>
              <a:rPr lang="ca-ES" dirty="0"/>
              <a:t>Aquest aparell és de funcionament anàleg a l'anterior, amb la diferència que compta amb dos cons concèntrics. Per l'interior, per la part superior, penetra la suspensió i a la part inferior troba un con derivador (que distribueix uniformement a la mateixa). Un corrent ascendent d'aigua arrossega cap a la part superior als fins, per l'espai comprès entre els dos cons. Les partícules gruixudes, per la seva major pes, cauen pel fons de l'embut. Aquest aparell permet modificar la posició de l'embut interior, de manera que es pot regular la velocitat del corrent d'aigua ascendent en l'espai entre cons i, per tant, la mida de partícules a separar.</a:t>
            </a:r>
          </a:p>
        </p:txBody>
      </p:sp>
      <p:pic>
        <p:nvPicPr>
          <p:cNvPr id="8" name="Imagen 7"/>
          <p:cNvPicPr>
            <a:picLocks noChangeAspect="1"/>
          </p:cNvPicPr>
          <p:nvPr/>
        </p:nvPicPr>
        <p:blipFill rotWithShape="1">
          <a:blip r:embed="rId2"/>
          <a:srcRect l="30346" t="41226" r="41154" b="33736"/>
          <a:stretch/>
        </p:blipFill>
        <p:spPr>
          <a:xfrm>
            <a:off x="267770" y="2691026"/>
            <a:ext cx="5858710" cy="2893777"/>
          </a:xfrm>
          <a:prstGeom prst="rect">
            <a:avLst/>
          </a:prstGeom>
        </p:spPr>
      </p:pic>
      <p:pic>
        <p:nvPicPr>
          <p:cNvPr id="9" name="Imagen 8"/>
          <p:cNvPicPr>
            <a:picLocks noChangeAspect="1"/>
          </p:cNvPicPr>
          <p:nvPr/>
        </p:nvPicPr>
        <p:blipFill rotWithShape="1">
          <a:blip r:embed="rId3"/>
          <a:srcRect l="26077" t="32196" r="43000" b="36609"/>
          <a:stretch/>
        </p:blipFill>
        <p:spPr>
          <a:xfrm>
            <a:off x="6126480" y="2514416"/>
            <a:ext cx="6195804" cy="3514037"/>
          </a:xfrm>
          <a:prstGeom prst="rect">
            <a:avLst/>
          </a:prstGeom>
        </p:spPr>
      </p:pic>
    </p:spTree>
    <p:extLst>
      <p:ext uri="{BB962C8B-B14F-4D97-AF65-F5344CB8AC3E}">
        <p14:creationId xmlns:p14="http://schemas.microsoft.com/office/powerpoint/2010/main" val="228464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ca-ES" dirty="0"/>
              <a:t>Separació hidràulica </a:t>
            </a:r>
          </a:p>
        </p:txBody>
      </p:sp>
      <p:sp>
        <p:nvSpPr>
          <p:cNvPr id="8" name="Marcador de contenido 7"/>
          <p:cNvSpPr>
            <a:spLocks noGrp="1"/>
          </p:cNvSpPr>
          <p:nvPr>
            <p:ph idx="1"/>
          </p:nvPr>
        </p:nvSpPr>
        <p:spPr/>
        <p:txBody>
          <a:bodyPr/>
          <a:lstStyle/>
          <a:p>
            <a:r>
              <a:rPr lang="ca-ES" dirty="0"/>
              <a:t>CLASSIFICADOR DORR (d’aresta o rastell) </a:t>
            </a:r>
          </a:p>
        </p:txBody>
      </p:sp>
      <p:pic>
        <p:nvPicPr>
          <p:cNvPr id="2" name="Imagen 1"/>
          <p:cNvPicPr>
            <a:picLocks noChangeAspect="1"/>
          </p:cNvPicPr>
          <p:nvPr/>
        </p:nvPicPr>
        <p:blipFill rotWithShape="1">
          <a:blip r:embed="rId2"/>
          <a:srcRect l="26087" t="38764" r="31739" b="22306"/>
          <a:stretch/>
        </p:blipFill>
        <p:spPr>
          <a:xfrm>
            <a:off x="2080946" y="2425148"/>
            <a:ext cx="8541257" cy="4432852"/>
          </a:xfrm>
          <a:prstGeom prst="rect">
            <a:avLst/>
          </a:prstGeom>
        </p:spPr>
      </p:pic>
    </p:spTree>
    <p:extLst>
      <p:ext uri="{BB962C8B-B14F-4D97-AF65-F5344CB8AC3E}">
        <p14:creationId xmlns:p14="http://schemas.microsoft.com/office/powerpoint/2010/main" val="2006221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ca-ES" dirty="0"/>
              <a:t>Separació hidràulica </a:t>
            </a:r>
          </a:p>
        </p:txBody>
      </p:sp>
      <p:sp>
        <p:nvSpPr>
          <p:cNvPr id="8" name="Marcador de contenido 7"/>
          <p:cNvSpPr>
            <a:spLocks noGrp="1"/>
          </p:cNvSpPr>
          <p:nvPr>
            <p:ph idx="1"/>
          </p:nvPr>
        </p:nvSpPr>
        <p:spPr>
          <a:xfrm>
            <a:off x="1097280" y="1845734"/>
            <a:ext cx="10058400" cy="4409292"/>
          </a:xfrm>
        </p:spPr>
        <p:txBody>
          <a:bodyPr>
            <a:normAutofit lnSpcReduction="10000"/>
          </a:bodyPr>
          <a:lstStyle/>
          <a:p>
            <a:r>
              <a:rPr lang="ca-ES" dirty="0"/>
              <a:t>TAULA DE SACSEIG </a:t>
            </a:r>
          </a:p>
          <a:p>
            <a:r>
              <a:rPr lang="ca-ES" dirty="0"/>
              <a:t>És una taula de fusta (habitualment recoberta de </a:t>
            </a:r>
            <a:r>
              <a:rPr lang="ca-ES" dirty="0" err="1"/>
              <a:t>linoleum</a:t>
            </a:r>
            <a:r>
              <a:rPr lang="ca-ES" dirty="0"/>
              <a:t>) amb llistons de longitud creixent, formant ranures en sentit longitudinal. La taula és impulsada, amb un moviment de vaivé mitjançant un excèntric i amb l'ajuda d'amortidors s'aconsegueix que aquest moviment sigui ràpid cap endavant (sentit de la fletxa) i lent en retrocedir. L'aparell compta amb un distribuïdor d'aigua que realitza un escombrat en sentit perpendicular al moviment de la taula. La combinació del moviment de la taula i el corrent d'aigua permet separar les partícules sòlides en quatre classes. El moviment de la taula (la sacsejada) és predominant per sobre el corrent d'aigua per a les partícules gruixudes i denses que pel seu pes es situen en el fons de les ranures. En tant el corrent d'aigua predomina per sobre la sacsejada per a les partícules fines a les que arrossega perpendicularment a l'eix longitudinal de la taula. Així, aquesta combinació de moviments permet separar les partícules en quatre classes, les que es reben en recipients disposats a la vora de la taula. </a:t>
            </a:r>
          </a:p>
          <a:p>
            <a:r>
              <a:rPr lang="ca-ES" dirty="0">
                <a:hlinkClick r:id="rId2"/>
              </a:rPr>
              <a:t>https://www.youtube.com/watch?v=2Unu2DnK0xM</a:t>
            </a:r>
            <a:endParaRPr lang="ca-ES" dirty="0"/>
          </a:p>
          <a:p>
            <a:r>
              <a:rPr lang="ca-ES" dirty="0">
                <a:hlinkClick r:id="rId3"/>
              </a:rPr>
              <a:t>https://www.youtube.com/watch?v=gY7VELbF1ew</a:t>
            </a:r>
            <a:endParaRPr lang="ca-ES" dirty="0"/>
          </a:p>
          <a:p>
            <a:endParaRPr lang="ca-ES" dirty="0"/>
          </a:p>
        </p:txBody>
      </p:sp>
      <p:pic>
        <p:nvPicPr>
          <p:cNvPr id="2" name="Imagen 1"/>
          <p:cNvPicPr>
            <a:picLocks noChangeAspect="1"/>
          </p:cNvPicPr>
          <p:nvPr/>
        </p:nvPicPr>
        <p:blipFill rotWithShape="1">
          <a:blip r:embed="rId4"/>
          <a:srcRect l="28039" t="35275" r="28230" b="19985"/>
          <a:stretch/>
        </p:blipFill>
        <p:spPr>
          <a:xfrm>
            <a:off x="1675281" y="1011981"/>
            <a:ext cx="8902398" cy="5120640"/>
          </a:xfrm>
          <a:prstGeom prst="rect">
            <a:avLst/>
          </a:prstGeom>
        </p:spPr>
      </p:pic>
    </p:spTree>
    <p:extLst>
      <p:ext uri="{BB962C8B-B14F-4D97-AF65-F5344CB8AC3E}">
        <p14:creationId xmlns:p14="http://schemas.microsoft.com/office/powerpoint/2010/main" val="4064384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ca-ES" dirty="0"/>
              <a:t>Separació hidràulica </a:t>
            </a:r>
          </a:p>
        </p:txBody>
      </p:sp>
      <p:sp>
        <p:nvSpPr>
          <p:cNvPr id="8" name="Marcador de contenido 7"/>
          <p:cNvSpPr>
            <a:spLocks noGrp="1"/>
          </p:cNvSpPr>
          <p:nvPr>
            <p:ph idx="1"/>
          </p:nvPr>
        </p:nvSpPr>
        <p:spPr>
          <a:xfrm>
            <a:off x="1097280" y="1845734"/>
            <a:ext cx="7050158" cy="4402276"/>
          </a:xfrm>
        </p:spPr>
        <p:txBody>
          <a:bodyPr>
            <a:normAutofit fontScale="92500" lnSpcReduction="20000"/>
          </a:bodyPr>
          <a:lstStyle/>
          <a:p>
            <a:r>
              <a:rPr lang="ca-ES" dirty="0"/>
              <a:t>HIDROCICLONS </a:t>
            </a:r>
          </a:p>
          <a:p>
            <a:r>
              <a:rPr lang="ca-ES" dirty="0"/>
              <a:t>Els </a:t>
            </a:r>
            <a:r>
              <a:rPr lang="ca-ES" dirty="0" err="1"/>
              <a:t>hidrociclons</a:t>
            </a:r>
            <a:r>
              <a:rPr lang="ca-ES" dirty="0"/>
              <a:t> són aparells que aprofiten la força centrífuga i no la gravetat, com en el cas dels classificadors anteriorment descrits, el que fa que siguin aparells de menor grandària.</a:t>
            </a:r>
          </a:p>
          <a:p>
            <a:r>
              <a:rPr lang="ca-ES" dirty="0"/>
              <a:t>Són elements de forma cilíndric-còniques (veure Figura N ° 19) que compten amb una canonada d'alimentació (1), una càmera d'alimentació (2), un tronc de con (3), una canonada de sortida inferior (4) i una canonada de sobreeiximent (5). La suspensió (sòlid-líquid de 10 a 20%), s'introdueix a pressió elevada a la cambra d'alimentació (2), mitjançant una canonada tangencial (1), prenent un moviment en remolí, al voltant d'una columna d'aire que es forma en l'eix de l'aparell i es divideix en dos corrents, un que s'evacua per l'orifici central de sobreeiximent (5) arrossegant les partícules fines. L'altra surt per l'extrem inferior (4) al costat de les partícules més grans (i pesades) que han perdut energia cinètica pel xoc contra les parets i posterior lliscament per les mateixes cap a la sortida inferior.</a:t>
            </a:r>
          </a:p>
          <a:p>
            <a:r>
              <a:rPr lang="ca-ES" dirty="0">
                <a:hlinkClick r:id="rId2"/>
              </a:rPr>
              <a:t>https://www.youtube.com/watch?v=Dsg5CnFFqL8</a:t>
            </a:r>
            <a:endParaRPr lang="ca-ES" dirty="0"/>
          </a:p>
          <a:p>
            <a:endParaRPr lang="ca-ES" dirty="0"/>
          </a:p>
        </p:txBody>
      </p:sp>
      <p:pic>
        <p:nvPicPr>
          <p:cNvPr id="2" name="Imagen 1"/>
          <p:cNvPicPr>
            <a:picLocks noChangeAspect="1"/>
          </p:cNvPicPr>
          <p:nvPr/>
        </p:nvPicPr>
        <p:blipFill rotWithShape="1">
          <a:blip r:embed="rId3"/>
          <a:srcRect l="29131" t="25322" r="46956" b="26945"/>
          <a:stretch/>
        </p:blipFill>
        <p:spPr>
          <a:xfrm>
            <a:off x="8147437" y="1845734"/>
            <a:ext cx="3922643" cy="4402276"/>
          </a:xfrm>
          <a:prstGeom prst="rect">
            <a:avLst/>
          </a:prstGeom>
        </p:spPr>
      </p:pic>
    </p:spTree>
    <p:extLst>
      <p:ext uri="{BB962C8B-B14F-4D97-AF65-F5344CB8AC3E}">
        <p14:creationId xmlns:p14="http://schemas.microsoft.com/office/powerpoint/2010/main" val="335896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de sòlids</a:t>
            </a:r>
          </a:p>
        </p:txBody>
      </p:sp>
      <p:pic>
        <p:nvPicPr>
          <p:cNvPr id="4" name="Marcador de contenido 3"/>
          <p:cNvPicPr>
            <a:picLocks noGrp="1" noChangeAspect="1"/>
          </p:cNvPicPr>
          <p:nvPr>
            <p:ph idx="1"/>
          </p:nvPr>
        </p:nvPicPr>
        <p:blipFill rotWithShape="1">
          <a:blip r:embed="rId2"/>
          <a:srcRect l="25329" t="52022" r="27484" b="20002"/>
          <a:stretch/>
        </p:blipFill>
        <p:spPr>
          <a:xfrm>
            <a:off x="945321" y="2118305"/>
            <a:ext cx="9981033" cy="3327009"/>
          </a:xfrm>
          <a:prstGeom prst="rect">
            <a:avLst/>
          </a:prstGeom>
        </p:spPr>
      </p:pic>
    </p:spTree>
    <p:extLst>
      <p:ext uri="{BB962C8B-B14F-4D97-AF65-F5344CB8AC3E}">
        <p14:creationId xmlns:p14="http://schemas.microsoft.com/office/powerpoint/2010/main" val="3544425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sp>
        <p:nvSpPr>
          <p:cNvPr id="3" name="Marcador de contenido 2"/>
          <p:cNvSpPr>
            <a:spLocks noGrp="1"/>
          </p:cNvSpPr>
          <p:nvPr>
            <p:ph idx="1"/>
          </p:nvPr>
        </p:nvSpPr>
        <p:spPr/>
        <p:txBody>
          <a:bodyPr>
            <a:normAutofit/>
          </a:bodyPr>
          <a:lstStyle/>
          <a:p>
            <a:r>
              <a:rPr lang="ca-ES" dirty="0"/>
              <a:t>Màquines de flotació</a:t>
            </a:r>
          </a:p>
          <a:p>
            <a:r>
              <a:rPr lang="ca-ES" dirty="0"/>
              <a:t>• </a:t>
            </a:r>
            <a:r>
              <a:rPr lang="ca-ES" b="1" dirty="0"/>
              <a:t>Flotació de superfície</a:t>
            </a:r>
            <a:r>
              <a:rPr lang="ca-ES" dirty="0"/>
              <a:t>: La mateixa es realitza col·locant les partícules del mineral delicadament sobre la superfície d'un líquid (sense agitació); les partícules metàl·liques tendeixen a surar, per la tensió superficial del líquid, mentre que la ganga, que es mulla, tendeix a enfonsar-se. Les substàncies que s'agreguen per millorar la flotabilitat dels minerals són olis, àcids o tots dos. Aquest mètode ha caigut en desús, sent desplaçat pel de flotació d'escumes.</a:t>
            </a:r>
          </a:p>
          <a:p>
            <a:r>
              <a:rPr lang="ca-ES" dirty="0"/>
              <a:t>• </a:t>
            </a:r>
            <a:r>
              <a:rPr lang="ca-ES" b="1" dirty="0"/>
              <a:t>Flotació per escuma</a:t>
            </a:r>
            <a:r>
              <a:rPr lang="ca-ES" dirty="0"/>
              <a:t>: La mateixa es realitza per dispersió de les partícules en la massa d'un líquid (el que s'anomena "polpa") al qual se li afegeixen substàncies que actuen sobre la superfície del mineral i ho fan unir bombolles d'aire (produïdes per l'agitació i / o injecció d'aire a la barreja) les que porten el mineral a la superfície del líquid i es reuneixen formant una escuma. Aquest procediment aconsegueix una flotació més ràpida, completa i selectiva i amb millors rendiments que la de superfície</a:t>
            </a:r>
          </a:p>
        </p:txBody>
      </p:sp>
    </p:spTree>
    <p:extLst>
      <p:ext uri="{BB962C8B-B14F-4D97-AF65-F5344CB8AC3E}">
        <p14:creationId xmlns:p14="http://schemas.microsoft.com/office/powerpoint/2010/main" val="3510025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ca-ES" dirty="0"/>
              <a:t>Separació hidràulica </a:t>
            </a:r>
          </a:p>
        </p:txBody>
      </p:sp>
      <p:sp>
        <p:nvSpPr>
          <p:cNvPr id="8" name="Marcador de contenido 7"/>
          <p:cNvSpPr>
            <a:spLocks noGrp="1"/>
          </p:cNvSpPr>
          <p:nvPr>
            <p:ph idx="1"/>
          </p:nvPr>
        </p:nvSpPr>
        <p:spPr/>
        <p:txBody>
          <a:bodyPr/>
          <a:lstStyle/>
          <a:p>
            <a:r>
              <a:rPr lang="ca-ES" dirty="0"/>
              <a:t>MÀQUINA DE FLOTACIÓ</a:t>
            </a:r>
          </a:p>
          <a:p>
            <a:r>
              <a:rPr lang="ca-ES" dirty="0">
                <a:hlinkClick r:id="rId2"/>
              </a:rPr>
              <a:t>https://www.youtube.com/watch?v=-tUk2r0pDVY</a:t>
            </a:r>
            <a:endParaRPr lang="ca-ES" dirty="0"/>
          </a:p>
          <a:p>
            <a:r>
              <a:rPr lang="ca-ES" dirty="0"/>
              <a:t> </a:t>
            </a:r>
          </a:p>
          <a:p>
            <a:endParaRPr lang="ca-ES" dirty="0"/>
          </a:p>
        </p:txBody>
      </p:sp>
      <p:pic>
        <p:nvPicPr>
          <p:cNvPr id="2" name="Imagen 1"/>
          <p:cNvPicPr>
            <a:picLocks noChangeAspect="1"/>
          </p:cNvPicPr>
          <p:nvPr/>
        </p:nvPicPr>
        <p:blipFill rotWithShape="1">
          <a:blip r:embed="rId3"/>
          <a:srcRect l="25731" t="27128" r="25230" b="24911"/>
          <a:stretch/>
        </p:blipFill>
        <p:spPr>
          <a:xfrm>
            <a:off x="3784208" y="1859802"/>
            <a:ext cx="8018585" cy="4409198"/>
          </a:xfrm>
          <a:prstGeom prst="rect">
            <a:avLst/>
          </a:prstGeom>
        </p:spPr>
      </p:pic>
      <p:pic>
        <p:nvPicPr>
          <p:cNvPr id="3" name="Imagen 2"/>
          <p:cNvPicPr>
            <a:picLocks noChangeAspect="1"/>
          </p:cNvPicPr>
          <p:nvPr/>
        </p:nvPicPr>
        <p:blipFill rotWithShape="1">
          <a:blip r:embed="rId4"/>
          <a:srcRect l="26539" t="20909" r="36885" b="62673"/>
          <a:stretch/>
        </p:blipFill>
        <p:spPr>
          <a:xfrm>
            <a:off x="6443003" y="178229"/>
            <a:ext cx="6178060" cy="1559131"/>
          </a:xfrm>
          <a:prstGeom prst="rect">
            <a:avLst/>
          </a:prstGeom>
        </p:spPr>
      </p:pic>
    </p:spTree>
    <p:extLst>
      <p:ext uri="{BB962C8B-B14F-4D97-AF65-F5344CB8AC3E}">
        <p14:creationId xmlns:p14="http://schemas.microsoft.com/office/powerpoint/2010/main" val="90371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sp>
        <p:nvSpPr>
          <p:cNvPr id="3" name="Marcador de contenido 2"/>
          <p:cNvSpPr>
            <a:spLocks noGrp="1"/>
          </p:cNvSpPr>
          <p:nvPr>
            <p:ph idx="1"/>
          </p:nvPr>
        </p:nvSpPr>
        <p:spPr/>
        <p:txBody>
          <a:bodyPr/>
          <a:lstStyle/>
          <a:p>
            <a:r>
              <a:rPr lang="ca-ES" dirty="0"/>
              <a:t>MÀQUINA DE FLOTACIÓ </a:t>
            </a:r>
          </a:p>
          <a:p>
            <a:endParaRPr lang="ca-ES" dirty="0"/>
          </a:p>
        </p:txBody>
      </p:sp>
      <p:pic>
        <p:nvPicPr>
          <p:cNvPr id="4" name="Imagen 3"/>
          <p:cNvPicPr>
            <a:picLocks noChangeAspect="1"/>
          </p:cNvPicPr>
          <p:nvPr/>
        </p:nvPicPr>
        <p:blipFill rotWithShape="1">
          <a:blip r:embed="rId2"/>
          <a:srcRect l="26193" t="29118" r="27885" b="32915"/>
          <a:stretch/>
        </p:blipFill>
        <p:spPr>
          <a:xfrm>
            <a:off x="1981636" y="2152357"/>
            <a:ext cx="8834452" cy="4106466"/>
          </a:xfrm>
          <a:prstGeom prst="rect">
            <a:avLst/>
          </a:prstGeom>
        </p:spPr>
      </p:pic>
    </p:spTree>
    <p:extLst>
      <p:ext uri="{BB962C8B-B14F-4D97-AF65-F5344CB8AC3E}">
        <p14:creationId xmlns:p14="http://schemas.microsoft.com/office/powerpoint/2010/main" val="9362439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sp>
        <p:nvSpPr>
          <p:cNvPr id="3" name="Marcador de contenido 2"/>
          <p:cNvSpPr>
            <a:spLocks noGrp="1"/>
          </p:cNvSpPr>
          <p:nvPr>
            <p:ph idx="1"/>
          </p:nvPr>
        </p:nvSpPr>
        <p:spPr/>
        <p:txBody>
          <a:bodyPr/>
          <a:lstStyle/>
          <a:p>
            <a:r>
              <a:rPr lang="ca-ES" dirty="0"/>
              <a:t>MÀQUINES DE FOTACIÓ</a:t>
            </a:r>
          </a:p>
          <a:p>
            <a:r>
              <a:rPr lang="ca-ES" dirty="0"/>
              <a:t>a) Desgastadores: Aquestes cèl·lules tenen per objecte preparar un concentrat que ha de seguir tractant-se.</a:t>
            </a:r>
          </a:p>
          <a:p>
            <a:r>
              <a:rPr lang="ca-ES" dirty="0"/>
              <a:t>b) Acabadores: Treballen alimentades amb el concentrat provinent de les </a:t>
            </a:r>
            <a:r>
              <a:rPr lang="ca-ES" dirty="0" err="1"/>
              <a:t>desbastadoras</a:t>
            </a:r>
            <a:r>
              <a:rPr lang="ca-ES" dirty="0"/>
              <a:t> donant un concentrat definitiu o un segon concentrat.</a:t>
            </a:r>
          </a:p>
          <a:p>
            <a:r>
              <a:rPr lang="ca-ES" dirty="0"/>
              <a:t>c) </a:t>
            </a:r>
            <a:r>
              <a:rPr lang="ca-ES" dirty="0" err="1"/>
              <a:t>Reacabadores</a:t>
            </a:r>
            <a:r>
              <a:rPr lang="ca-ES" dirty="0"/>
              <a:t>: Treballen alimentades amb el segon concentrat, donant el concentrat definitiu.</a:t>
            </a:r>
          </a:p>
          <a:p>
            <a:r>
              <a:rPr lang="es-ES_tradnl" dirty="0" err="1"/>
              <a:t>Combinació</a:t>
            </a:r>
            <a:r>
              <a:rPr lang="es-ES_tradnl" dirty="0"/>
              <a:t> de </a:t>
            </a:r>
            <a:r>
              <a:rPr lang="es-ES_tradnl" dirty="0" err="1"/>
              <a:t>Màquines</a:t>
            </a:r>
            <a:r>
              <a:rPr lang="es-ES_tradnl" dirty="0"/>
              <a:t> de </a:t>
            </a:r>
            <a:r>
              <a:rPr lang="es-ES_tradnl" dirty="0" err="1"/>
              <a:t>Flotació</a:t>
            </a:r>
            <a:r>
              <a:rPr lang="es-ES_tradnl" dirty="0"/>
              <a:t> per a la </a:t>
            </a:r>
            <a:r>
              <a:rPr lang="es-ES_tradnl" dirty="0" err="1"/>
              <a:t>Concentració</a:t>
            </a:r>
            <a:r>
              <a:rPr lang="es-ES_tradnl" dirty="0"/>
              <a:t> de </a:t>
            </a:r>
            <a:r>
              <a:rPr lang="es-ES_tradnl" dirty="0" err="1"/>
              <a:t>Sulfur</a:t>
            </a:r>
            <a:r>
              <a:rPr lang="ca-ES" dirty="0"/>
              <a:t>: Les </a:t>
            </a:r>
            <a:r>
              <a:rPr lang="ca-ES" dirty="0" err="1"/>
              <a:t>desbastadores</a:t>
            </a:r>
            <a:r>
              <a:rPr lang="ca-ES" dirty="0"/>
              <a:t> són aparells d'agitació, les acabadores i </a:t>
            </a:r>
            <a:r>
              <a:rPr lang="ca-ES" dirty="0" err="1"/>
              <a:t>reacabadores</a:t>
            </a:r>
            <a:r>
              <a:rPr lang="ca-ES" dirty="0"/>
              <a:t> aparells d'aire comprimit</a:t>
            </a:r>
            <a:endParaRPr lang="es-ES_tradnl" dirty="0"/>
          </a:p>
        </p:txBody>
      </p:sp>
      <p:pic>
        <p:nvPicPr>
          <p:cNvPr id="4" name="Imagen 3"/>
          <p:cNvPicPr>
            <a:picLocks noChangeAspect="1"/>
          </p:cNvPicPr>
          <p:nvPr/>
        </p:nvPicPr>
        <p:blipFill rotWithShape="1">
          <a:blip r:embed="rId2"/>
          <a:srcRect l="26307" t="23372" r="26385" b="25526"/>
          <a:stretch/>
        </p:blipFill>
        <p:spPr>
          <a:xfrm>
            <a:off x="1441229" y="532788"/>
            <a:ext cx="9370502" cy="5690865"/>
          </a:xfrm>
          <a:prstGeom prst="rect">
            <a:avLst/>
          </a:prstGeom>
        </p:spPr>
      </p:pic>
    </p:spTree>
    <p:extLst>
      <p:ext uri="{BB962C8B-B14F-4D97-AF65-F5344CB8AC3E}">
        <p14:creationId xmlns:p14="http://schemas.microsoft.com/office/powerpoint/2010/main" val="1404835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sp>
        <p:nvSpPr>
          <p:cNvPr id="3" name="Marcador de contenido 2"/>
          <p:cNvSpPr>
            <a:spLocks noGrp="1"/>
          </p:cNvSpPr>
          <p:nvPr>
            <p:ph idx="1"/>
          </p:nvPr>
        </p:nvSpPr>
        <p:spPr/>
        <p:txBody>
          <a:bodyPr/>
          <a:lstStyle/>
          <a:p>
            <a:r>
              <a:rPr lang="ca-ES" dirty="0"/>
              <a:t>CUBA DE FLOTACIÓ CALLOW I CALLOW MAS INTOSH </a:t>
            </a:r>
          </a:p>
        </p:txBody>
      </p:sp>
      <p:pic>
        <p:nvPicPr>
          <p:cNvPr id="4" name="Imagen 3"/>
          <p:cNvPicPr>
            <a:picLocks noChangeAspect="1"/>
          </p:cNvPicPr>
          <p:nvPr/>
        </p:nvPicPr>
        <p:blipFill rotWithShape="1">
          <a:blip r:embed="rId2"/>
          <a:srcRect l="25039" t="33018" r="26154" b="27784"/>
          <a:stretch/>
        </p:blipFill>
        <p:spPr>
          <a:xfrm>
            <a:off x="2015441" y="2264898"/>
            <a:ext cx="8222077" cy="3712570"/>
          </a:xfrm>
          <a:prstGeom prst="rect">
            <a:avLst/>
          </a:prstGeom>
        </p:spPr>
      </p:pic>
    </p:spTree>
    <p:extLst>
      <p:ext uri="{BB962C8B-B14F-4D97-AF65-F5344CB8AC3E}">
        <p14:creationId xmlns:p14="http://schemas.microsoft.com/office/powerpoint/2010/main" val="41076328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sp>
        <p:nvSpPr>
          <p:cNvPr id="3" name="Marcador de contenido 2"/>
          <p:cNvSpPr>
            <a:spLocks noGrp="1"/>
          </p:cNvSpPr>
          <p:nvPr>
            <p:ph idx="1"/>
          </p:nvPr>
        </p:nvSpPr>
        <p:spPr/>
        <p:txBody>
          <a:bodyPr/>
          <a:lstStyle/>
          <a:p>
            <a:r>
              <a:rPr lang="ca-ES" dirty="0"/>
              <a:t>INSTAL·LACIONS DE FLOTACIÓ</a:t>
            </a:r>
          </a:p>
          <a:p>
            <a:endParaRPr lang="ca-ES" dirty="0"/>
          </a:p>
        </p:txBody>
      </p:sp>
      <p:pic>
        <p:nvPicPr>
          <p:cNvPr id="4" name="Imagen 3"/>
          <p:cNvPicPr>
            <a:picLocks noChangeAspect="1"/>
          </p:cNvPicPr>
          <p:nvPr/>
        </p:nvPicPr>
        <p:blipFill rotWithShape="1">
          <a:blip r:embed="rId2"/>
          <a:srcRect l="22148" t="31033" r="23243" b="12821"/>
          <a:stretch/>
        </p:blipFill>
        <p:spPr>
          <a:xfrm>
            <a:off x="2085283" y="2185988"/>
            <a:ext cx="8082393" cy="4672012"/>
          </a:xfrm>
          <a:prstGeom prst="rect">
            <a:avLst/>
          </a:prstGeom>
        </p:spPr>
      </p:pic>
      <p:pic>
        <p:nvPicPr>
          <p:cNvPr id="5" name="Imagen 4"/>
          <p:cNvPicPr>
            <a:picLocks noChangeAspect="1"/>
          </p:cNvPicPr>
          <p:nvPr/>
        </p:nvPicPr>
        <p:blipFill rotWithShape="1">
          <a:blip r:embed="rId3"/>
          <a:srcRect l="26132" t="70218" r="31798" b="6854"/>
          <a:stretch/>
        </p:blipFill>
        <p:spPr>
          <a:xfrm>
            <a:off x="6012179" y="307254"/>
            <a:ext cx="6131504" cy="1878734"/>
          </a:xfrm>
          <a:prstGeom prst="rect">
            <a:avLst/>
          </a:prstGeom>
        </p:spPr>
      </p:pic>
    </p:spTree>
    <p:extLst>
      <p:ext uri="{BB962C8B-B14F-4D97-AF65-F5344CB8AC3E}">
        <p14:creationId xmlns:p14="http://schemas.microsoft.com/office/powerpoint/2010/main" val="1130208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Separació hidràulica </a:t>
            </a:r>
          </a:p>
        </p:txBody>
      </p:sp>
      <p:pic>
        <p:nvPicPr>
          <p:cNvPr id="4" name="Marcador de contenido 3"/>
          <p:cNvPicPr>
            <a:picLocks noGrp="1" noChangeAspect="1"/>
          </p:cNvPicPr>
          <p:nvPr>
            <p:ph idx="1"/>
          </p:nvPr>
        </p:nvPicPr>
        <p:blipFill rotWithShape="1">
          <a:blip r:embed="rId2"/>
          <a:srcRect l="27280" t="29401" r="26792" b="11641"/>
          <a:stretch/>
        </p:blipFill>
        <p:spPr>
          <a:xfrm>
            <a:off x="2652603" y="1737360"/>
            <a:ext cx="6947753" cy="5014465"/>
          </a:xfrm>
          <a:prstGeom prst="rect">
            <a:avLst/>
          </a:prstGeom>
        </p:spPr>
      </p:pic>
    </p:spTree>
    <p:extLst>
      <p:ext uri="{BB962C8B-B14F-4D97-AF65-F5344CB8AC3E}">
        <p14:creationId xmlns:p14="http://schemas.microsoft.com/office/powerpoint/2010/main" val="41679945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ca-ES"/>
          </a:p>
        </p:txBody>
      </p:sp>
      <p:pic>
        <p:nvPicPr>
          <p:cNvPr id="4" name="Marcador de contenido 3"/>
          <p:cNvPicPr>
            <a:picLocks noGrp="1" noChangeAspect="1"/>
          </p:cNvPicPr>
          <p:nvPr>
            <p:ph idx="1"/>
          </p:nvPr>
        </p:nvPicPr>
        <p:blipFill rotWithShape="1">
          <a:blip r:embed="rId2"/>
          <a:srcRect l="26677" t="17680" r="25199" b="59590"/>
          <a:stretch/>
        </p:blipFill>
        <p:spPr>
          <a:xfrm>
            <a:off x="872718" y="2238823"/>
            <a:ext cx="10507523" cy="2790378"/>
          </a:xfrm>
          <a:prstGeom prst="rect">
            <a:avLst/>
          </a:prstGeom>
        </p:spPr>
      </p:pic>
    </p:spTree>
    <p:extLst>
      <p:ext uri="{BB962C8B-B14F-4D97-AF65-F5344CB8AC3E}">
        <p14:creationId xmlns:p14="http://schemas.microsoft.com/office/powerpoint/2010/main" val="9077159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Equips de sedimentació </a:t>
            </a:r>
          </a:p>
        </p:txBody>
      </p:sp>
      <p:sp>
        <p:nvSpPr>
          <p:cNvPr id="3" name="Marcador de contenido 2"/>
          <p:cNvSpPr>
            <a:spLocks noGrp="1"/>
          </p:cNvSpPr>
          <p:nvPr>
            <p:ph idx="1"/>
          </p:nvPr>
        </p:nvSpPr>
        <p:spPr/>
        <p:txBody>
          <a:bodyPr/>
          <a:lstStyle/>
          <a:p>
            <a:r>
              <a:rPr lang="ca-ES" dirty="0"/>
              <a:t>ESPESSEIDORS </a:t>
            </a:r>
          </a:p>
          <a:p>
            <a:r>
              <a:rPr lang="pt-BR" dirty="0" err="1"/>
              <a:t>Espessidor</a:t>
            </a:r>
            <a:r>
              <a:rPr lang="pt-BR" dirty="0"/>
              <a:t> </a:t>
            </a:r>
            <a:r>
              <a:rPr lang="pt-BR" dirty="0" err="1"/>
              <a:t>cilíndric</a:t>
            </a:r>
            <a:r>
              <a:rPr lang="pt-BR" dirty="0"/>
              <a:t> de </a:t>
            </a:r>
            <a:r>
              <a:rPr lang="pt-BR" dirty="0" err="1"/>
              <a:t>compartiment</a:t>
            </a:r>
            <a:r>
              <a:rPr lang="pt-BR" dirty="0"/>
              <a:t> </a:t>
            </a:r>
            <a:r>
              <a:rPr lang="pt-BR" dirty="0" err="1"/>
              <a:t>simple</a:t>
            </a:r>
            <a:endParaRPr lang="pt-BR" dirty="0"/>
          </a:p>
          <a:p>
            <a:endParaRPr lang="ca-ES" dirty="0"/>
          </a:p>
        </p:txBody>
      </p:sp>
      <p:pic>
        <p:nvPicPr>
          <p:cNvPr id="4" name="Imagen 3"/>
          <p:cNvPicPr>
            <a:picLocks noChangeAspect="1"/>
          </p:cNvPicPr>
          <p:nvPr/>
        </p:nvPicPr>
        <p:blipFill rotWithShape="1">
          <a:blip r:embed="rId2"/>
          <a:srcRect l="27070" t="20402" r="31094" b="14402"/>
          <a:stretch/>
        </p:blipFill>
        <p:spPr>
          <a:xfrm>
            <a:off x="6126480" y="1845734"/>
            <a:ext cx="5426780" cy="4754669"/>
          </a:xfrm>
          <a:prstGeom prst="rect">
            <a:avLst/>
          </a:prstGeom>
        </p:spPr>
      </p:pic>
    </p:spTree>
    <p:extLst>
      <p:ext uri="{BB962C8B-B14F-4D97-AF65-F5344CB8AC3E}">
        <p14:creationId xmlns:p14="http://schemas.microsoft.com/office/powerpoint/2010/main" val="2609732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Equips de sedimentació </a:t>
            </a:r>
          </a:p>
        </p:txBody>
      </p:sp>
      <p:sp>
        <p:nvSpPr>
          <p:cNvPr id="3" name="Marcador de contenido 2"/>
          <p:cNvSpPr>
            <a:spLocks noGrp="1"/>
          </p:cNvSpPr>
          <p:nvPr>
            <p:ph idx="1"/>
          </p:nvPr>
        </p:nvSpPr>
        <p:spPr/>
        <p:txBody>
          <a:bodyPr/>
          <a:lstStyle/>
          <a:p>
            <a:r>
              <a:rPr lang="ca-ES" dirty="0"/>
              <a:t>ESPESSEIDORS </a:t>
            </a:r>
          </a:p>
          <a:p>
            <a:r>
              <a:rPr lang="ca-ES" dirty="0"/>
              <a:t>Espessidor cilíndric de safata </a:t>
            </a:r>
          </a:p>
          <a:p>
            <a:endParaRPr lang="ca-ES" dirty="0"/>
          </a:p>
        </p:txBody>
      </p:sp>
      <p:pic>
        <p:nvPicPr>
          <p:cNvPr id="5" name="Imagen 4"/>
          <p:cNvPicPr>
            <a:picLocks noChangeAspect="1"/>
          </p:cNvPicPr>
          <p:nvPr/>
        </p:nvPicPr>
        <p:blipFill rotWithShape="1">
          <a:blip r:embed="rId2"/>
          <a:srcRect l="29882" t="32700" r="30508" b="25405"/>
          <a:stretch/>
        </p:blipFill>
        <p:spPr>
          <a:xfrm>
            <a:off x="4399879" y="1845734"/>
            <a:ext cx="7467558" cy="4440766"/>
          </a:xfrm>
          <a:prstGeom prst="rect">
            <a:avLst/>
          </a:prstGeom>
        </p:spPr>
      </p:pic>
    </p:spTree>
    <p:extLst>
      <p:ext uri="{BB962C8B-B14F-4D97-AF65-F5344CB8AC3E}">
        <p14:creationId xmlns:p14="http://schemas.microsoft.com/office/powerpoint/2010/main" val="176943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Classificació mecànica </a:t>
            </a:r>
          </a:p>
        </p:txBody>
      </p:sp>
      <p:sp>
        <p:nvSpPr>
          <p:cNvPr id="3" name="Marcador de contenido 2"/>
          <p:cNvSpPr>
            <a:spLocks noGrp="1"/>
          </p:cNvSpPr>
          <p:nvPr>
            <p:ph idx="1"/>
          </p:nvPr>
        </p:nvSpPr>
        <p:spPr/>
        <p:txBody>
          <a:bodyPr>
            <a:normAutofit lnSpcReduction="10000"/>
          </a:bodyPr>
          <a:lstStyle/>
          <a:p>
            <a:pPr>
              <a:buFont typeface="Arial" panose="020B0604020202020204" pitchFamily="34" charset="0"/>
              <a:buChar char="•"/>
            </a:pPr>
            <a:r>
              <a:rPr lang="ca-ES" sz="3200" dirty="0"/>
              <a:t> Graelles </a:t>
            </a:r>
          </a:p>
          <a:p>
            <a:pPr>
              <a:buFont typeface="Arial" panose="020B0604020202020204" pitchFamily="34" charset="0"/>
              <a:buChar char="•"/>
            </a:pPr>
            <a:r>
              <a:rPr lang="ca-ES" sz="3200" dirty="0"/>
              <a:t> Tamisos</a:t>
            </a:r>
          </a:p>
          <a:p>
            <a:pPr>
              <a:buFont typeface="Arial" panose="020B0604020202020204" pitchFamily="34" charset="0"/>
              <a:buChar char="•"/>
            </a:pPr>
            <a:r>
              <a:rPr lang="ca-ES" sz="3200" dirty="0"/>
              <a:t> Garbell vibratori </a:t>
            </a:r>
          </a:p>
          <a:p>
            <a:pPr lvl="1">
              <a:buFont typeface="Arial" panose="020B0604020202020204" pitchFamily="34" charset="0"/>
              <a:buChar char="•"/>
            </a:pPr>
            <a:r>
              <a:rPr lang="ca-ES" sz="2800" dirty="0"/>
              <a:t>Electromagnètic</a:t>
            </a:r>
          </a:p>
          <a:p>
            <a:pPr lvl="1">
              <a:buFont typeface="Arial" panose="020B0604020202020204" pitchFamily="34" charset="0"/>
              <a:buChar char="•"/>
            </a:pPr>
            <a:r>
              <a:rPr lang="ca-ES" sz="2800" dirty="0"/>
              <a:t>D’inèrcia </a:t>
            </a:r>
          </a:p>
          <a:p>
            <a:pPr>
              <a:buFont typeface="Arial" panose="020B0604020202020204" pitchFamily="34" charset="0"/>
              <a:buChar char="•"/>
            </a:pPr>
            <a:r>
              <a:rPr lang="ca-ES" sz="3200" dirty="0"/>
              <a:t>Garbell magnètic </a:t>
            </a:r>
          </a:p>
          <a:p>
            <a:pPr lvl="1">
              <a:buFont typeface="Arial" panose="020B0604020202020204" pitchFamily="34" charset="0"/>
              <a:buChar char="•"/>
            </a:pPr>
            <a:r>
              <a:rPr lang="ca-ES" sz="2800" dirty="0"/>
              <a:t>De tambor</a:t>
            </a:r>
          </a:p>
          <a:p>
            <a:pPr lvl="1">
              <a:buFont typeface="Arial" panose="020B0604020202020204" pitchFamily="34" charset="0"/>
              <a:buChar char="•"/>
            </a:pPr>
            <a:r>
              <a:rPr lang="ca-ES" sz="2800" dirty="0"/>
              <a:t>De cinta  </a:t>
            </a:r>
          </a:p>
          <a:p>
            <a:pPr lvl="1">
              <a:buFont typeface="Arial" panose="020B0604020202020204" pitchFamily="34" charset="0"/>
              <a:buChar char="•"/>
            </a:pPr>
            <a:endParaRPr lang="ca-ES" dirty="0"/>
          </a:p>
          <a:p>
            <a:pPr>
              <a:buFont typeface="Arial" panose="020B0604020202020204" pitchFamily="34" charset="0"/>
              <a:buChar char="•"/>
            </a:pPr>
            <a:endParaRPr lang="ca-ES" dirty="0"/>
          </a:p>
        </p:txBody>
      </p:sp>
    </p:spTree>
    <p:extLst>
      <p:ext uri="{BB962C8B-B14F-4D97-AF65-F5344CB8AC3E}">
        <p14:creationId xmlns:p14="http://schemas.microsoft.com/office/powerpoint/2010/main" val="386377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CLASSIFICADORES </a:t>
            </a:r>
          </a:p>
        </p:txBody>
      </p:sp>
      <p:pic>
        <p:nvPicPr>
          <p:cNvPr id="4" name="Marcador de contenido 3"/>
          <p:cNvPicPr>
            <a:picLocks noGrp="1" noChangeAspect="1"/>
          </p:cNvPicPr>
          <p:nvPr>
            <p:ph idx="1"/>
          </p:nvPr>
        </p:nvPicPr>
        <p:blipFill rotWithShape="1">
          <a:blip r:embed="rId2"/>
          <a:srcRect l="34069" t="41476" r="32383" b="10221"/>
          <a:stretch/>
        </p:blipFill>
        <p:spPr>
          <a:xfrm>
            <a:off x="3373530" y="1737360"/>
            <a:ext cx="5713320" cy="4625069"/>
          </a:xfrm>
          <a:prstGeom prst="rect">
            <a:avLst/>
          </a:prstGeom>
        </p:spPr>
      </p:pic>
    </p:spTree>
    <p:extLst>
      <p:ext uri="{BB962C8B-B14F-4D97-AF65-F5344CB8AC3E}">
        <p14:creationId xmlns:p14="http://schemas.microsoft.com/office/powerpoint/2010/main" val="4250415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CENTRÍFUGES </a:t>
            </a:r>
          </a:p>
        </p:txBody>
      </p:sp>
      <p:sp>
        <p:nvSpPr>
          <p:cNvPr id="4" name="Marcador de texto 3"/>
          <p:cNvSpPr>
            <a:spLocks noGrp="1"/>
          </p:cNvSpPr>
          <p:nvPr>
            <p:ph type="body" idx="1"/>
          </p:nvPr>
        </p:nvSpPr>
        <p:spPr/>
        <p:txBody>
          <a:bodyPr/>
          <a:lstStyle/>
          <a:p>
            <a:r>
              <a:rPr lang="ca-ES" dirty="0"/>
              <a:t>Centrífuga d’eix vertical 		</a:t>
            </a:r>
          </a:p>
        </p:txBody>
      </p:sp>
      <p:sp>
        <p:nvSpPr>
          <p:cNvPr id="5" name="Marcador de contenido 4"/>
          <p:cNvSpPr>
            <a:spLocks noGrp="1"/>
          </p:cNvSpPr>
          <p:nvPr>
            <p:ph sz="half" idx="2"/>
          </p:nvPr>
        </p:nvSpPr>
        <p:spPr/>
        <p:txBody>
          <a:bodyPr/>
          <a:lstStyle/>
          <a:p>
            <a:endParaRPr lang="ca-ES"/>
          </a:p>
        </p:txBody>
      </p:sp>
      <p:sp>
        <p:nvSpPr>
          <p:cNvPr id="6" name="Marcador de texto 5"/>
          <p:cNvSpPr>
            <a:spLocks noGrp="1"/>
          </p:cNvSpPr>
          <p:nvPr>
            <p:ph type="body" sz="quarter" idx="3"/>
          </p:nvPr>
        </p:nvSpPr>
        <p:spPr/>
        <p:txBody>
          <a:bodyPr/>
          <a:lstStyle/>
          <a:p>
            <a:r>
              <a:rPr lang="ca-ES" dirty="0"/>
              <a:t>Centrífuga d’eix horitzontal </a:t>
            </a:r>
          </a:p>
        </p:txBody>
      </p:sp>
      <p:sp>
        <p:nvSpPr>
          <p:cNvPr id="7" name="Marcador de contenido 6"/>
          <p:cNvSpPr>
            <a:spLocks noGrp="1"/>
          </p:cNvSpPr>
          <p:nvPr>
            <p:ph sz="quarter" idx="4"/>
          </p:nvPr>
        </p:nvSpPr>
        <p:spPr/>
        <p:txBody>
          <a:bodyPr/>
          <a:lstStyle/>
          <a:p>
            <a:endParaRPr lang="ca-ES"/>
          </a:p>
        </p:txBody>
      </p:sp>
      <p:pic>
        <p:nvPicPr>
          <p:cNvPr id="8" name="Imagen 7"/>
          <p:cNvPicPr>
            <a:picLocks noChangeAspect="1"/>
          </p:cNvPicPr>
          <p:nvPr/>
        </p:nvPicPr>
        <p:blipFill rotWithShape="1">
          <a:blip r:embed="rId2"/>
          <a:srcRect l="28476" t="37648" r="29453" b="23737"/>
          <a:stretch/>
        </p:blipFill>
        <p:spPr>
          <a:xfrm>
            <a:off x="1771650" y="2582334"/>
            <a:ext cx="8526779" cy="4400180"/>
          </a:xfrm>
          <a:prstGeom prst="rect">
            <a:avLst/>
          </a:prstGeom>
        </p:spPr>
      </p:pic>
    </p:spTree>
    <p:extLst>
      <p:ext uri="{BB962C8B-B14F-4D97-AF65-F5344CB8AC3E}">
        <p14:creationId xmlns:p14="http://schemas.microsoft.com/office/powerpoint/2010/main" val="37450930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Filtració </a:t>
            </a:r>
          </a:p>
        </p:txBody>
      </p:sp>
      <p:pic>
        <p:nvPicPr>
          <p:cNvPr id="4" name="Marcador de contenido 3"/>
          <p:cNvPicPr>
            <a:picLocks noGrp="1" noChangeAspect="1"/>
          </p:cNvPicPr>
          <p:nvPr>
            <p:ph idx="1"/>
          </p:nvPr>
        </p:nvPicPr>
        <p:blipFill rotWithShape="1">
          <a:blip r:embed="rId2"/>
          <a:srcRect l="32672" t="22297" r="30187" b="8089"/>
          <a:stretch/>
        </p:blipFill>
        <p:spPr>
          <a:xfrm>
            <a:off x="3686175" y="-42095"/>
            <a:ext cx="6500813" cy="6850319"/>
          </a:xfrm>
          <a:prstGeom prst="rect">
            <a:avLst/>
          </a:prstGeom>
        </p:spPr>
      </p:pic>
      <p:sp>
        <p:nvSpPr>
          <p:cNvPr id="6" name="Rectángulo 5"/>
          <p:cNvSpPr/>
          <p:nvPr/>
        </p:nvSpPr>
        <p:spPr>
          <a:xfrm>
            <a:off x="104617" y="6438892"/>
            <a:ext cx="2833981" cy="307777"/>
          </a:xfrm>
          <a:prstGeom prst="rect">
            <a:avLst/>
          </a:prstGeom>
        </p:spPr>
        <p:txBody>
          <a:bodyPr wrap="none">
            <a:spAutoFit/>
          </a:bodyPr>
          <a:lstStyle/>
          <a:p>
            <a:r>
              <a:rPr lang="ca-ES" sz="1400" b="1" dirty="0"/>
              <a:t>Industrias I  72.02/92.02 vol 1/2015</a:t>
            </a:r>
          </a:p>
        </p:txBody>
      </p:sp>
    </p:spTree>
    <p:extLst>
      <p:ext uri="{BB962C8B-B14F-4D97-AF65-F5344CB8AC3E}">
        <p14:creationId xmlns:p14="http://schemas.microsoft.com/office/powerpoint/2010/main" val="193892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Classificació mecànica </a:t>
            </a:r>
          </a:p>
        </p:txBody>
      </p:sp>
      <p:sp>
        <p:nvSpPr>
          <p:cNvPr id="3" name="Marcador de contenido 2"/>
          <p:cNvSpPr>
            <a:spLocks noGrp="1"/>
          </p:cNvSpPr>
          <p:nvPr>
            <p:ph idx="1"/>
          </p:nvPr>
        </p:nvSpPr>
        <p:spPr/>
        <p:txBody>
          <a:bodyPr/>
          <a:lstStyle/>
          <a:p>
            <a:r>
              <a:rPr lang="ca-ES" dirty="0"/>
              <a:t>GRAELLES </a:t>
            </a:r>
          </a:p>
          <a:p>
            <a:endParaRPr lang="ca-ES" dirty="0"/>
          </a:p>
        </p:txBody>
      </p:sp>
      <p:pic>
        <p:nvPicPr>
          <p:cNvPr id="4" name="Imagen 3"/>
          <p:cNvPicPr>
            <a:picLocks noChangeAspect="1"/>
          </p:cNvPicPr>
          <p:nvPr/>
        </p:nvPicPr>
        <p:blipFill rotWithShape="1">
          <a:blip r:embed="rId2"/>
          <a:srcRect l="26048" t="34684" r="49390" b="32274"/>
          <a:stretch/>
        </p:blipFill>
        <p:spPr>
          <a:xfrm>
            <a:off x="508000" y="2153775"/>
            <a:ext cx="5618480" cy="4249365"/>
          </a:xfrm>
          <a:prstGeom prst="rect">
            <a:avLst/>
          </a:prstGeom>
        </p:spPr>
      </p:pic>
      <p:sp>
        <p:nvSpPr>
          <p:cNvPr id="5" name="CuadroTexto 4"/>
          <p:cNvSpPr txBox="1"/>
          <p:nvPr/>
        </p:nvSpPr>
        <p:spPr>
          <a:xfrm>
            <a:off x="6676571" y="2278743"/>
            <a:ext cx="5068389" cy="3170099"/>
          </a:xfrm>
          <a:prstGeom prst="rect">
            <a:avLst/>
          </a:prstGeom>
          <a:noFill/>
        </p:spPr>
        <p:txBody>
          <a:bodyPr wrap="square" rtlCol="0">
            <a:spAutoFit/>
          </a:bodyPr>
          <a:lstStyle/>
          <a:p>
            <a:r>
              <a:rPr lang="ca-ES" sz="2000" dirty="0"/>
              <a:t>• </a:t>
            </a:r>
            <a:r>
              <a:rPr lang="ca-ES" sz="2000" b="1" dirty="0"/>
              <a:t>Fixes: </a:t>
            </a:r>
            <a:r>
              <a:rPr lang="ca-ES" sz="2000" dirty="0"/>
              <a:t>S'utilitzen per a separació prèvia de trossos grans que sobrepassen l'obertura de la càrrega de la trituradora o a l'entrada dels transportadors (elevadors, cargols, etc.) per retenir trossos massa grans.</a:t>
            </a:r>
          </a:p>
          <a:p>
            <a:r>
              <a:rPr lang="ca-ES" sz="2000" dirty="0"/>
              <a:t> </a:t>
            </a:r>
          </a:p>
          <a:p>
            <a:r>
              <a:rPr lang="ca-ES" sz="2000" dirty="0"/>
              <a:t>• </a:t>
            </a:r>
            <a:r>
              <a:rPr lang="ca-ES" sz="2000" b="1" dirty="0"/>
              <a:t>Oscil·lants: </a:t>
            </a:r>
            <a:r>
              <a:rPr lang="ca-ES" sz="2000" dirty="0"/>
              <a:t>L'oscil·lació es produeix pel gir d'un eix i una excèntrica, on les graelles es troben desfasades a 180º i estan suspeses a la part inferior</a:t>
            </a:r>
          </a:p>
        </p:txBody>
      </p:sp>
    </p:spTree>
    <p:extLst>
      <p:ext uri="{BB962C8B-B14F-4D97-AF65-F5344CB8AC3E}">
        <p14:creationId xmlns:p14="http://schemas.microsoft.com/office/powerpoint/2010/main" val="344087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Classificació mecànica</a:t>
            </a:r>
          </a:p>
        </p:txBody>
      </p:sp>
      <p:sp>
        <p:nvSpPr>
          <p:cNvPr id="3" name="Marcador de contenido 2"/>
          <p:cNvSpPr>
            <a:spLocks noGrp="1"/>
          </p:cNvSpPr>
          <p:nvPr>
            <p:ph idx="1"/>
          </p:nvPr>
        </p:nvSpPr>
        <p:spPr>
          <a:xfrm>
            <a:off x="1097279" y="1845734"/>
            <a:ext cx="10185009" cy="4023360"/>
          </a:xfrm>
        </p:spPr>
        <p:txBody>
          <a:bodyPr/>
          <a:lstStyle/>
          <a:p>
            <a:r>
              <a:rPr lang="ca-ES" dirty="0"/>
              <a:t>TAMISOS </a:t>
            </a:r>
          </a:p>
          <a:p>
            <a:r>
              <a:rPr lang="ca-ES" dirty="0"/>
              <a:t>Planxes Perforades: Són d'acer de gruixos entre 0,5 i 12 mm.</a:t>
            </a:r>
          </a:p>
          <a:p>
            <a:r>
              <a:rPr lang="ca-ES" dirty="0"/>
              <a:t>Teixit Metàl·lic: Filferro d'acer tou, bronze, llautó, coure, zinc, etc.</a:t>
            </a:r>
          </a:p>
        </p:txBody>
      </p:sp>
      <p:pic>
        <p:nvPicPr>
          <p:cNvPr id="4" name="Imagen 3"/>
          <p:cNvPicPr>
            <a:picLocks noChangeAspect="1"/>
          </p:cNvPicPr>
          <p:nvPr/>
        </p:nvPicPr>
        <p:blipFill rotWithShape="1">
          <a:blip r:embed="rId2"/>
          <a:srcRect l="25731" t="36506" r="28461" b="24090"/>
          <a:stretch/>
        </p:blipFill>
        <p:spPr>
          <a:xfrm>
            <a:off x="2231213" y="3094892"/>
            <a:ext cx="7781009" cy="3763108"/>
          </a:xfrm>
          <a:prstGeom prst="rect">
            <a:avLst/>
          </a:prstGeom>
        </p:spPr>
      </p:pic>
    </p:spTree>
    <p:extLst>
      <p:ext uri="{BB962C8B-B14F-4D97-AF65-F5344CB8AC3E}">
        <p14:creationId xmlns:p14="http://schemas.microsoft.com/office/powerpoint/2010/main" val="48234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Classificació mecànica</a:t>
            </a:r>
          </a:p>
        </p:txBody>
      </p:sp>
      <p:sp>
        <p:nvSpPr>
          <p:cNvPr id="3" name="Marcador de contenido 2"/>
          <p:cNvSpPr>
            <a:spLocks noGrp="1"/>
          </p:cNvSpPr>
          <p:nvPr>
            <p:ph idx="1"/>
          </p:nvPr>
        </p:nvSpPr>
        <p:spPr/>
        <p:txBody>
          <a:bodyPr/>
          <a:lstStyle/>
          <a:p>
            <a:r>
              <a:rPr lang="ca-ES" dirty="0"/>
              <a:t>GARBELLS VIVRATORIS D’INÈRCIA</a:t>
            </a:r>
          </a:p>
          <a:p>
            <a:r>
              <a:rPr lang="ca-ES" dirty="0"/>
              <a:t> </a:t>
            </a:r>
            <a:r>
              <a:rPr lang="ca-ES" dirty="0">
                <a:hlinkClick r:id="rId2"/>
              </a:rPr>
              <a:t>https://www.youtube.com/watch?v=clVWELaTODg</a:t>
            </a:r>
            <a:endParaRPr lang="ca-ES" dirty="0"/>
          </a:p>
          <a:p>
            <a:endParaRPr lang="ca-ES" dirty="0"/>
          </a:p>
          <a:p>
            <a:endParaRPr lang="ca-ES" dirty="0"/>
          </a:p>
        </p:txBody>
      </p:sp>
      <p:pic>
        <p:nvPicPr>
          <p:cNvPr id="4" name="Imagen 3"/>
          <p:cNvPicPr>
            <a:picLocks noChangeAspect="1"/>
          </p:cNvPicPr>
          <p:nvPr/>
        </p:nvPicPr>
        <p:blipFill rotWithShape="1">
          <a:blip r:embed="rId3"/>
          <a:srcRect l="15231" t="18241" r="21654" b="8082"/>
          <a:stretch/>
        </p:blipFill>
        <p:spPr>
          <a:xfrm>
            <a:off x="1383369" y="286603"/>
            <a:ext cx="9486221" cy="6225873"/>
          </a:xfrm>
          <a:prstGeom prst="rect">
            <a:avLst/>
          </a:prstGeom>
        </p:spPr>
      </p:pic>
    </p:spTree>
    <p:extLst>
      <p:ext uri="{BB962C8B-B14F-4D97-AF65-F5344CB8AC3E}">
        <p14:creationId xmlns:p14="http://schemas.microsoft.com/office/powerpoint/2010/main" val="145626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Classificació mecànica</a:t>
            </a:r>
          </a:p>
        </p:txBody>
      </p:sp>
      <p:sp>
        <p:nvSpPr>
          <p:cNvPr id="3" name="Marcador de contenido 2"/>
          <p:cNvSpPr>
            <a:spLocks noGrp="1"/>
          </p:cNvSpPr>
          <p:nvPr>
            <p:ph idx="1"/>
          </p:nvPr>
        </p:nvSpPr>
        <p:spPr>
          <a:xfrm>
            <a:off x="1097280" y="1845734"/>
            <a:ext cx="3699803" cy="4023360"/>
          </a:xfrm>
        </p:spPr>
        <p:txBody>
          <a:bodyPr/>
          <a:lstStyle/>
          <a:p>
            <a:r>
              <a:rPr lang="ca-ES" dirty="0"/>
              <a:t>GARBELL VIBRATORI ELECTROMAGNÈTIC </a:t>
            </a:r>
          </a:p>
          <a:p>
            <a:r>
              <a:rPr lang="ca-ES" dirty="0"/>
              <a:t>L'armadura és atreta per un electroimant fins que toca l'interruptor de corrent; en fer-ho, s'interromp el corrent i actuen els ressorts, que tiren cap avall l'armadura. D'aquesta manera s'aconsegueixen 1800 vibracions per minut. L'armadura està unida al marc del garbell. </a:t>
            </a:r>
          </a:p>
        </p:txBody>
      </p:sp>
      <p:pic>
        <p:nvPicPr>
          <p:cNvPr id="4" name="Imagen 3"/>
          <p:cNvPicPr>
            <a:picLocks noChangeAspect="1"/>
          </p:cNvPicPr>
          <p:nvPr/>
        </p:nvPicPr>
        <p:blipFill rotWithShape="1">
          <a:blip r:embed="rId2"/>
          <a:srcRect l="35538" t="34659" r="30308" b="26758"/>
          <a:stretch/>
        </p:blipFill>
        <p:spPr>
          <a:xfrm>
            <a:off x="5162842" y="1955409"/>
            <a:ext cx="6689038" cy="4248443"/>
          </a:xfrm>
          <a:prstGeom prst="rect">
            <a:avLst/>
          </a:prstGeom>
        </p:spPr>
      </p:pic>
    </p:spTree>
    <p:extLst>
      <p:ext uri="{BB962C8B-B14F-4D97-AF65-F5344CB8AC3E}">
        <p14:creationId xmlns:p14="http://schemas.microsoft.com/office/powerpoint/2010/main" val="5521339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Classificació mecànica</a:t>
            </a:r>
          </a:p>
        </p:txBody>
      </p:sp>
      <p:sp>
        <p:nvSpPr>
          <p:cNvPr id="3" name="Marcador de contenido 2"/>
          <p:cNvSpPr>
            <a:spLocks noGrp="1"/>
          </p:cNvSpPr>
          <p:nvPr>
            <p:ph idx="1"/>
          </p:nvPr>
        </p:nvSpPr>
        <p:spPr/>
        <p:txBody>
          <a:bodyPr/>
          <a:lstStyle/>
          <a:p>
            <a:r>
              <a:rPr lang="ca-ES" dirty="0"/>
              <a:t>GARBELL DE TAMBOR (TROMMELS) </a:t>
            </a:r>
          </a:p>
          <a:p>
            <a:r>
              <a:rPr lang="ca-ES" dirty="0">
                <a:hlinkClick r:id="rId2"/>
              </a:rPr>
              <a:t>https://www.youtube.com/watch?v=d3RmMHnkivw</a:t>
            </a:r>
            <a:endParaRPr lang="ca-ES" dirty="0"/>
          </a:p>
          <a:p>
            <a:br>
              <a:rPr lang="ca-ES" dirty="0"/>
            </a:br>
            <a:r>
              <a:rPr lang="ca-ES" dirty="0"/>
              <a:t>Pel seu baix rendiment i elevat cost de manteniment, aquestes garbells han anat desapareixent de pedreres i safareigs de minerals que eren on més es les usava. S'usen i tot en el cribratge de residus urbans, pel condicionament de la matèria provocat pel batut enèrgic que produeix.</a:t>
            </a:r>
          </a:p>
        </p:txBody>
      </p:sp>
      <p:pic>
        <p:nvPicPr>
          <p:cNvPr id="4" name="Imagen 3"/>
          <p:cNvPicPr>
            <a:picLocks noChangeAspect="1"/>
          </p:cNvPicPr>
          <p:nvPr/>
        </p:nvPicPr>
        <p:blipFill rotWithShape="1">
          <a:blip r:embed="rId3"/>
          <a:srcRect l="23192" t="20704" r="27192" b="8902"/>
          <a:stretch/>
        </p:blipFill>
        <p:spPr>
          <a:xfrm>
            <a:off x="1730326" y="479760"/>
            <a:ext cx="7996044" cy="6378239"/>
          </a:xfrm>
          <a:prstGeom prst="rect">
            <a:avLst/>
          </a:prstGeom>
        </p:spPr>
      </p:pic>
    </p:spTree>
    <p:extLst>
      <p:ext uri="{BB962C8B-B14F-4D97-AF65-F5344CB8AC3E}">
        <p14:creationId xmlns:p14="http://schemas.microsoft.com/office/powerpoint/2010/main" val="1569238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ca-ES" dirty="0"/>
              <a:t>Classificació mecànica</a:t>
            </a:r>
          </a:p>
        </p:txBody>
      </p:sp>
      <p:sp>
        <p:nvSpPr>
          <p:cNvPr id="3" name="Marcador de contenido 2"/>
          <p:cNvSpPr>
            <a:spLocks noGrp="1"/>
          </p:cNvSpPr>
          <p:nvPr>
            <p:ph idx="1"/>
          </p:nvPr>
        </p:nvSpPr>
        <p:spPr>
          <a:xfrm>
            <a:off x="439123" y="1923106"/>
            <a:ext cx="4892532" cy="4023360"/>
          </a:xfrm>
        </p:spPr>
        <p:txBody>
          <a:bodyPr>
            <a:normAutofit lnSpcReduction="10000"/>
          </a:bodyPr>
          <a:lstStyle/>
          <a:p>
            <a:r>
              <a:rPr lang="ca-ES" dirty="0"/>
              <a:t>SEPARADORS MAGNÈTICS DE TAMBOR : </a:t>
            </a:r>
            <a:r>
              <a:rPr lang="ca-ES" dirty="0">
                <a:hlinkClick r:id="rId2"/>
              </a:rPr>
              <a:t>https://www.youtube.com/watch?v=VdOzk9mm2yE</a:t>
            </a:r>
            <a:endParaRPr lang="ca-ES" dirty="0"/>
          </a:p>
          <a:p>
            <a:endParaRPr lang="ca-ES" dirty="0"/>
          </a:p>
          <a:p>
            <a:r>
              <a:rPr lang="ca-ES" dirty="0"/>
              <a:t>És un mètode molt utilitzat per concentrar minerals que posseeixen una propietat, d'acord amb la seva naturalesa, d'atracció magnètica. En alguns casos s'augmenten les característiques magnètiques del mineral sotmetent-los a processos de torrada o calcinació (PIRITES -FeS2- i SIDERITAS -CO3.Fe). Un mineral summament apte per a ser concentrat per aquest mètode és la magnetita (Fe3O4).</a:t>
            </a:r>
          </a:p>
        </p:txBody>
      </p:sp>
      <p:pic>
        <p:nvPicPr>
          <p:cNvPr id="4" name="Imagen 3"/>
          <p:cNvPicPr>
            <a:picLocks noChangeAspect="1"/>
          </p:cNvPicPr>
          <p:nvPr/>
        </p:nvPicPr>
        <p:blipFill rotWithShape="1">
          <a:blip r:embed="rId3"/>
          <a:srcRect l="26885" t="35480" r="32038" b="12822"/>
          <a:stretch/>
        </p:blipFill>
        <p:spPr>
          <a:xfrm>
            <a:off x="5579806" y="1737360"/>
            <a:ext cx="6809142" cy="4818185"/>
          </a:xfrm>
          <a:prstGeom prst="rect">
            <a:avLst/>
          </a:prstGeom>
        </p:spPr>
      </p:pic>
    </p:spTree>
    <p:extLst>
      <p:ext uri="{BB962C8B-B14F-4D97-AF65-F5344CB8AC3E}">
        <p14:creationId xmlns:p14="http://schemas.microsoft.com/office/powerpoint/2010/main" val="1243084053"/>
      </p:ext>
    </p:extLst>
  </p:cSld>
  <p:clrMapOvr>
    <a:masterClrMapping/>
  </p:clrMapOvr>
</p:sld>
</file>

<file path=ppt/theme/theme1.xml><?xml version="1.0" encoding="utf-8"?>
<a:theme xmlns:a="http://schemas.openxmlformats.org/drawingml/2006/main" name="Retrospección">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429</TotalTime>
  <Words>1831</Words>
  <Application>Microsoft Office PowerPoint</Application>
  <PresentationFormat>Panorámica</PresentationFormat>
  <Paragraphs>118</Paragraphs>
  <Slides>32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32</vt:i4>
      </vt:variant>
    </vt:vector>
  </HeadingPairs>
  <TitlesOfParts>
    <vt:vector size="36" baseType="lpstr">
      <vt:lpstr>Arial</vt:lpstr>
      <vt:lpstr>Calibri</vt:lpstr>
      <vt:lpstr>Calibri Light</vt:lpstr>
      <vt:lpstr>Retrospección</vt:lpstr>
      <vt:lpstr>Equips de separació de sòlids </vt:lpstr>
      <vt:lpstr>Separació de sòlids</vt:lpstr>
      <vt:lpstr>Classificació mecànica </vt:lpstr>
      <vt:lpstr>Classificació mecànica </vt:lpstr>
      <vt:lpstr>Classificació mecànica</vt:lpstr>
      <vt:lpstr>Classificació mecànica</vt:lpstr>
      <vt:lpstr>Classificació mecànica</vt:lpstr>
      <vt:lpstr>Classificació mecànica</vt:lpstr>
      <vt:lpstr>Classificació mecànica</vt:lpstr>
      <vt:lpstr>Classificació mecànica</vt:lpstr>
      <vt:lpstr>Separació hidràulica </vt:lpstr>
      <vt:lpstr>Separació hidràulica </vt:lpstr>
      <vt:lpstr>Separació hidràulica </vt:lpstr>
      <vt:lpstr>Separació hidràulica </vt:lpstr>
      <vt:lpstr>Separació hidràulica </vt:lpstr>
      <vt:lpstr>Separació hidràulica </vt:lpstr>
      <vt:lpstr>Separació hidràulica </vt:lpstr>
      <vt:lpstr>Separació hidràulica </vt:lpstr>
      <vt:lpstr>Separació hidràulica </vt:lpstr>
      <vt:lpstr>Separació hidràulica </vt:lpstr>
      <vt:lpstr>Separació hidràulica </vt:lpstr>
      <vt:lpstr>Separació hidràulica </vt:lpstr>
      <vt:lpstr>Separació hidràulica </vt:lpstr>
      <vt:lpstr>Separació hidràulica </vt:lpstr>
      <vt:lpstr>Separació hidràulica </vt:lpstr>
      <vt:lpstr>Separació hidràulica </vt:lpstr>
      <vt:lpstr>Presentación de PowerPoint</vt:lpstr>
      <vt:lpstr>Equips de sedimentació </vt:lpstr>
      <vt:lpstr>Equips de sedimentació </vt:lpstr>
      <vt:lpstr>CLASSIFICADORES </vt:lpstr>
      <vt:lpstr>CENTRÍFUGES </vt:lpstr>
      <vt:lpstr>Filtració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Equips de separació de sòlids </dc:title>
  <dc:creator>arianna martin</dc:creator>
  <cp:lastModifiedBy>arianna martin</cp:lastModifiedBy>
  <cp:revision>27</cp:revision>
  <dcterms:created xsi:type="dcterms:W3CDTF">2017-03-31T10:57:28Z</dcterms:created>
  <dcterms:modified xsi:type="dcterms:W3CDTF">2017-05-08T07:53:11Z</dcterms:modified>
</cp:coreProperties>
</file>