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07" r:id="rId2"/>
    <p:sldId id="305" r:id="rId3"/>
    <p:sldId id="256" r:id="rId4"/>
    <p:sldId id="257" r:id="rId5"/>
    <p:sldId id="258" r:id="rId6"/>
    <p:sldId id="306" r:id="rId7"/>
    <p:sldId id="259" r:id="rId8"/>
    <p:sldId id="262" r:id="rId9"/>
    <p:sldId id="261" r:id="rId10"/>
    <p:sldId id="263" r:id="rId11"/>
    <p:sldId id="264" r:id="rId12"/>
    <p:sldId id="265" r:id="rId13"/>
    <p:sldId id="282" r:id="rId14"/>
    <p:sldId id="292" r:id="rId15"/>
    <p:sldId id="293" r:id="rId16"/>
    <p:sldId id="294" r:id="rId17"/>
    <p:sldId id="295" r:id="rId18"/>
    <p:sldId id="291" r:id="rId19"/>
    <p:sldId id="296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9EC851-175C-4E35-8532-F616CFE334A4}" type="datetimeFigureOut">
              <a:rPr lang="ca-ES" smtClean="0"/>
              <a:t>7/11/2017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F958DC-4304-4FD0-903F-A11BC7AA52B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57615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L’argumentació</a:t>
            </a:r>
            <a:endParaRPr lang="ca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/>
              <a:t>Conceptes bàsics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811026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El bon argument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Dels arguments no diem que són vertaders o falsos, només els enunciats poden ser vertaders o falsos. </a:t>
            </a:r>
          </a:p>
          <a:p>
            <a:r>
              <a:rPr lang="ca-ES" dirty="0" smtClean="0"/>
              <a:t>Dels arguments diem que són correctes/vàlids o incorrectes/invàlids. </a:t>
            </a:r>
          </a:p>
          <a:p>
            <a:pPr marL="0" indent="0">
              <a:buNone/>
            </a:pPr>
            <a:r>
              <a:rPr lang="ca-ES" dirty="0" smtClean="0"/>
              <a:t>Un </a:t>
            </a:r>
            <a:r>
              <a:rPr lang="ca-ES" dirty="0"/>
              <a:t>argument és </a:t>
            </a:r>
            <a:r>
              <a:rPr lang="ca-ES" b="1" dirty="0"/>
              <a:t>correcte o vàlid</a:t>
            </a:r>
            <a:r>
              <a:rPr lang="ca-ES" dirty="0"/>
              <a:t> si efectivament les premisses justifiquen la </a:t>
            </a:r>
            <a:r>
              <a:rPr lang="ca-ES" dirty="0" smtClean="0"/>
              <a:t>conclusió </a:t>
            </a:r>
            <a:r>
              <a:rPr lang="ca-ES" dirty="0"/>
              <a:t>i és </a:t>
            </a:r>
            <a:r>
              <a:rPr lang="ca-ES" b="1" dirty="0"/>
              <a:t>incorrecte o invàlid</a:t>
            </a:r>
            <a:r>
              <a:rPr lang="ca-ES" dirty="0"/>
              <a:t> si no </a:t>
            </a:r>
            <a:r>
              <a:rPr lang="ca-ES" dirty="0" smtClean="0"/>
              <a:t>la justifica.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11304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Argument vàlid amb premisses falses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dirty="0" smtClean="0"/>
              <a:t>	</a:t>
            </a:r>
          </a:p>
          <a:p>
            <a:pPr marL="0" indent="0">
              <a:buNone/>
            </a:pPr>
            <a:endParaRPr lang="ca-ES" dirty="0"/>
          </a:p>
          <a:p>
            <a:pPr marL="0" indent="0">
              <a:buNone/>
            </a:pPr>
            <a:r>
              <a:rPr lang="ca-ES" dirty="0" smtClean="0"/>
              <a:t>	Tots </a:t>
            </a:r>
            <a:r>
              <a:rPr lang="ca-ES" dirty="0"/>
              <a:t>els atenencs són filòsofs</a:t>
            </a:r>
          </a:p>
          <a:p>
            <a:pPr marL="0" indent="0">
              <a:buNone/>
            </a:pPr>
            <a:r>
              <a:rPr lang="ca-ES" dirty="0" smtClean="0"/>
              <a:t>	Sòcrates </a:t>
            </a:r>
            <a:r>
              <a:rPr lang="ca-ES" dirty="0"/>
              <a:t>és atenenc</a:t>
            </a:r>
          </a:p>
          <a:p>
            <a:pPr marL="0" indent="0">
              <a:buNone/>
            </a:pPr>
            <a:r>
              <a:rPr lang="ca-ES" dirty="0" smtClean="0"/>
              <a:t>	Per </a:t>
            </a:r>
            <a:r>
              <a:rPr lang="ca-ES" dirty="0"/>
              <a:t>tant Sòcrates és filòsof</a:t>
            </a:r>
          </a:p>
          <a:p>
            <a:pPr marL="0" indent="0">
              <a:buNone/>
            </a:pPr>
            <a:r>
              <a:rPr lang="ca-E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2345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/>
            </a:r>
            <a:br>
              <a:rPr lang="ca-ES" dirty="0" smtClean="0"/>
            </a:br>
            <a:r>
              <a:rPr lang="ca-ES" sz="4000" dirty="0"/>
              <a:t>A</a:t>
            </a:r>
            <a:r>
              <a:rPr lang="ca-ES" sz="4000" dirty="0" smtClean="0"/>
              <a:t>rgument vàlid amb premisses vertaderes</a:t>
            </a:r>
            <a:endParaRPr lang="ca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a-ES" dirty="0"/>
          </a:p>
          <a:p>
            <a:pPr marL="0" indent="0">
              <a:buNone/>
            </a:pPr>
            <a:r>
              <a:rPr lang="ca-ES" dirty="0" smtClean="0"/>
              <a:t> Qui </a:t>
            </a:r>
            <a:r>
              <a:rPr lang="ca-ES" dirty="0"/>
              <a:t>va escriure el Quixot va posar de manifest </a:t>
            </a:r>
            <a:r>
              <a:rPr lang="ca-ES" dirty="0" smtClean="0"/>
              <a:t>un </a:t>
            </a:r>
            <a:r>
              <a:rPr lang="ca-ES" dirty="0"/>
              <a:t>talent literari extraordinari. </a:t>
            </a:r>
          </a:p>
          <a:p>
            <a:pPr marL="0" indent="0">
              <a:buNone/>
            </a:pPr>
            <a:r>
              <a:rPr lang="es-ES" dirty="0"/>
              <a:t>Cervantes va </a:t>
            </a:r>
            <a:r>
              <a:rPr lang="es-ES" dirty="0" err="1"/>
              <a:t>escriure</a:t>
            </a:r>
            <a:r>
              <a:rPr lang="es-ES" dirty="0"/>
              <a:t> el </a:t>
            </a:r>
            <a:r>
              <a:rPr lang="es-ES" dirty="0" err="1"/>
              <a:t>Quixot</a:t>
            </a:r>
            <a:r>
              <a:rPr lang="es-ES" dirty="0"/>
              <a:t>. </a:t>
            </a:r>
          </a:p>
          <a:p>
            <a:pPr marL="0" indent="0">
              <a:buNone/>
            </a:pPr>
            <a:r>
              <a:rPr lang="fr-FR" dirty="0"/>
              <a:t>Per tant, </a:t>
            </a:r>
            <a:r>
              <a:rPr lang="fr-FR" dirty="0" err="1"/>
              <a:t>Cervantes</a:t>
            </a:r>
            <a:r>
              <a:rPr lang="fr-FR" dirty="0"/>
              <a:t> va </a:t>
            </a:r>
            <a:r>
              <a:rPr lang="fr-FR" dirty="0" err="1"/>
              <a:t>posar</a:t>
            </a:r>
            <a:r>
              <a:rPr lang="fr-FR" dirty="0"/>
              <a:t> de </a:t>
            </a:r>
            <a:r>
              <a:rPr lang="fr-FR" dirty="0" err="1"/>
              <a:t>manifest</a:t>
            </a:r>
            <a:r>
              <a:rPr lang="fr-FR" dirty="0"/>
              <a:t> un talent </a:t>
            </a:r>
            <a:r>
              <a:rPr lang="fr-FR" dirty="0" err="1"/>
              <a:t>literari</a:t>
            </a:r>
            <a:r>
              <a:rPr lang="fr-FR" dirty="0"/>
              <a:t> </a:t>
            </a:r>
            <a:r>
              <a:rPr lang="fr-FR" dirty="0" err="1"/>
              <a:t>extraordinari</a:t>
            </a:r>
            <a:r>
              <a:rPr lang="fr-FR" dirty="0"/>
              <a:t>. 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48271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pPr marL="342900" lvl="0" indent="-342900">
              <a:spcBef>
                <a:spcPct val="20000"/>
              </a:spcBef>
            </a:pPr>
            <a:r>
              <a:rPr lang="ca-ES" sz="1800" b="1" dirty="0">
                <a:solidFill>
                  <a:prstClr val="black"/>
                </a:solidFill>
                <a:ea typeface="+mn-ea"/>
                <a:cs typeface="+mn-cs"/>
              </a:rPr>
              <a:t>Senyala les premisses i la conclusió dels següents arguments. Per a cada argument col·loca la conclusió al final en els casos en que no apareguin en aquest ordre.</a:t>
            </a:r>
            <a:endParaRPr lang="ca-ES" sz="18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a-ES" dirty="0"/>
              <a:t> </a:t>
            </a:r>
          </a:p>
          <a:p>
            <a:pPr marL="514350" lvl="0" indent="-514350">
              <a:buFont typeface="+mj-lt"/>
              <a:buAutoNum type="arabicPeriod"/>
            </a:pPr>
            <a:r>
              <a:rPr lang="ca-ES" sz="3400" dirty="0"/>
              <a:t>Segur que el seu marit és al club, donat que o és a casa o a la feina o al club, i no és ni a casa ni a la feina.</a:t>
            </a:r>
          </a:p>
          <a:p>
            <a:pPr marL="514350" lvl="0" indent="-514350">
              <a:buFont typeface="+mj-lt"/>
              <a:buAutoNum type="arabicPeriod"/>
            </a:pPr>
            <a:r>
              <a:rPr lang="ca-ES" sz="3400" dirty="0"/>
              <a:t>Totes les sabates que havia comprat fins ara a la sabateria El Peu Lleuger m’han donat un excel·lent resultat. Per tant, les sabates que m’acabo de comprar en aquesta sabateria segur que em donaran un resultat excel·lent.</a:t>
            </a:r>
          </a:p>
          <a:p>
            <a:pPr marL="514350" lvl="0" indent="-514350">
              <a:buFont typeface="+mj-lt"/>
              <a:buAutoNum type="arabicPeriod"/>
            </a:pPr>
            <a:r>
              <a:rPr lang="ca-ES" sz="3400" dirty="0"/>
              <a:t>Donat que els tirans tenen complex d’inferioritat i Hitler era un tirà, Hitler tenia complex d’inferioritat.</a:t>
            </a:r>
          </a:p>
          <a:p>
            <a:pPr marL="514350" lvl="0" indent="-514350">
              <a:buFont typeface="+mj-lt"/>
              <a:buAutoNum type="arabicPeriod"/>
            </a:pPr>
            <a:r>
              <a:rPr lang="ca-ES" sz="3400" dirty="0"/>
              <a:t>Els artistes porten una vida bohèmia. El meu germà porta una vida bohèmia, donat que és artista.</a:t>
            </a:r>
          </a:p>
          <a:p>
            <a:pPr marL="514350" lvl="0" indent="-514350">
              <a:buFont typeface="+mj-lt"/>
              <a:buAutoNum type="arabicPeriod"/>
            </a:pPr>
            <a:r>
              <a:rPr lang="ca-ES" sz="3400" dirty="0"/>
              <a:t>Tots els presidents fins a avui han sigut barons. El pròxim president estatunidenc serà baró.</a:t>
            </a:r>
          </a:p>
          <a:p>
            <a:pPr marL="514350" lvl="0" indent="-514350">
              <a:buFont typeface="+mj-lt"/>
              <a:buAutoNum type="arabicPeriod"/>
            </a:pPr>
            <a:r>
              <a:rPr lang="ca-ES" sz="3400" dirty="0"/>
              <a:t>Els valents tenen sempre algun moment de covardia. Per tant, fins al mateix </a:t>
            </a:r>
            <a:r>
              <a:rPr lang="ca-ES" sz="3400" dirty="0" err="1"/>
              <a:t>Agamenon</a:t>
            </a:r>
            <a:r>
              <a:rPr lang="ca-ES" sz="3400" dirty="0"/>
              <a:t> va ser covard en alguna ocasió.</a:t>
            </a:r>
          </a:p>
          <a:p>
            <a:pPr marL="514350" indent="-514350">
              <a:buFont typeface="+mj-lt"/>
              <a:buAutoNum type="arabicPeriod"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3628764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ca-ES" dirty="0" smtClean="0">
                <a:solidFill>
                  <a:srgbClr val="00B0F0"/>
                </a:solidFill>
              </a:rPr>
              <a:t>-</a:t>
            </a:r>
            <a:r>
              <a:rPr lang="ca-ES" dirty="0">
                <a:solidFill>
                  <a:schemeClr val="accent1"/>
                </a:solidFill>
              </a:rPr>
              <a:t>E</a:t>
            </a:r>
            <a:r>
              <a:rPr lang="ca-ES" dirty="0" smtClean="0">
                <a:solidFill>
                  <a:schemeClr val="accent1"/>
                </a:solidFill>
              </a:rPr>
              <a:t>l seu </a:t>
            </a:r>
            <a:r>
              <a:rPr lang="ca-ES" dirty="0">
                <a:solidFill>
                  <a:schemeClr val="accent1"/>
                </a:solidFill>
              </a:rPr>
              <a:t>marit o és a casa o a la feina o al club</a:t>
            </a:r>
            <a:endParaRPr lang="ca-ES" dirty="0"/>
          </a:p>
          <a:p>
            <a:pPr marL="0" lvl="0" indent="0">
              <a:buNone/>
            </a:pPr>
            <a:r>
              <a:rPr lang="ca-ES" dirty="0">
                <a:solidFill>
                  <a:schemeClr val="accent1"/>
                </a:solidFill>
              </a:rPr>
              <a:t>    </a:t>
            </a:r>
            <a:r>
              <a:rPr lang="ca-ES" dirty="0" smtClean="0">
                <a:solidFill>
                  <a:schemeClr val="accent1"/>
                </a:solidFill>
              </a:rPr>
              <a:t> </a:t>
            </a:r>
            <a:r>
              <a:rPr lang="ca-ES" dirty="0">
                <a:solidFill>
                  <a:schemeClr val="accent1"/>
                </a:solidFill>
              </a:rPr>
              <a:t>- El </a:t>
            </a:r>
            <a:r>
              <a:rPr lang="ca-ES" dirty="0" smtClean="0">
                <a:solidFill>
                  <a:schemeClr val="accent1"/>
                </a:solidFill>
              </a:rPr>
              <a:t>seu </a:t>
            </a:r>
            <a:r>
              <a:rPr lang="ca-ES" dirty="0">
                <a:solidFill>
                  <a:schemeClr val="accent1"/>
                </a:solidFill>
              </a:rPr>
              <a:t>marit no és ni a casa ni a la feina</a:t>
            </a:r>
            <a:endParaRPr lang="ca-ES" dirty="0"/>
          </a:p>
          <a:p>
            <a:pPr marL="0" lvl="0" indent="0">
              <a:buNone/>
            </a:pPr>
            <a:r>
              <a:rPr lang="ca-ES" dirty="0"/>
              <a:t>    </a:t>
            </a:r>
            <a:r>
              <a:rPr lang="ca-ES" dirty="0" smtClean="0"/>
              <a:t>   </a:t>
            </a:r>
            <a:r>
              <a:rPr lang="ca-ES" dirty="0">
                <a:solidFill>
                  <a:srgbClr val="FF0000"/>
                </a:solidFill>
              </a:rPr>
              <a:t>Per tant, segur que el seu marit és al club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05321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a-ES" dirty="0" smtClean="0"/>
              <a:t>2</a:t>
            </a:r>
            <a:r>
              <a:rPr lang="ca-ES" dirty="0" smtClean="0">
                <a:solidFill>
                  <a:schemeClr val="accent1"/>
                </a:solidFill>
              </a:rPr>
              <a:t>. -Totes </a:t>
            </a:r>
            <a:r>
              <a:rPr lang="ca-ES" dirty="0">
                <a:solidFill>
                  <a:schemeClr val="accent1"/>
                </a:solidFill>
              </a:rPr>
              <a:t>les sabates que havia comprat fins ara a la sabateria El Peu Lleuger  m’han 	donat 	un excel·lent resultat. </a:t>
            </a:r>
            <a:endParaRPr lang="ca-ES" dirty="0" smtClean="0">
              <a:solidFill>
                <a:schemeClr val="accent1"/>
              </a:solidFill>
            </a:endParaRPr>
          </a:p>
          <a:p>
            <a:pPr marL="0" lvl="0" indent="0">
              <a:buNone/>
            </a:pPr>
            <a:r>
              <a:rPr lang="ca-ES" dirty="0" smtClean="0"/>
              <a:t> </a:t>
            </a:r>
            <a:r>
              <a:rPr lang="ca-ES" dirty="0">
                <a:solidFill>
                  <a:srgbClr val="FF0000"/>
                </a:solidFill>
              </a:rPr>
              <a:t>Per tant, les sabates que m’acabo de comprar en aquesta sabateria segur  que em 	donaran 	un resultat excel·lent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495335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AutoNum type="arabicPeriod" startAt="3"/>
            </a:pPr>
            <a:r>
              <a:rPr lang="ca-ES" dirty="0"/>
              <a:t> </a:t>
            </a:r>
            <a:r>
              <a:rPr lang="ca-ES" dirty="0">
                <a:solidFill>
                  <a:schemeClr val="accent1"/>
                </a:solidFill>
              </a:rPr>
              <a:t>Els tirans tenen complex d’inferioritat</a:t>
            </a:r>
          </a:p>
          <a:p>
            <a:pPr marL="0" lvl="0" indent="0">
              <a:buNone/>
            </a:pPr>
            <a:r>
              <a:rPr lang="ca-ES" dirty="0">
                <a:solidFill>
                  <a:schemeClr val="accent1"/>
                </a:solidFill>
              </a:rPr>
              <a:t>       </a:t>
            </a:r>
            <a:r>
              <a:rPr lang="ca-ES" dirty="0" smtClean="0">
                <a:solidFill>
                  <a:schemeClr val="accent1"/>
                </a:solidFill>
              </a:rPr>
              <a:t>Hitler </a:t>
            </a:r>
            <a:r>
              <a:rPr lang="ca-ES" dirty="0">
                <a:solidFill>
                  <a:schemeClr val="accent1"/>
                </a:solidFill>
              </a:rPr>
              <a:t>era un tirà</a:t>
            </a:r>
            <a:r>
              <a:rPr lang="ca-ES" dirty="0"/>
              <a:t>, </a:t>
            </a:r>
          </a:p>
          <a:p>
            <a:pPr marL="0" lvl="0" indent="0">
              <a:buNone/>
            </a:pPr>
            <a:r>
              <a:rPr lang="ca-ES" dirty="0"/>
              <a:t>       </a:t>
            </a:r>
            <a:r>
              <a:rPr lang="ca-ES" dirty="0" smtClean="0">
                <a:solidFill>
                  <a:srgbClr val="FF0000"/>
                </a:solidFill>
              </a:rPr>
              <a:t>Hitler </a:t>
            </a:r>
            <a:r>
              <a:rPr lang="ca-ES" dirty="0">
                <a:solidFill>
                  <a:srgbClr val="FF0000"/>
                </a:solidFill>
              </a:rPr>
              <a:t>tenia complex d’inferioritat</a:t>
            </a:r>
            <a:r>
              <a:rPr lang="ca-ES" dirty="0"/>
              <a:t>.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313390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dirty="0" smtClean="0"/>
              <a:t>4.       </a:t>
            </a:r>
            <a:r>
              <a:rPr lang="ca-ES" dirty="0" smtClean="0">
                <a:solidFill>
                  <a:schemeClr val="accent1"/>
                </a:solidFill>
              </a:rPr>
              <a:t>-Els </a:t>
            </a:r>
            <a:r>
              <a:rPr lang="ca-ES" dirty="0">
                <a:solidFill>
                  <a:schemeClr val="accent1"/>
                </a:solidFill>
              </a:rPr>
              <a:t>artistes porten una vida bohèmia.</a:t>
            </a:r>
          </a:p>
          <a:p>
            <a:pPr marL="0" lvl="0" indent="0">
              <a:buNone/>
            </a:pPr>
            <a:r>
              <a:rPr lang="ca-ES" dirty="0">
                <a:solidFill>
                  <a:schemeClr val="accent1"/>
                </a:solidFill>
              </a:rPr>
              <a:t>           </a:t>
            </a:r>
            <a:r>
              <a:rPr lang="ca-ES" dirty="0" smtClean="0">
                <a:solidFill>
                  <a:schemeClr val="accent1"/>
                </a:solidFill>
              </a:rPr>
              <a:t>-El </a:t>
            </a:r>
            <a:r>
              <a:rPr lang="ca-ES" dirty="0">
                <a:solidFill>
                  <a:schemeClr val="accent1"/>
                </a:solidFill>
              </a:rPr>
              <a:t>meu germà és artista</a:t>
            </a:r>
          </a:p>
          <a:p>
            <a:pPr marL="0" lvl="0" indent="0">
              <a:buNone/>
            </a:pPr>
            <a:r>
              <a:rPr lang="ca-ES" dirty="0"/>
              <a:t>           </a:t>
            </a:r>
            <a:r>
              <a:rPr lang="ca-ES" dirty="0">
                <a:solidFill>
                  <a:srgbClr val="FF0000"/>
                </a:solidFill>
              </a:rPr>
              <a:t>Per tant, el meu germà porta una vida </a:t>
            </a:r>
            <a:r>
              <a:rPr lang="ca-ES" dirty="0" smtClean="0">
                <a:solidFill>
                  <a:srgbClr val="FF0000"/>
                </a:solidFill>
              </a:rPr>
              <a:t>   	 bohèmia</a:t>
            </a:r>
            <a:r>
              <a:rPr lang="ca-ES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352518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2 Rectángulo"/>
          <p:cNvSpPr/>
          <p:nvPr/>
        </p:nvSpPr>
        <p:spPr>
          <a:xfrm>
            <a:off x="395536" y="2132856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a-ES" sz="3600" dirty="0"/>
              <a:t>5</a:t>
            </a:r>
            <a:r>
              <a:rPr lang="ca-ES" sz="3600" dirty="0" smtClean="0">
                <a:solidFill>
                  <a:schemeClr val="accent1"/>
                </a:solidFill>
              </a:rPr>
              <a:t>.    -Tots </a:t>
            </a:r>
            <a:r>
              <a:rPr lang="ca-ES" sz="3600" dirty="0">
                <a:solidFill>
                  <a:schemeClr val="accent1"/>
                </a:solidFill>
              </a:rPr>
              <a:t>els presidents fins a </a:t>
            </a:r>
            <a:r>
              <a:rPr lang="ca-ES" sz="3600" dirty="0" smtClean="0">
                <a:solidFill>
                  <a:schemeClr val="accent1"/>
                </a:solidFill>
              </a:rPr>
              <a:t>avui </a:t>
            </a:r>
            <a:r>
              <a:rPr lang="ca-ES" sz="3600" dirty="0">
                <a:solidFill>
                  <a:schemeClr val="accent1"/>
                </a:solidFill>
              </a:rPr>
              <a:t>han sigut </a:t>
            </a:r>
            <a:r>
              <a:rPr lang="ca-ES" sz="3600" dirty="0" smtClean="0">
                <a:solidFill>
                  <a:schemeClr val="accent1"/>
                </a:solidFill>
              </a:rPr>
              <a:t>	barons</a:t>
            </a:r>
            <a:r>
              <a:rPr lang="ca-ES" sz="3600" dirty="0"/>
              <a:t>. </a:t>
            </a:r>
            <a:endParaRPr lang="ca-ES" sz="3600" dirty="0" smtClean="0"/>
          </a:p>
          <a:p>
            <a:pPr lvl="0"/>
            <a:r>
              <a:rPr lang="ca-ES" sz="3600" dirty="0" smtClean="0">
                <a:solidFill>
                  <a:srgbClr val="FF0000"/>
                </a:solidFill>
              </a:rPr>
              <a:t>	Per tant, el </a:t>
            </a:r>
            <a:r>
              <a:rPr lang="ca-ES" sz="3600" dirty="0">
                <a:solidFill>
                  <a:srgbClr val="FF0000"/>
                </a:solidFill>
              </a:rPr>
              <a:t>pròxim </a:t>
            </a:r>
            <a:r>
              <a:rPr lang="ca-ES" sz="3600" dirty="0" smtClean="0">
                <a:solidFill>
                  <a:srgbClr val="FF0000"/>
                </a:solidFill>
              </a:rPr>
              <a:t>president 	estatunidenc serà baró</a:t>
            </a:r>
            <a:r>
              <a:rPr lang="ca-ES" sz="36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9788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a-ES" dirty="0" smtClean="0"/>
              <a:t>6-       -</a:t>
            </a:r>
            <a:r>
              <a:rPr lang="ca-ES" dirty="0" smtClean="0">
                <a:solidFill>
                  <a:schemeClr val="accent1"/>
                </a:solidFill>
              </a:rPr>
              <a:t>Els </a:t>
            </a:r>
            <a:r>
              <a:rPr lang="ca-ES" dirty="0">
                <a:solidFill>
                  <a:schemeClr val="accent1"/>
                </a:solidFill>
              </a:rPr>
              <a:t>valents tenen sempre algun moment </a:t>
            </a:r>
            <a:r>
              <a:rPr lang="ca-ES" dirty="0" smtClean="0">
                <a:solidFill>
                  <a:schemeClr val="accent1"/>
                </a:solidFill>
              </a:rPr>
              <a:t>	de </a:t>
            </a:r>
            <a:r>
              <a:rPr lang="ca-ES" dirty="0">
                <a:solidFill>
                  <a:schemeClr val="accent1"/>
                </a:solidFill>
              </a:rPr>
              <a:t>covardia</a:t>
            </a:r>
            <a:r>
              <a:rPr lang="ca-ES" dirty="0"/>
              <a:t>. </a:t>
            </a:r>
            <a:endParaRPr lang="ca-ES" dirty="0" smtClean="0"/>
          </a:p>
          <a:p>
            <a:pPr marL="0" lvl="0" indent="0">
              <a:buNone/>
            </a:pPr>
            <a:r>
              <a:rPr lang="ca-ES" dirty="0" smtClean="0">
                <a:solidFill>
                  <a:srgbClr val="FF0000"/>
                </a:solidFill>
              </a:rPr>
              <a:t>	Per </a:t>
            </a:r>
            <a:r>
              <a:rPr lang="ca-ES" dirty="0">
                <a:solidFill>
                  <a:srgbClr val="FF0000"/>
                </a:solidFill>
              </a:rPr>
              <a:t>tant, fins al mateix </a:t>
            </a:r>
            <a:r>
              <a:rPr lang="ca-ES" dirty="0" err="1">
                <a:solidFill>
                  <a:srgbClr val="FF0000"/>
                </a:solidFill>
              </a:rPr>
              <a:t>Agamenon</a:t>
            </a:r>
            <a:r>
              <a:rPr lang="ca-ES" dirty="0">
                <a:solidFill>
                  <a:srgbClr val="FF0000"/>
                </a:solidFill>
              </a:rPr>
              <a:t> va ser </a:t>
            </a:r>
            <a:r>
              <a:rPr lang="ca-ES" dirty="0" smtClean="0">
                <a:solidFill>
                  <a:srgbClr val="FF0000"/>
                </a:solidFill>
              </a:rPr>
              <a:t>	covard </a:t>
            </a:r>
            <a:r>
              <a:rPr lang="ca-ES" dirty="0">
                <a:solidFill>
                  <a:srgbClr val="FF0000"/>
                </a:solidFill>
              </a:rPr>
              <a:t>en alguna ocasió.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308692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Argumentar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b="1" dirty="0" smtClean="0"/>
              <a:t>Argumentar</a:t>
            </a:r>
            <a:r>
              <a:rPr lang="ca-ES" dirty="0" smtClean="0"/>
              <a:t> consisteix a oferir raons per a la </a:t>
            </a:r>
            <a:r>
              <a:rPr lang="ca-ES" i="1" dirty="0" smtClean="0"/>
              <a:t>justificació</a:t>
            </a:r>
            <a:r>
              <a:rPr lang="ca-ES" dirty="0" smtClean="0"/>
              <a:t> o </a:t>
            </a:r>
            <a:r>
              <a:rPr lang="ca-ES" i="1" dirty="0" smtClean="0"/>
              <a:t>fonamentació</a:t>
            </a:r>
            <a:r>
              <a:rPr lang="ca-ES" dirty="0" smtClean="0"/>
              <a:t> d’un determinat punt de vista, d’una creença, opinió, acció o decisió.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832364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Definició d’argument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2800" dirty="0"/>
              <a:t>Un </a:t>
            </a:r>
            <a:r>
              <a:rPr lang="ca-ES" sz="2800" b="1" dirty="0"/>
              <a:t>argument</a:t>
            </a:r>
            <a:r>
              <a:rPr lang="ca-ES" sz="2800" dirty="0"/>
              <a:t> </a:t>
            </a:r>
            <a:r>
              <a:rPr lang="ca-ES" sz="2800" dirty="0" smtClean="0"/>
              <a:t> és qualsevol conjunt d’afirmacions (premisses) que s’ofereixen en defensa o suport d’una opinió, decisió o acció (conclusió). </a:t>
            </a:r>
            <a:endParaRPr lang="ca-ES" sz="2800" dirty="0"/>
          </a:p>
        </p:txBody>
      </p:sp>
    </p:spTree>
    <p:extLst>
      <p:ext uri="{BB962C8B-B14F-4D97-AF65-F5344CB8AC3E}">
        <p14:creationId xmlns:p14="http://schemas.microsoft.com/office/powerpoint/2010/main" val="3740284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Parts d’un argument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 smtClean="0"/>
          </a:p>
          <a:p>
            <a:r>
              <a:rPr lang="ca-ES" dirty="0" smtClean="0"/>
              <a:t>A aquella opinió, decisió o acció que es pretén justificar  l’anomenem </a:t>
            </a:r>
            <a:r>
              <a:rPr lang="ca-ES" b="1" dirty="0" smtClean="0"/>
              <a:t>conclusió</a:t>
            </a:r>
            <a:r>
              <a:rPr lang="ca-ES" dirty="0"/>
              <a:t> </a:t>
            </a:r>
            <a:r>
              <a:rPr lang="ca-ES" dirty="0" smtClean="0"/>
              <a:t>i tots aquells elements que utilitzem per donar suport a aquesta conclusió les anomenen </a:t>
            </a:r>
            <a:r>
              <a:rPr lang="ca-ES" b="1" dirty="0" smtClean="0"/>
              <a:t>premisses.</a:t>
            </a:r>
            <a:endParaRPr lang="ca-ES" b="1" dirty="0"/>
          </a:p>
        </p:txBody>
      </p:sp>
    </p:spTree>
    <p:extLst>
      <p:ext uri="{BB962C8B-B14F-4D97-AF65-F5344CB8AC3E}">
        <p14:creationId xmlns:p14="http://schemas.microsoft.com/office/powerpoint/2010/main" val="368577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Estructura de l’argument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sz="2400" dirty="0" smtClean="0"/>
              <a:t>	</a:t>
            </a:r>
            <a:endParaRPr lang="ca-ES" sz="2400" dirty="0"/>
          </a:p>
          <a:p>
            <a:pPr marL="2171700" lvl="5" indent="0">
              <a:buNone/>
            </a:pPr>
            <a:r>
              <a:rPr lang="ca-ES" sz="3200" dirty="0" smtClean="0"/>
              <a:t>Premissa 1 </a:t>
            </a:r>
          </a:p>
          <a:p>
            <a:pPr marL="2171700" lvl="5" indent="0">
              <a:buNone/>
            </a:pPr>
            <a:r>
              <a:rPr lang="ca-ES" sz="3200" dirty="0" smtClean="0"/>
              <a:t>      - </a:t>
            </a:r>
          </a:p>
          <a:p>
            <a:pPr marL="2171700" lvl="5" indent="0">
              <a:buNone/>
            </a:pPr>
            <a:r>
              <a:rPr lang="ca-ES" sz="3200" dirty="0" smtClean="0"/>
              <a:t>      - </a:t>
            </a:r>
          </a:p>
          <a:p>
            <a:pPr marL="2171700" lvl="5" indent="0">
              <a:buNone/>
            </a:pPr>
            <a:r>
              <a:rPr lang="ca-ES" sz="3200" dirty="0" smtClean="0"/>
              <a:t>      - </a:t>
            </a:r>
          </a:p>
          <a:p>
            <a:pPr marL="2171700" lvl="5" indent="0">
              <a:buNone/>
            </a:pPr>
            <a:r>
              <a:rPr lang="ca-ES" sz="3200" dirty="0" smtClean="0"/>
              <a:t>Premissa n </a:t>
            </a:r>
          </a:p>
          <a:p>
            <a:pPr marL="2171700" lvl="5" indent="0">
              <a:buNone/>
            </a:pPr>
            <a:r>
              <a:rPr lang="ca-ES" sz="3200" dirty="0" smtClean="0"/>
              <a:t>_________</a:t>
            </a:r>
          </a:p>
          <a:p>
            <a:pPr marL="2171700" lvl="5" indent="0">
              <a:buNone/>
            </a:pPr>
            <a:r>
              <a:rPr lang="ca-ES" sz="3200" dirty="0" smtClean="0"/>
              <a:t>Conclusió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97621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Les fal·làcies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Els mals arguments solen ser denominats </a:t>
            </a:r>
            <a:r>
              <a:rPr lang="ca-ES" b="1" dirty="0" smtClean="0"/>
              <a:t>fal·làcies</a:t>
            </a:r>
            <a:r>
              <a:rPr lang="ca-ES" dirty="0" smtClean="0"/>
              <a:t>. Una fal·làcia per tant és sinònim d’un </a:t>
            </a:r>
            <a:r>
              <a:rPr lang="ca-ES" i="1" dirty="0" smtClean="0"/>
              <a:t>mal argument </a:t>
            </a:r>
            <a:r>
              <a:rPr lang="ca-ES" dirty="0" smtClean="0"/>
              <a:t>o d’un error d’argumentació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893305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Premisses i conclusió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57300" lvl="3" indent="0">
              <a:buNone/>
            </a:pPr>
            <a:r>
              <a:rPr lang="ca-ES" sz="2400" dirty="0" smtClean="0"/>
              <a:t>Quan s'estudien arguments solen presentar-se d’aquesta manera (primer les premisses i després la conclusió)</a:t>
            </a:r>
          </a:p>
          <a:p>
            <a:pPr marL="1257300" lvl="3" indent="0">
              <a:buNone/>
            </a:pPr>
            <a:endParaRPr lang="ca-ES" sz="2400" dirty="0"/>
          </a:p>
          <a:p>
            <a:pPr marL="1257300" lvl="3" indent="0">
              <a:buNone/>
            </a:pPr>
            <a:endParaRPr lang="ca-ES" sz="2400" dirty="0" smtClean="0"/>
          </a:p>
          <a:p>
            <a:pPr marL="1257300" lvl="3" indent="0">
              <a:buNone/>
            </a:pPr>
            <a:r>
              <a:rPr lang="ca-ES" sz="3200" dirty="0"/>
              <a:t> </a:t>
            </a:r>
            <a:r>
              <a:rPr lang="ca-ES" sz="3200" dirty="0" smtClean="0"/>
              <a:t>  Tots </a:t>
            </a:r>
            <a:r>
              <a:rPr lang="ca-ES" sz="3200" dirty="0"/>
              <a:t>els homes són mortals, </a:t>
            </a:r>
          </a:p>
          <a:p>
            <a:pPr marL="1257300" lvl="3" indent="0">
              <a:buNone/>
            </a:pPr>
            <a:r>
              <a:rPr lang="ca-ES" sz="3200" dirty="0" smtClean="0"/>
              <a:t>   Sòcrates </a:t>
            </a:r>
            <a:r>
              <a:rPr lang="ca-ES" sz="3200" dirty="0"/>
              <a:t>és home; </a:t>
            </a:r>
          </a:p>
          <a:p>
            <a:pPr marL="1257300" lvl="3" indent="0">
              <a:buNone/>
            </a:pPr>
            <a:r>
              <a:rPr lang="ca-ES" sz="3200" dirty="0" smtClean="0"/>
              <a:t>   per </a:t>
            </a:r>
            <a:r>
              <a:rPr lang="ca-ES" sz="3200" dirty="0"/>
              <a:t>tant, Sòcrates és mortal</a:t>
            </a:r>
          </a:p>
          <a:p>
            <a:pPr marL="1257300" lvl="3" indent="0">
              <a:buNone/>
            </a:pPr>
            <a:r>
              <a:rPr lang="ca-ES" sz="3200" dirty="0"/>
              <a:t> 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69459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Premisses i conclusió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a-ES" sz="1800" dirty="0" smtClean="0"/>
              <a:t>Però de vegades quan parlem no ho fem així i hem d’identificar la conclusió. Els ‘marcadors’: </a:t>
            </a:r>
            <a:r>
              <a:rPr lang="ca-ES" sz="1800" i="1" dirty="0" smtClean="0"/>
              <a:t>ja que, per tant, en conseqüència, donat que,  </a:t>
            </a:r>
            <a:r>
              <a:rPr lang="ca-ES" sz="1800" dirty="0" smtClean="0"/>
              <a:t>ens ajuden a identificar-la.</a:t>
            </a:r>
          </a:p>
          <a:p>
            <a:pPr marL="0" indent="0">
              <a:buNone/>
            </a:pPr>
            <a:r>
              <a:rPr lang="ca-ES" dirty="0" smtClean="0"/>
              <a:t>Tu estudies filosofia </a:t>
            </a:r>
            <a:r>
              <a:rPr lang="ca-ES" dirty="0" smtClean="0">
                <a:solidFill>
                  <a:srgbClr val="00B0F0"/>
                </a:solidFill>
              </a:rPr>
              <a:t>ja que </a:t>
            </a:r>
            <a:r>
              <a:rPr lang="ca-ES" dirty="0"/>
              <a:t>t</a:t>
            </a:r>
            <a:r>
              <a:rPr lang="ca-ES" dirty="0" smtClean="0"/>
              <a:t>ots </a:t>
            </a:r>
            <a:r>
              <a:rPr lang="ca-ES" dirty="0"/>
              <a:t>els alumnes de batxillerat estudien </a:t>
            </a:r>
            <a:r>
              <a:rPr lang="ca-ES" dirty="0" smtClean="0"/>
              <a:t>filosofia i tu </a:t>
            </a:r>
            <a:r>
              <a:rPr lang="ca-ES" dirty="0"/>
              <a:t>ets </a:t>
            </a:r>
            <a:r>
              <a:rPr lang="ca-ES" dirty="0" smtClean="0"/>
              <a:t> </a:t>
            </a:r>
            <a:r>
              <a:rPr lang="ca-ES" dirty="0"/>
              <a:t>alumne de batxillerat</a:t>
            </a:r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68065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Premisses i conclusió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dirty="0" smtClean="0"/>
              <a:t>	</a:t>
            </a:r>
            <a:r>
              <a:rPr lang="ca-ES" sz="2400" dirty="0" smtClean="0"/>
              <a:t>De vegades però no tenim marcadors que ens ajudin a identificar la conclusió	</a:t>
            </a:r>
          </a:p>
          <a:p>
            <a:pPr marL="0" indent="0">
              <a:buNone/>
            </a:pPr>
            <a:endParaRPr lang="ca-ES" sz="2400" dirty="0"/>
          </a:p>
          <a:p>
            <a:pPr marL="0" indent="0">
              <a:buNone/>
            </a:pPr>
            <a:r>
              <a:rPr lang="ca-ES" dirty="0" smtClean="0"/>
              <a:t>	Tots </a:t>
            </a:r>
            <a:r>
              <a:rPr lang="ca-ES" dirty="0"/>
              <a:t>els presidents fins a avui han </a:t>
            </a:r>
            <a:r>
              <a:rPr lang="ca-ES" dirty="0" smtClean="0"/>
              <a:t>		sigut </a:t>
            </a:r>
            <a:r>
              <a:rPr lang="ca-ES" dirty="0"/>
              <a:t>barons</a:t>
            </a:r>
            <a:r>
              <a:rPr lang="ca-ES" dirty="0" smtClean="0"/>
              <a:t>.</a:t>
            </a:r>
            <a:r>
              <a:rPr lang="ca-ES" dirty="0" smtClean="0">
                <a:solidFill>
                  <a:srgbClr val="00B0F0"/>
                </a:solidFill>
              </a:rPr>
              <a:t>()</a:t>
            </a:r>
            <a:r>
              <a:rPr lang="ca-ES" dirty="0" smtClean="0"/>
              <a:t> </a:t>
            </a:r>
            <a:r>
              <a:rPr lang="ca-ES" dirty="0"/>
              <a:t>El pròxim president </a:t>
            </a:r>
            <a:r>
              <a:rPr lang="ca-ES" dirty="0" smtClean="0"/>
              <a:t>		estatunidenc </a:t>
            </a:r>
            <a:r>
              <a:rPr lang="ca-ES" dirty="0"/>
              <a:t>serà baró.</a:t>
            </a:r>
          </a:p>
        </p:txBody>
      </p:sp>
    </p:spTree>
    <p:extLst>
      <p:ext uri="{BB962C8B-B14F-4D97-AF65-F5344CB8AC3E}">
        <p14:creationId xmlns:p14="http://schemas.microsoft.com/office/powerpoint/2010/main" val="23426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458</Words>
  <Application>Microsoft Office PowerPoint</Application>
  <PresentationFormat>Presentación en pantalla (4:3)</PresentationFormat>
  <Paragraphs>74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L’argumentació</vt:lpstr>
      <vt:lpstr>Argumentar</vt:lpstr>
      <vt:lpstr>Definició d’argument</vt:lpstr>
      <vt:lpstr>Parts d’un argument</vt:lpstr>
      <vt:lpstr>Estructura de l’argument</vt:lpstr>
      <vt:lpstr>Les fal·làcies</vt:lpstr>
      <vt:lpstr>Premisses i conclusió</vt:lpstr>
      <vt:lpstr>Premisses i conclusió</vt:lpstr>
      <vt:lpstr>Premisses i conclusió</vt:lpstr>
      <vt:lpstr>El bon argument</vt:lpstr>
      <vt:lpstr>Argument vàlid amb premisses falses</vt:lpstr>
      <vt:lpstr> Argument vàlid amb premisses vertaderes</vt:lpstr>
      <vt:lpstr>Senyala les premisses i la conclusió dels següents arguments. Per a cada argument col·loca la conclusió al final en els casos en que no apareguin en aquest ordre.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santitwiggy</dc:creator>
  <cp:lastModifiedBy>scagi</cp:lastModifiedBy>
  <cp:revision>49</cp:revision>
  <dcterms:created xsi:type="dcterms:W3CDTF">2015-11-10T08:58:04Z</dcterms:created>
  <dcterms:modified xsi:type="dcterms:W3CDTF">2017-11-07T05:11:24Z</dcterms:modified>
</cp:coreProperties>
</file>