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7" r:id="rId6"/>
    <p:sldId id="257" r:id="rId7"/>
    <p:sldId id="284" r:id="rId8"/>
    <p:sldId id="286" r:id="rId9"/>
    <p:sldId id="291" r:id="rId10"/>
    <p:sldId id="276" r:id="rId11"/>
    <p:sldId id="285" r:id="rId12"/>
    <p:sldId id="258" r:id="rId13"/>
    <p:sldId id="288" r:id="rId14"/>
    <p:sldId id="289" r:id="rId15"/>
    <p:sldId id="290" r:id="rId16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0590" autoAdjust="0"/>
  </p:normalViewPr>
  <p:slideViewPr>
    <p:cSldViewPr>
      <p:cViewPr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4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1D380F4-2047-4BC1-9595-8F5E2124E35D}" type="datetimeFigureOut">
              <a:rPr lang="es-ES"/>
              <a:pPr>
                <a:defRPr/>
              </a:pPr>
              <a:t>18/10/2018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0DF545-5414-49F4-8DD8-328D53FAD1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064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z="1800" dirty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7284F7-9B33-415D-B780-31FA9D842754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dirty="0"/>
              <a:t>Haga clic para modificar el estilo de título del patrón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38F4-B56D-4CC8-AFD8-724865C13C5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16D0-E0DD-437E-A00E-5DC030FA671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</p:spPr>
        <p:txBody>
          <a:bodyPr/>
          <a:lstStyle>
            <a:lvl1pPr>
              <a:defRPr sz="4800" b="1" baseline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6442-6013-462A-8058-E7C5D7FF3F7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92C63-B166-4720-B3CB-1938FB59A701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692F-5518-4D6F-BADA-AC0AD069833B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C63C-5D0B-4447-8797-E570896B8DC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A30A-647D-4F23-AC6F-6077065F4DF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01AF-F1EC-4CD5-A802-E54D1CAEE7E1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12B5-E036-40E2-A4B3-1FC701C759B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B3DFD-4D40-41DE-A401-5468CAF6625A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ca-ES" dirty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6D4206-0E1D-44EC-9F76-1E0BF268151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  <p:cxnSp>
        <p:nvCxnSpPr>
          <p:cNvPr id="7" name="6 Conector recto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0" y="5805488"/>
            <a:ext cx="9144000" cy="10525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sz="4800" dirty="0">
              <a:latin typeface="Folio Md BT" pitchFamily="34" charset="0"/>
            </a:endParaRPr>
          </a:p>
        </p:txBody>
      </p:sp>
      <p:pic>
        <p:nvPicPr>
          <p:cNvPr id="16" name="15 Imagen" descr="Logo Montilivi 2015 blanc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444208" y="5949280"/>
            <a:ext cx="2520280" cy="792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lang="ca-ES" sz="4800" b="1" kern="1200" dirty="0">
          <a:solidFill>
            <a:srgbClr val="17375E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psem.upc.edu/intercanviadorsdecalor/torres_refredament.html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epsem.upc.edu/intercanviadorsdecalor/torres_refredament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psem.upc.edu/intercanviadorsdecalor/flash/tubs_concentrics.sw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psem.upc.edu/intercanviadorsdecalor/flash/cuirassa_1_2.sw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epsem.upc.edu/intercanviadorsdecalor/plaqu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psem.upc.edu/intercanviadorsdecalor/compact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Bescanviadors de calor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282F8CEB-6C1D-490B-8185-2FF2C617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10</a:t>
            </a:fld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395536" y="1412776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Les torres de </a:t>
            </a:r>
            <a:r>
              <a:rPr lang="es-ES" sz="2400" dirty="0" err="1"/>
              <a:t>refredament</a:t>
            </a:r>
            <a:r>
              <a:rPr lang="es-ES" sz="2400" dirty="0"/>
              <a:t> </a:t>
            </a:r>
            <a:r>
              <a:rPr lang="es-ES" sz="2400" dirty="0" err="1"/>
              <a:t>són</a:t>
            </a:r>
            <a:r>
              <a:rPr lang="es-ES" sz="2400" dirty="0"/>
              <a:t> un </a:t>
            </a:r>
            <a:r>
              <a:rPr lang="es-ES" sz="2400" dirty="0" err="1"/>
              <a:t>tipus</a:t>
            </a:r>
            <a:r>
              <a:rPr lang="es-ES" sz="2400" dirty="0"/>
              <a:t> </a:t>
            </a:r>
            <a:r>
              <a:rPr lang="es-ES" sz="2400" dirty="0" err="1"/>
              <a:t>d'intercanviador</a:t>
            </a:r>
            <a:r>
              <a:rPr lang="es-ES" sz="2400" dirty="0"/>
              <a:t> de calor que té </a:t>
            </a:r>
            <a:r>
              <a:rPr lang="es-ES" sz="2400" dirty="0" err="1"/>
              <a:t>com</a:t>
            </a:r>
            <a:r>
              <a:rPr lang="es-ES" sz="2400" dirty="0"/>
              <a:t> a </a:t>
            </a:r>
            <a:r>
              <a:rPr lang="es-ES" sz="2400" dirty="0" err="1"/>
              <a:t>finalitat</a:t>
            </a:r>
            <a:r>
              <a:rPr lang="es-ES" sz="2400" dirty="0"/>
              <a:t> </a:t>
            </a:r>
            <a:r>
              <a:rPr lang="es-ES" sz="2400" dirty="0" err="1"/>
              <a:t>treure</a:t>
            </a:r>
            <a:r>
              <a:rPr lang="es-ES" sz="2400" dirty="0"/>
              <a:t> la calor </a:t>
            </a:r>
            <a:r>
              <a:rPr lang="es-ES" sz="2400" dirty="0" err="1"/>
              <a:t>d'un</a:t>
            </a:r>
            <a:r>
              <a:rPr lang="es-ES" sz="2400" dirty="0"/>
              <a:t> </a:t>
            </a:r>
            <a:r>
              <a:rPr lang="es-ES" sz="2400" dirty="0" err="1"/>
              <a:t>corrent</a:t>
            </a:r>
            <a:r>
              <a:rPr lang="es-ES" sz="2400" dirty="0"/>
              <a:t> </a:t>
            </a:r>
            <a:r>
              <a:rPr lang="es-ES" sz="2400" dirty="0" err="1"/>
              <a:t>d'aigua</a:t>
            </a:r>
            <a:r>
              <a:rPr lang="es-ES" sz="2400" dirty="0"/>
              <a:t> </a:t>
            </a:r>
            <a:r>
              <a:rPr lang="es-ES" sz="2400" dirty="0" err="1"/>
              <a:t>calenta</a:t>
            </a:r>
            <a:r>
              <a:rPr lang="es-ES" sz="2400" dirty="0"/>
              <a:t>, </a:t>
            </a:r>
            <a:r>
              <a:rPr lang="es-ES" sz="2400" dirty="0" err="1"/>
              <a:t>mitjançant</a:t>
            </a:r>
            <a:r>
              <a:rPr lang="es-ES" sz="2400" dirty="0"/>
              <a:t> aire </a:t>
            </a:r>
            <a:r>
              <a:rPr lang="es-ES" sz="2400" dirty="0" err="1"/>
              <a:t>sec</a:t>
            </a:r>
            <a:r>
              <a:rPr lang="es-ES" sz="2400" dirty="0"/>
              <a:t> i </a:t>
            </a:r>
            <a:r>
              <a:rPr lang="es-ES" sz="2400" dirty="0" err="1"/>
              <a:t>fred</a:t>
            </a:r>
            <a:r>
              <a:rPr lang="es-ES" sz="2400" dirty="0"/>
              <a:t>, que circula per la torre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err="1"/>
              <a:t>L'aigua</a:t>
            </a:r>
            <a:r>
              <a:rPr lang="es-ES" sz="2400" dirty="0"/>
              <a:t> </a:t>
            </a:r>
            <a:r>
              <a:rPr lang="es-ES" sz="2400" dirty="0" err="1"/>
              <a:t>calenta</a:t>
            </a:r>
            <a:r>
              <a:rPr lang="es-ES" sz="2400" dirty="0"/>
              <a:t> </a:t>
            </a:r>
            <a:r>
              <a:rPr lang="es-ES" sz="2400" dirty="0" err="1"/>
              <a:t>pot</a:t>
            </a:r>
            <a:r>
              <a:rPr lang="es-ES" sz="2400" dirty="0"/>
              <a:t> </a:t>
            </a:r>
            <a:r>
              <a:rPr lang="es-ES" sz="2400" dirty="0" err="1"/>
              <a:t>caure</a:t>
            </a:r>
            <a:r>
              <a:rPr lang="es-ES" sz="2400" dirty="0"/>
              <a:t> en forma de </a:t>
            </a:r>
            <a:r>
              <a:rPr lang="es-ES" sz="2400" dirty="0" err="1"/>
              <a:t>pluja</a:t>
            </a:r>
            <a:r>
              <a:rPr lang="es-ES" sz="2400" dirty="0"/>
              <a:t> i a </a:t>
            </a:r>
            <a:r>
              <a:rPr lang="es-ES" sz="2400" dirty="0" err="1"/>
              <a:t>l'intercanviar</a:t>
            </a:r>
            <a:r>
              <a:rPr lang="es-ES" sz="2400" dirty="0"/>
              <a:t> calor </a:t>
            </a:r>
            <a:r>
              <a:rPr lang="es-ES" sz="2400" dirty="0" err="1"/>
              <a:t>amb</a:t>
            </a:r>
            <a:r>
              <a:rPr lang="es-ES" sz="2400" dirty="0"/>
              <a:t> </a:t>
            </a:r>
            <a:r>
              <a:rPr lang="es-ES" sz="2400" dirty="0" err="1"/>
              <a:t>l'aire</a:t>
            </a:r>
            <a:r>
              <a:rPr lang="es-ES" sz="2400" dirty="0"/>
              <a:t> </a:t>
            </a:r>
            <a:r>
              <a:rPr lang="es-ES" sz="2400" dirty="0" err="1"/>
              <a:t>fred</a:t>
            </a:r>
            <a:r>
              <a:rPr lang="es-ES" sz="2400" dirty="0"/>
              <a:t>, </a:t>
            </a:r>
            <a:r>
              <a:rPr lang="es-ES" sz="2400" dirty="0" err="1"/>
              <a:t>vaporitza</a:t>
            </a:r>
            <a:r>
              <a:rPr lang="es-ES" sz="2400" dirty="0"/>
              <a:t> una </a:t>
            </a:r>
            <a:r>
              <a:rPr lang="es-ES" sz="2400" dirty="0" err="1"/>
              <a:t>part</a:t>
            </a:r>
            <a:r>
              <a:rPr lang="es-ES" sz="2400" dirty="0"/>
              <a:t> </a:t>
            </a:r>
            <a:r>
              <a:rPr lang="es-ES" sz="2400" dirty="0" err="1"/>
              <a:t>d'ella</a:t>
            </a:r>
            <a:r>
              <a:rPr lang="es-ES" sz="2400" dirty="0"/>
              <a:t>, </a:t>
            </a:r>
            <a:r>
              <a:rPr lang="es-ES" sz="2400" dirty="0" err="1"/>
              <a:t>eliminant</a:t>
            </a:r>
            <a:r>
              <a:rPr lang="es-ES" sz="2400" dirty="0"/>
              <a:t>-se de la torre en forma de vapor </a:t>
            </a:r>
            <a:r>
              <a:rPr lang="es-ES" sz="2400" dirty="0" err="1"/>
              <a:t>d'aigua</a:t>
            </a:r>
            <a:r>
              <a:rPr lang="es-ES" sz="2400" dirty="0"/>
              <a:t>.</a:t>
            </a:r>
            <a:endParaRPr lang="es-ES" sz="2400" dirty="0">
              <a:latin typeface="+mn-lt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1619672" y="228600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Torres de </a:t>
            </a:r>
            <a:r>
              <a:rPr lang="es-ES" sz="48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refredament</a:t>
            </a:r>
            <a:endParaRPr lang="es-ES" sz="4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169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11</a:t>
            </a:fld>
            <a:endParaRPr lang="ca-ES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202630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defRPr/>
            </a:pPr>
            <a:r>
              <a:rPr lang="es-ES" sz="4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Torres de </a:t>
            </a:r>
            <a:r>
              <a:rPr lang="es-ES" sz="48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refredament</a:t>
            </a:r>
            <a:endParaRPr lang="ca-ES" sz="4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7200" y="1340768"/>
            <a:ext cx="79312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dirty="0" smtClean="0"/>
          </a:p>
          <a:p>
            <a:pPr algn="just"/>
            <a:r>
              <a:rPr lang="fr-FR" dirty="0"/>
              <a:t>Les </a:t>
            </a:r>
            <a:r>
              <a:rPr lang="fr-FR" dirty="0" err="1"/>
              <a:t>torres</a:t>
            </a:r>
            <a:r>
              <a:rPr lang="fr-FR" dirty="0"/>
              <a:t> de </a:t>
            </a:r>
            <a:r>
              <a:rPr lang="fr-FR" dirty="0" err="1"/>
              <a:t>refredament</a:t>
            </a:r>
            <a:r>
              <a:rPr lang="fr-FR" dirty="0"/>
              <a:t> es </a:t>
            </a:r>
            <a:r>
              <a:rPr lang="fr-FR" dirty="0" err="1"/>
              <a:t>classifiquen</a:t>
            </a:r>
            <a:r>
              <a:rPr lang="fr-FR" dirty="0"/>
              <a:t> </a:t>
            </a:r>
            <a:r>
              <a:rPr lang="fr-FR" dirty="0" err="1"/>
              <a:t>segons</a:t>
            </a:r>
            <a:r>
              <a:rPr lang="fr-FR" dirty="0"/>
              <a:t> la forma de </a:t>
            </a:r>
            <a:r>
              <a:rPr lang="fr-FR" dirty="0" err="1"/>
              <a:t>subministrament</a:t>
            </a:r>
            <a:r>
              <a:rPr lang="fr-FR" dirty="0"/>
              <a:t> </a:t>
            </a:r>
            <a:r>
              <a:rPr lang="fr-FR" dirty="0" smtClean="0"/>
              <a:t>d'aire.</a:t>
            </a:r>
            <a:endParaRPr lang="es-ES" dirty="0"/>
          </a:p>
          <a:p>
            <a:endParaRPr lang="es-ES" b="1" dirty="0" smtClean="0"/>
          </a:p>
          <a:p>
            <a:endParaRPr lang="es-ES" b="1" dirty="0"/>
          </a:p>
          <a:p>
            <a:r>
              <a:rPr lang="es-ES" b="1" dirty="0" smtClean="0"/>
              <a:t>	Torres de </a:t>
            </a:r>
            <a:r>
              <a:rPr lang="es-ES" b="1" dirty="0" err="1" smtClean="0"/>
              <a:t>circulació</a:t>
            </a:r>
            <a:r>
              <a:rPr lang="es-ES" b="1" dirty="0" smtClean="0"/>
              <a:t> natural</a:t>
            </a:r>
          </a:p>
          <a:p>
            <a:endParaRPr lang="es-ES" dirty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ES" dirty="0" err="1" smtClean="0"/>
              <a:t>Atmosfèriques</a:t>
            </a:r>
            <a:endParaRPr lang="es-ES" dirty="0" smtClean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ES" dirty="0" err="1" smtClean="0"/>
              <a:t>Tir</a:t>
            </a:r>
            <a:r>
              <a:rPr lang="es-ES" dirty="0" smtClean="0"/>
              <a:t> natural</a:t>
            </a:r>
          </a:p>
          <a:p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	Torres de </a:t>
            </a:r>
            <a:r>
              <a:rPr lang="es-ES" b="1" dirty="0" err="1" smtClean="0"/>
              <a:t>tir</a:t>
            </a:r>
            <a:r>
              <a:rPr lang="es-ES" b="1" dirty="0" smtClean="0"/>
              <a:t> </a:t>
            </a:r>
            <a:r>
              <a:rPr lang="es-ES" b="1" dirty="0" err="1" smtClean="0"/>
              <a:t>mecànic</a:t>
            </a:r>
            <a:endParaRPr lang="es-ES" b="1" dirty="0" smtClean="0"/>
          </a:p>
          <a:p>
            <a:endParaRPr lang="es-ES" dirty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ES" dirty="0" err="1" smtClean="0"/>
              <a:t>Tir</a:t>
            </a:r>
            <a:r>
              <a:rPr lang="es-ES" dirty="0" smtClean="0"/>
              <a:t> </a:t>
            </a:r>
            <a:r>
              <a:rPr lang="es-ES" dirty="0" err="1" smtClean="0"/>
              <a:t>induït</a:t>
            </a:r>
            <a:endParaRPr lang="es-ES" dirty="0" smtClean="0"/>
          </a:p>
          <a:p>
            <a:pPr marL="1657350" lvl="3" indent="-285750">
              <a:buFont typeface="Wingdings" panose="05000000000000000000" pitchFamily="2" charset="2"/>
              <a:buChar char="ü"/>
            </a:pPr>
            <a:r>
              <a:rPr lang="es-ES" dirty="0" err="1" smtClean="0"/>
              <a:t>Tir</a:t>
            </a:r>
            <a:r>
              <a:rPr lang="es-ES" dirty="0" smtClean="0"/>
              <a:t> </a:t>
            </a:r>
            <a:r>
              <a:rPr lang="es-ES" dirty="0" err="1" smtClean="0"/>
              <a:t>forçat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7582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Torres </a:t>
            </a:r>
            <a:r>
              <a:rPr lang="es-ES" dirty="0" err="1" smtClean="0"/>
              <a:t>atmosfèriques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12</a:t>
            </a:fld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611560" y="1340768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/>
              <a:t>El </a:t>
            </a:r>
            <a:r>
              <a:rPr lang="fr-FR" sz="2000" dirty="0" err="1"/>
              <a:t>moviment</a:t>
            </a:r>
            <a:r>
              <a:rPr lang="fr-FR" sz="2000" dirty="0"/>
              <a:t> de l'aire </a:t>
            </a:r>
            <a:r>
              <a:rPr lang="fr-FR" sz="2000" dirty="0" err="1"/>
              <a:t>depèn</a:t>
            </a:r>
            <a:r>
              <a:rPr lang="fr-FR" sz="2000" dirty="0"/>
              <a:t> </a:t>
            </a:r>
            <a:r>
              <a:rPr lang="fr-FR" sz="2000" dirty="0" err="1"/>
              <a:t>del</a:t>
            </a:r>
            <a:r>
              <a:rPr lang="fr-FR" sz="2000" dirty="0"/>
              <a:t> vent i de l'</a:t>
            </a:r>
            <a:r>
              <a:rPr lang="fr-FR" sz="2000" dirty="0" err="1"/>
              <a:t>efecte</a:t>
            </a:r>
            <a:r>
              <a:rPr lang="fr-FR" sz="2000" dirty="0"/>
              <a:t> aspirant </a:t>
            </a:r>
            <a:r>
              <a:rPr lang="fr-FR" sz="2000" dirty="0" err="1"/>
              <a:t>dels</a:t>
            </a:r>
            <a:r>
              <a:rPr lang="fr-FR" sz="2000" dirty="0"/>
              <a:t> </a:t>
            </a:r>
            <a:r>
              <a:rPr lang="fr-FR" sz="2000" dirty="0" err="1"/>
              <a:t>aspersors</a:t>
            </a:r>
            <a:r>
              <a:rPr lang="fr-FR" sz="2000" dirty="0"/>
              <a:t>. S'</a:t>
            </a:r>
            <a:r>
              <a:rPr lang="fr-FR" sz="2000" dirty="0" err="1"/>
              <a:t>utilitzen</a:t>
            </a:r>
            <a:r>
              <a:rPr lang="fr-FR" sz="2000" dirty="0"/>
              <a:t> en petites </a:t>
            </a:r>
            <a:r>
              <a:rPr lang="fr-FR" sz="2000" dirty="0" err="1"/>
              <a:t>instal·lacions</a:t>
            </a:r>
            <a:r>
              <a:rPr lang="fr-FR" sz="2000" dirty="0"/>
              <a:t>. </a:t>
            </a:r>
            <a:r>
              <a:rPr lang="fr-FR" sz="2000" dirty="0" err="1"/>
              <a:t>Depèn</a:t>
            </a:r>
            <a:r>
              <a:rPr lang="fr-FR" sz="2000" dirty="0"/>
              <a:t> </a:t>
            </a:r>
            <a:r>
              <a:rPr lang="fr-FR" sz="2000" dirty="0" err="1"/>
              <a:t>dels</a:t>
            </a:r>
            <a:r>
              <a:rPr lang="fr-FR" sz="2000" dirty="0"/>
              <a:t> vents </a:t>
            </a:r>
            <a:r>
              <a:rPr lang="fr-FR" sz="2000" dirty="0" err="1"/>
              <a:t>predominants</a:t>
            </a:r>
            <a:r>
              <a:rPr lang="fr-FR" sz="2000" dirty="0"/>
              <a:t> </a:t>
            </a:r>
            <a:r>
              <a:rPr lang="fr-FR" sz="2000" dirty="0" err="1"/>
              <a:t>pel</a:t>
            </a:r>
            <a:r>
              <a:rPr lang="fr-FR" sz="2000" dirty="0"/>
              <a:t> </a:t>
            </a:r>
            <a:r>
              <a:rPr lang="fr-FR" sz="2000" dirty="0" err="1"/>
              <a:t>moviment</a:t>
            </a:r>
            <a:r>
              <a:rPr lang="fr-FR" sz="2000" dirty="0"/>
              <a:t> de l'aire.</a:t>
            </a:r>
            <a:endParaRPr lang="es-ES" sz="2000" dirty="0"/>
          </a:p>
        </p:txBody>
      </p:sp>
      <p:pic>
        <p:nvPicPr>
          <p:cNvPr id="8194" name="Picture 2" descr="Monografia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756" y="2492896"/>
            <a:ext cx="4248472" cy="303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Torres </a:t>
            </a:r>
            <a:r>
              <a:rPr lang="es-ES" dirty="0" err="1" smtClean="0"/>
              <a:t>tir</a:t>
            </a:r>
            <a:r>
              <a:rPr lang="es-ES" dirty="0" smtClean="0"/>
              <a:t> natural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13</a:t>
            </a:fld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611560" y="1340768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/>
              <a:t>El flux de </a:t>
            </a:r>
            <a:r>
              <a:rPr lang="es-ES" sz="2000" dirty="0" err="1"/>
              <a:t>l'aire</a:t>
            </a:r>
            <a:r>
              <a:rPr lang="es-ES" sz="2000" dirty="0"/>
              <a:t> </a:t>
            </a:r>
            <a:r>
              <a:rPr lang="es-ES" sz="2000" dirty="0" err="1"/>
              <a:t>necessari</a:t>
            </a:r>
            <a:r>
              <a:rPr lang="es-ES" sz="2000" dirty="0"/>
              <a:t> </a:t>
            </a:r>
            <a:r>
              <a:rPr lang="es-ES" sz="2000" dirty="0" err="1"/>
              <a:t>s'obté</a:t>
            </a:r>
            <a:r>
              <a:rPr lang="es-ES" sz="2000" dirty="0"/>
              <a:t> </a:t>
            </a:r>
            <a:r>
              <a:rPr lang="es-ES" sz="2000" dirty="0" err="1"/>
              <a:t>com</a:t>
            </a:r>
            <a:r>
              <a:rPr lang="es-ES" sz="2000" dirty="0"/>
              <a:t> a </a:t>
            </a:r>
            <a:r>
              <a:rPr lang="es-ES" sz="2000" dirty="0" err="1"/>
              <a:t>resultat</a:t>
            </a:r>
            <a:r>
              <a:rPr lang="es-ES" sz="2000" dirty="0"/>
              <a:t> de la </a:t>
            </a:r>
            <a:r>
              <a:rPr lang="es-ES" sz="2000" dirty="0" err="1"/>
              <a:t>diferència</a:t>
            </a:r>
            <a:r>
              <a:rPr lang="es-ES" sz="2000" dirty="0"/>
              <a:t> de </a:t>
            </a:r>
            <a:r>
              <a:rPr lang="es-ES" sz="2000" dirty="0" err="1"/>
              <a:t>densitats</a:t>
            </a:r>
            <a:r>
              <a:rPr lang="es-ES" sz="2000" dirty="0"/>
              <a:t>, entre </a:t>
            </a:r>
            <a:r>
              <a:rPr lang="es-ES" sz="2000" dirty="0" err="1"/>
              <a:t>l'aire</a:t>
            </a:r>
            <a:r>
              <a:rPr lang="es-ES" sz="2000" dirty="0"/>
              <a:t> </a:t>
            </a:r>
            <a:r>
              <a:rPr lang="es-ES" sz="2000" dirty="0" err="1"/>
              <a:t>més</a:t>
            </a:r>
            <a:r>
              <a:rPr lang="es-ES" sz="2000" dirty="0"/>
              <a:t> </a:t>
            </a:r>
            <a:r>
              <a:rPr lang="es-ES" sz="2000" dirty="0" err="1"/>
              <a:t>fred</a:t>
            </a:r>
            <a:r>
              <a:rPr lang="es-ES" sz="2000" dirty="0"/>
              <a:t> de </a:t>
            </a:r>
            <a:r>
              <a:rPr lang="es-ES" sz="2000" dirty="0" err="1"/>
              <a:t>l'exterior</a:t>
            </a:r>
            <a:r>
              <a:rPr lang="es-ES" sz="2000" dirty="0"/>
              <a:t> i </a:t>
            </a:r>
            <a:r>
              <a:rPr lang="es-ES" sz="2000" dirty="0" err="1"/>
              <a:t>humit</a:t>
            </a:r>
            <a:r>
              <a:rPr lang="es-ES" sz="2000" dirty="0"/>
              <a:t> de </a:t>
            </a:r>
            <a:r>
              <a:rPr lang="es-ES" sz="2000" dirty="0" err="1"/>
              <a:t>l'interior</a:t>
            </a:r>
            <a:r>
              <a:rPr lang="es-ES" sz="2000" dirty="0"/>
              <a:t> de la torre. </a:t>
            </a:r>
            <a:r>
              <a:rPr lang="es-ES" sz="2000" dirty="0" err="1"/>
              <a:t>Utilitzen</a:t>
            </a:r>
            <a:r>
              <a:rPr lang="es-ES" sz="2000" dirty="0"/>
              <a:t> </a:t>
            </a:r>
            <a:r>
              <a:rPr lang="es-ES" sz="2000" dirty="0" err="1"/>
              <a:t>xemeneies</a:t>
            </a:r>
            <a:r>
              <a:rPr lang="es-ES" sz="2000" dirty="0"/>
              <a:t> de gran </a:t>
            </a:r>
            <a:r>
              <a:rPr lang="es-ES" sz="2000" dirty="0" err="1"/>
              <a:t>alçada</a:t>
            </a:r>
            <a:r>
              <a:rPr lang="es-ES" sz="2000" dirty="0"/>
              <a:t> per </a:t>
            </a:r>
            <a:r>
              <a:rPr lang="es-ES" sz="2000" dirty="0" err="1"/>
              <a:t>obtenir</a:t>
            </a:r>
            <a:r>
              <a:rPr lang="es-ES" sz="2000" dirty="0"/>
              <a:t> el </a:t>
            </a:r>
            <a:r>
              <a:rPr lang="es-ES" sz="2000" dirty="0" err="1"/>
              <a:t>tir</a:t>
            </a:r>
            <a:r>
              <a:rPr lang="es-ES" sz="2000" dirty="0"/>
              <a:t> </a:t>
            </a:r>
            <a:r>
              <a:rPr lang="es-ES" sz="2000" dirty="0" err="1"/>
              <a:t>desitjat</a:t>
            </a:r>
            <a:r>
              <a:rPr lang="es-ES" sz="2000" dirty="0" smtClean="0"/>
              <a:t>. </a:t>
            </a:r>
            <a:r>
              <a:rPr lang="es-ES" sz="2000" dirty="0" err="1"/>
              <a:t>És</a:t>
            </a:r>
            <a:r>
              <a:rPr lang="es-ES" sz="2000" dirty="0"/>
              <a:t> </a:t>
            </a:r>
            <a:r>
              <a:rPr lang="es-ES" sz="2000" dirty="0" err="1"/>
              <a:t>molt</a:t>
            </a:r>
            <a:r>
              <a:rPr lang="es-ES" sz="2000" dirty="0"/>
              <a:t> </a:t>
            </a:r>
            <a:r>
              <a:rPr lang="es-ES" sz="2000" dirty="0" err="1"/>
              <a:t>utilitzat</a:t>
            </a:r>
            <a:r>
              <a:rPr lang="es-ES" sz="2000" dirty="0"/>
              <a:t> en les </a:t>
            </a:r>
            <a:r>
              <a:rPr lang="es-ES" sz="2000" dirty="0" err="1"/>
              <a:t>centrals</a:t>
            </a:r>
            <a:r>
              <a:rPr lang="es-ES" sz="2000" dirty="0"/>
              <a:t> </a:t>
            </a:r>
            <a:r>
              <a:rPr lang="es-ES" sz="2000" dirty="0" err="1"/>
              <a:t>tèrmiques</a:t>
            </a:r>
            <a:r>
              <a:rPr lang="es-ES" sz="2000" dirty="0"/>
              <a:t>.</a:t>
            </a:r>
          </a:p>
        </p:txBody>
      </p:sp>
      <p:pic>
        <p:nvPicPr>
          <p:cNvPr id="9218" name="Picture 2" descr="Monografia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677" y="2641236"/>
            <a:ext cx="3602654" cy="279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27584" y="543946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3"/>
              </a:rPr>
              <a:t>http://</a:t>
            </a:r>
            <a:r>
              <a:rPr lang="es-ES" dirty="0" smtClean="0">
                <a:hlinkClick r:id="rId3"/>
              </a:rPr>
              <a:t>epsem.upc.edu/intercanviadorsdecalor/torres_refredament.html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92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Torres </a:t>
            </a:r>
            <a:r>
              <a:rPr lang="es-ES" dirty="0" err="1" smtClean="0"/>
              <a:t>tir</a:t>
            </a:r>
            <a:r>
              <a:rPr lang="es-ES" dirty="0" smtClean="0"/>
              <a:t> </a:t>
            </a:r>
            <a:r>
              <a:rPr lang="es-ES" dirty="0" err="1" smtClean="0"/>
              <a:t>mecànic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14</a:t>
            </a:fld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611560" y="1340768"/>
            <a:ext cx="777686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err="1"/>
              <a:t>L'aigua</a:t>
            </a:r>
            <a:r>
              <a:rPr lang="es-ES" sz="2000" dirty="0"/>
              <a:t> </a:t>
            </a:r>
            <a:r>
              <a:rPr lang="es-ES" sz="2000" dirty="0" err="1"/>
              <a:t>calenta</a:t>
            </a:r>
            <a:r>
              <a:rPr lang="es-ES" sz="2000" dirty="0"/>
              <a:t> que arriba a la torre </a:t>
            </a:r>
            <a:r>
              <a:rPr lang="es-ES" sz="2000" dirty="0" err="1"/>
              <a:t>és</a:t>
            </a:r>
            <a:r>
              <a:rPr lang="es-ES" sz="2000" dirty="0"/>
              <a:t> </a:t>
            </a:r>
            <a:r>
              <a:rPr lang="es-ES" sz="2000" dirty="0" err="1"/>
              <a:t>ruixada</a:t>
            </a:r>
            <a:r>
              <a:rPr lang="es-ES" sz="2000" dirty="0"/>
              <a:t> per </a:t>
            </a:r>
            <a:r>
              <a:rPr lang="es-ES" sz="2000" dirty="0" err="1"/>
              <a:t>mitjà</a:t>
            </a:r>
            <a:r>
              <a:rPr lang="es-ES" sz="2000" dirty="0"/>
              <a:t> </a:t>
            </a:r>
            <a:r>
              <a:rPr lang="es-ES" sz="2000" dirty="0" err="1"/>
              <a:t>d'uns</a:t>
            </a:r>
            <a:r>
              <a:rPr lang="es-ES" sz="2000" dirty="0"/>
              <a:t> </a:t>
            </a:r>
            <a:r>
              <a:rPr lang="es-ES" sz="2000" dirty="0" err="1"/>
              <a:t>aspersors</a:t>
            </a:r>
            <a:r>
              <a:rPr lang="es-ES" sz="2000" dirty="0"/>
              <a:t> que </a:t>
            </a:r>
            <a:r>
              <a:rPr lang="es-ES" sz="2000" dirty="0" err="1"/>
              <a:t>deixen</a:t>
            </a:r>
            <a:r>
              <a:rPr lang="es-ES" sz="2000" dirty="0"/>
              <a:t> </a:t>
            </a:r>
            <a:r>
              <a:rPr lang="es-ES" sz="2000" dirty="0" err="1"/>
              <a:t>passar</a:t>
            </a:r>
            <a:r>
              <a:rPr lang="es-ES" sz="2000" dirty="0"/>
              <a:t> </a:t>
            </a:r>
            <a:r>
              <a:rPr lang="es-ES" sz="2000" dirty="0" err="1"/>
              <a:t>cap</a:t>
            </a:r>
            <a:r>
              <a:rPr lang="es-ES" sz="2000" dirty="0"/>
              <a:t> </a:t>
            </a:r>
            <a:r>
              <a:rPr lang="es-ES" sz="2000" dirty="0" err="1"/>
              <a:t>avall</a:t>
            </a:r>
            <a:r>
              <a:rPr lang="es-ES" sz="2000" dirty="0"/>
              <a:t> el flux </a:t>
            </a:r>
            <a:r>
              <a:rPr lang="es-ES" sz="2000" dirty="0" err="1"/>
              <a:t>d'aigua</a:t>
            </a:r>
            <a:r>
              <a:rPr lang="es-ES" sz="2000" dirty="0"/>
              <a:t> a través </a:t>
            </a:r>
            <a:r>
              <a:rPr lang="es-ES" sz="2000" dirty="0" err="1"/>
              <a:t>d'uns</a:t>
            </a:r>
            <a:r>
              <a:rPr lang="es-ES" sz="2000" dirty="0"/>
              <a:t> </a:t>
            </a:r>
            <a:r>
              <a:rPr lang="es-ES" sz="2000" dirty="0" err="1"/>
              <a:t>orificis</a:t>
            </a:r>
            <a:r>
              <a:rPr lang="es-ES" sz="2000" dirty="0" smtClean="0"/>
              <a:t>.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b="1" dirty="0" err="1"/>
              <a:t>Tir</a:t>
            </a:r>
            <a:r>
              <a:rPr lang="es-ES" sz="2000" b="1" dirty="0"/>
              <a:t> </a:t>
            </a:r>
            <a:r>
              <a:rPr lang="es-ES" sz="2000" b="1" dirty="0" err="1"/>
              <a:t>induït</a:t>
            </a:r>
            <a:r>
              <a:rPr lang="es-ES" sz="2000" b="1" dirty="0"/>
              <a:t>:</a:t>
            </a:r>
            <a:r>
              <a:rPr lang="es-ES" sz="2000" dirty="0"/>
              <a:t> </a:t>
            </a:r>
            <a:r>
              <a:rPr lang="es-ES" sz="2000" dirty="0" err="1"/>
              <a:t>l'aire</a:t>
            </a:r>
            <a:r>
              <a:rPr lang="es-ES" sz="2000" dirty="0"/>
              <a:t> es succiona a través de la torre </a:t>
            </a:r>
            <a:r>
              <a:rPr lang="es-ES" sz="2000" dirty="0" err="1"/>
              <a:t>mitjançant</a:t>
            </a:r>
            <a:r>
              <a:rPr lang="es-ES" sz="2000" dirty="0"/>
              <a:t> un ventilador </a:t>
            </a:r>
            <a:r>
              <a:rPr lang="es-ES" sz="2000" dirty="0" err="1"/>
              <a:t>situat</a:t>
            </a:r>
            <a:r>
              <a:rPr lang="es-ES" sz="2000" dirty="0"/>
              <a:t> en la </a:t>
            </a:r>
            <a:r>
              <a:rPr lang="es-ES" sz="2000" dirty="0" err="1"/>
              <a:t>part</a:t>
            </a:r>
            <a:r>
              <a:rPr lang="es-ES" sz="2000" dirty="0"/>
              <a:t> superior de la torre. </a:t>
            </a:r>
            <a:r>
              <a:rPr lang="es-ES" sz="2000" dirty="0" err="1"/>
              <a:t>Són</a:t>
            </a:r>
            <a:r>
              <a:rPr lang="es-ES" sz="2000" dirty="0"/>
              <a:t> les </a:t>
            </a:r>
            <a:r>
              <a:rPr lang="es-ES" sz="2000" dirty="0" err="1"/>
              <a:t>més</a:t>
            </a:r>
            <a:r>
              <a:rPr lang="es-ES" sz="2000" dirty="0"/>
              <a:t> </a:t>
            </a:r>
            <a:r>
              <a:rPr lang="es-ES" sz="2000" dirty="0" err="1"/>
              <a:t>utilitzades</a:t>
            </a:r>
            <a:r>
              <a:rPr lang="es-ES" sz="2000" dirty="0" smtClean="0"/>
              <a:t>. </a:t>
            </a:r>
          </a:p>
          <a:p>
            <a:pPr algn="just"/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r>
              <a:rPr lang="es-ES" dirty="0">
                <a:hlinkClick r:id="rId2"/>
              </a:rPr>
              <a:t>http://</a:t>
            </a:r>
            <a:r>
              <a:rPr lang="es-ES" dirty="0" smtClean="0">
                <a:hlinkClick r:id="rId2"/>
              </a:rPr>
              <a:t>epsem.upc.edu/intercanviadorsdecalor/torres_refredament.html</a:t>
            </a:r>
            <a:endParaRPr lang="es-ES" dirty="0" smtClean="0"/>
          </a:p>
          <a:p>
            <a:pPr algn="just"/>
            <a:endParaRPr lang="es-ES" sz="2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117" y="3356992"/>
            <a:ext cx="25717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69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Torres </a:t>
            </a:r>
            <a:r>
              <a:rPr lang="es-ES" dirty="0" err="1" smtClean="0"/>
              <a:t>tir</a:t>
            </a:r>
            <a:r>
              <a:rPr lang="es-ES" dirty="0" smtClean="0"/>
              <a:t> </a:t>
            </a:r>
            <a:r>
              <a:rPr lang="es-ES" dirty="0" err="1" smtClean="0"/>
              <a:t>mecànic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15</a:t>
            </a:fld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611560" y="134076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000" dirty="0"/>
          </a:p>
          <a:p>
            <a:pPr algn="just"/>
            <a:r>
              <a:rPr lang="es-ES" sz="2000" b="1" dirty="0" err="1"/>
              <a:t>Tir</a:t>
            </a:r>
            <a:r>
              <a:rPr lang="es-ES" sz="2000" b="1" dirty="0"/>
              <a:t> </a:t>
            </a:r>
            <a:r>
              <a:rPr lang="es-ES" sz="2000" b="1" dirty="0" err="1"/>
              <a:t>forçat</a:t>
            </a:r>
            <a:r>
              <a:rPr lang="es-ES" sz="2000" dirty="0"/>
              <a:t>: </a:t>
            </a:r>
            <a:r>
              <a:rPr lang="es-ES" sz="2000" dirty="0" err="1"/>
              <a:t>l'aire</a:t>
            </a:r>
            <a:r>
              <a:rPr lang="es-ES" sz="2000" dirty="0"/>
              <a:t> es </a:t>
            </a:r>
            <a:r>
              <a:rPr lang="es-ES" sz="2000" dirty="0" err="1"/>
              <a:t>força</a:t>
            </a:r>
            <a:r>
              <a:rPr lang="es-ES" sz="2000" dirty="0"/>
              <a:t> per un ventilador </a:t>
            </a:r>
            <a:r>
              <a:rPr lang="es-ES" sz="2000" dirty="0" err="1"/>
              <a:t>situat</a:t>
            </a:r>
            <a:r>
              <a:rPr lang="es-ES" sz="2000" dirty="0"/>
              <a:t> en la </a:t>
            </a:r>
            <a:r>
              <a:rPr lang="es-ES" sz="2000" dirty="0" err="1"/>
              <a:t>part</a:t>
            </a:r>
            <a:r>
              <a:rPr lang="es-ES" sz="2000" dirty="0"/>
              <a:t> inferior de la torre i es </a:t>
            </a:r>
            <a:r>
              <a:rPr lang="es-ES" sz="2000" dirty="0" err="1"/>
              <a:t>descarrega</a:t>
            </a:r>
            <a:r>
              <a:rPr lang="es-ES" sz="2000" dirty="0"/>
              <a:t> per la </a:t>
            </a:r>
            <a:r>
              <a:rPr lang="es-ES" sz="2000" dirty="0" err="1"/>
              <a:t>part</a:t>
            </a:r>
            <a:r>
              <a:rPr lang="es-ES" sz="2000" dirty="0"/>
              <a:t> superior.</a:t>
            </a:r>
          </a:p>
          <a:p>
            <a:pPr algn="just"/>
            <a:endParaRPr lang="es-ES" sz="2000" dirty="0" smtClean="0"/>
          </a:p>
          <a:p>
            <a:pPr algn="just"/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endParaRPr lang="es-ES" sz="20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564904"/>
            <a:ext cx="4896544" cy="304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097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Introducció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2</a:t>
            </a:fld>
            <a:endParaRPr lang="ca-ES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352928" cy="36004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Un </a:t>
            </a:r>
            <a:r>
              <a:rPr lang="es-ES" sz="2400" dirty="0" err="1"/>
              <a:t>intercanviador</a:t>
            </a:r>
            <a:r>
              <a:rPr lang="es-ES" sz="2400" dirty="0"/>
              <a:t> de calor </a:t>
            </a:r>
            <a:r>
              <a:rPr lang="es-ES" sz="2400" dirty="0" err="1"/>
              <a:t>és</a:t>
            </a:r>
            <a:r>
              <a:rPr lang="es-ES" sz="2400" dirty="0"/>
              <a:t> un </a:t>
            </a:r>
            <a:r>
              <a:rPr lang="es-ES" sz="2400" dirty="0" err="1"/>
              <a:t>dispositiu</a:t>
            </a:r>
            <a:r>
              <a:rPr lang="es-ES" sz="2400" dirty="0"/>
              <a:t> que </a:t>
            </a:r>
            <a:r>
              <a:rPr lang="es-ES" sz="2400" dirty="0" err="1"/>
              <a:t>permet</a:t>
            </a:r>
            <a:r>
              <a:rPr lang="es-ES" sz="2400" dirty="0"/>
              <a:t> la </a:t>
            </a:r>
            <a:r>
              <a:rPr lang="es-ES" sz="2400" dirty="0" err="1"/>
              <a:t>transferència</a:t>
            </a:r>
            <a:r>
              <a:rPr lang="es-ES" sz="2400" dirty="0"/>
              <a:t> de calor </a:t>
            </a:r>
            <a:r>
              <a:rPr lang="es-ES" sz="2400" dirty="0" err="1"/>
              <a:t>d'un</a:t>
            </a:r>
            <a:r>
              <a:rPr lang="es-ES" sz="2400" dirty="0"/>
              <a:t> fluid </a:t>
            </a:r>
            <a:r>
              <a:rPr lang="es-ES" sz="2400" dirty="0" err="1"/>
              <a:t>més</a:t>
            </a:r>
            <a:r>
              <a:rPr lang="es-ES" sz="2400" dirty="0"/>
              <a:t> </a:t>
            </a:r>
            <a:r>
              <a:rPr lang="es-ES" sz="2400" dirty="0" err="1"/>
              <a:t>calent</a:t>
            </a:r>
            <a:r>
              <a:rPr lang="es-ES" sz="2400" dirty="0"/>
              <a:t> a un </a:t>
            </a:r>
            <a:r>
              <a:rPr lang="es-ES" sz="2400" dirty="0" err="1"/>
              <a:t>altre</a:t>
            </a:r>
            <a:r>
              <a:rPr lang="es-ES" sz="2400" dirty="0"/>
              <a:t> de </a:t>
            </a:r>
            <a:r>
              <a:rPr lang="es-ES" sz="2400" dirty="0" err="1"/>
              <a:t>menys</a:t>
            </a:r>
            <a:r>
              <a:rPr lang="es-ES" sz="2400" dirty="0"/>
              <a:t> </a:t>
            </a:r>
            <a:r>
              <a:rPr lang="es-ES" sz="2400" dirty="0" err="1"/>
              <a:t>calent</a:t>
            </a:r>
            <a:r>
              <a:rPr lang="es-ES" sz="2400" dirty="0"/>
              <a:t>. </a:t>
            </a:r>
            <a:endParaRPr lang="es-ES" sz="2400" dirty="0" smtClean="0"/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endParaRPr lang="es-ES" sz="24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La </a:t>
            </a:r>
            <a:r>
              <a:rPr lang="es-ES" sz="2400" dirty="0" err="1"/>
              <a:t>transmissió</a:t>
            </a:r>
            <a:r>
              <a:rPr lang="es-ES" sz="2400" dirty="0"/>
              <a:t> de calor en </a:t>
            </a:r>
            <a:r>
              <a:rPr lang="es-ES" sz="2400" dirty="0" err="1"/>
              <a:t>aquests</a:t>
            </a:r>
            <a:r>
              <a:rPr lang="es-ES" sz="2400" dirty="0"/>
              <a:t> </a:t>
            </a:r>
            <a:r>
              <a:rPr lang="es-ES" sz="2400" dirty="0" err="1"/>
              <a:t>aparells</a:t>
            </a:r>
            <a:r>
              <a:rPr lang="es-ES" sz="2400" dirty="0"/>
              <a:t> </a:t>
            </a:r>
            <a:r>
              <a:rPr lang="es-ES" sz="2400" dirty="0" err="1"/>
              <a:t>és</a:t>
            </a:r>
            <a:r>
              <a:rPr lang="es-ES" sz="2400" dirty="0"/>
              <a:t> </a:t>
            </a:r>
            <a:r>
              <a:rPr lang="es-ES" sz="2400" dirty="0" err="1"/>
              <a:t>bàsicament</a:t>
            </a:r>
            <a:r>
              <a:rPr lang="es-ES" sz="2400" dirty="0"/>
              <a:t> per </a:t>
            </a:r>
            <a:r>
              <a:rPr lang="es-ES" sz="2400" b="1" i="1" dirty="0" err="1"/>
              <a:t>conducció</a:t>
            </a:r>
            <a:r>
              <a:rPr lang="es-ES" sz="2400" dirty="0"/>
              <a:t> i per </a:t>
            </a:r>
            <a:r>
              <a:rPr lang="es-ES" sz="2400" b="1" i="1" dirty="0" err="1"/>
              <a:t>convecció</a:t>
            </a:r>
            <a:r>
              <a:rPr lang="es-ES" sz="2400" dirty="0"/>
              <a:t>. 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823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Tipus</a:t>
            </a:r>
            <a:r>
              <a:rPr lang="es-ES" dirty="0" smtClean="0"/>
              <a:t> de </a:t>
            </a:r>
            <a:r>
              <a:rPr lang="es-ES" dirty="0" err="1" smtClean="0"/>
              <a:t>bescanviadors</a:t>
            </a:r>
            <a:r>
              <a:rPr lang="es-ES" dirty="0" smtClean="0"/>
              <a:t> de calor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3</a:t>
            </a:fld>
            <a:endParaRPr lang="ca-ES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6768752" cy="3600400"/>
          </a:xfrm>
        </p:spPr>
        <p:txBody>
          <a:bodyPr/>
          <a:lstStyle/>
          <a:p>
            <a:pPr marL="0" indent="0">
              <a:buNone/>
            </a:pPr>
            <a:endParaRPr lang="es-ES_tradnl" sz="2400" dirty="0" smtClean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  <a:p>
            <a:pPr lvl="1">
              <a:buNone/>
            </a:pPr>
            <a:endParaRPr lang="es-E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503548" y="1268760"/>
            <a:ext cx="813690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err="1">
                <a:latin typeface="+mn-lt"/>
                <a:cs typeface="+mn-cs"/>
              </a:rPr>
              <a:t>Els</a:t>
            </a:r>
            <a:r>
              <a:rPr lang="es-ES" sz="2400" dirty="0">
                <a:latin typeface="+mn-lt"/>
                <a:cs typeface="+mn-cs"/>
              </a:rPr>
              <a:t> </a:t>
            </a:r>
            <a:r>
              <a:rPr lang="es-ES" sz="2400" dirty="0" err="1">
                <a:latin typeface="+mn-lt"/>
                <a:cs typeface="+mn-cs"/>
              </a:rPr>
              <a:t>intercanviadors</a:t>
            </a:r>
            <a:r>
              <a:rPr lang="es-ES" sz="2400" dirty="0">
                <a:latin typeface="+mn-lt"/>
                <a:cs typeface="+mn-cs"/>
              </a:rPr>
              <a:t> de calor es </a:t>
            </a:r>
            <a:r>
              <a:rPr lang="es-ES" sz="2400" dirty="0" err="1">
                <a:latin typeface="+mn-lt"/>
                <a:cs typeface="+mn-cs"/>
              </a:rPr>
              <a:t>classifiquen</a:t>
            </a:r>
            <a:r>
              <a:rPr lang="es-ES" sz="2400" dirty="0">
                <a:latin typeface="+mn-lt"/>
                <a:cs typeface="+mn-cs"/>
              </a:rPr>
              <a:t> de la manera </a:t>
            </a:r>
            <a:r>
              <a:rPr lang="es-ES" sz="2400" dirty="0" err="1">
                <a:latin typeface="+mn-lt"/>
                <a:cs typeface="+mn-cs"/>
              </a:rPr>
              <a:t>següent</a:t>
            </a:r>
            <a:r>
              <a:rPr lang="es-ES" sz="2400" dirty="0">
                <a:latin typeface="+mn-lt"/>
                <a:cs typeface="+mn-cs"/>
              </a:rPr>
              <a:t>:</a:t>
            </a:r>
          </a:p>
          <a:p>
            <a:endParaRPr lang="es-ES" dirty="0" smtClean="0"/>
          </a:p>
          <a:p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       Contacte </a:t>
            </a:r>
            <a:r>
              <a:rPr lang="es-ES" sz="2000" dirty="0" err="1" smtClean="0">
                <a:latin typeface="+mn-lt"/>
              </a:rPr>
              <a:t>indirecte</a:t>
            </a:r>
            <a:r>
              <a:rPr lang="es-ES" sz="2000" dirty="0" smtClean="0">
                <a:latin typeface="+mn-lt"/>
              </a:rPr>
              <a:t> o </a:t>
            </a:r>
            <a:r>
              <a:rPr lang="es-ES" sz="2000" dirty="0" err="1" smtClean="0">
                <a:latin typeface="+mn-lt"/>
              </a:rPr>
              <a:t>recuperadors</a:t>
            </a:r>
            <a:endParaRPr lang="es-ES" sz="2000" dirty="0">
              <a:latin typeface="+mn-lt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>
                <a:latin typeface="+mn-lt"/>
              </a:rPr>
              <a:t>       </a:t>
            </a:r>
            <a:r>
              <a:rPr lang="es-ES" sz="2000" dirty="0" err="1" smtClean="0">
                <a:latin typeface="+mn-lt"/>
              </a:rPr>
              <a:t>Tubs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concèntrics</a:t>
            </a:r>
            <a:r>
              <a:rPr lang="es-ES" sz="2000" dirty="0">
                <a:latin typeface="+mn-lt"/>
              </a:rPr>
              <a:t> o doble </a:t>
            </a:r>
            <a:r>
              <a:rPr lang="es-ES" sz="2000" dirty="0" err="1" smtClean="0">
                <a:latin typeface="+mn-lt"/>
              </a:rPr>
              <a:t>tub</a:t>
            </a:r>
            <a:endParaRPr lang="es-ES" sz="2000" dirty="0">
              <a:latin typeface="+mn-lt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</a:rPr>
              <a:t>       </a:t>
            </a:r>
            <a:r>
              <a:rPr lang="es-ES" sz="2000" dirty="0" err="1" smtClean="0">
                <a:latin typeface="+mn-lt"/>
              </a:rPr>
              <a:t>Carcassa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i </a:t>
            </a:r>
            <a:r>
              <a:rPr lang="es-ES" sz="2000" dirty="0" err="1" smtClean="0">
                <a:latin typeface="+mn-lt"/>
              </a:rPr>
              <a:t>tubs</a:t>
            </a:r>
            <a:endParaRPr lang="es-ES" sz="2000" dirty="0" smtClean="0">
              <a:latin typeface="+mn-lt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</a:rPr>
              <a:t>       Plaques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      Compacte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      </a:t>
            </a:r>
            <a:r>
              <a:rPr lang="es-ES" sz="2000" dirty="0" err="1" smtClean="0">
                <a:latin typeface="+mn-lt"/>
              </a:rPr>
              <a:t>Regeneradors</a:t>
            </a:r>
            <a:r>
              <a:rPr lang="es-ES" sz="2000" dirty="0" smtClean="0">
                <a:latin typeface="+mn-lt"/>
              </a:rPr>
              <a:t> (*)</a:t>
            </a:r>
          </a:p>
          <a:p>
            <a:pPr lvl="1"/>
            <a:endParaRPr lang="es-ES" sz="2000" dirty="0" smtClean="0">
              <a:latin typeface="+mn-lt"/>
            </a:endParaRPr>
          </a:p>
          <a:p>
            <a:pPr lvl="1"/>
            <a:endParaRPr lang="es-ES" sz="2000" dirty="0">
              <a:latin typeface="+mn-lt"/>
            </a:endParaRPr>
          </a:p>
          <a:p>
            <a:pPr lvl="1"/>
            <a:r>
              <a:rPr lang="es-ES" sz="2000" dirty="0" smtClean="0">
                <a:latin typeface="+mn-lt"/>
              </a:rPr>
              <a:t>Contacte </a:t>
            </a:r>
            <a:r>
              <a:rPr lang="es-ES" sz="2000" dirty="0" err="1" smtClean="0">
                <a:latin typeface="+mn-lt"/>
              </a:rPr>
              <a:t>directe</a:t>
            </a:r>
            <a:endParaRPr lang="es-ES" sz="2000" dirty="0" smtClean="0">
              <a:latin typeface="+mn-lt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</a:rPr>
              <a:t>       Torres </a:t>
            </a:r>
            <a:r>
              <a:rPr lang="es-ES" sz="2000" dirty="0">
                <a:latin typeface="+mn-lt"/>
              </a:rPr>
              <a:t>de </a:t>
            </a:r>
            <a:r>
              <a:rPr lang="es-ES" sz="2000" dirty="0" err="1">
                <a:latin typeface="+mn-lt"/>
              </a:rPr>
              <a:t>refredament</a:t>
            </a:r>
            <a:endParaRPr lang="es-ES" sz="2000" dirty="0">
              <a:latin typeface="+mn-lt"/>
            </a:endParaRPr>
          </a:p>
          <a:p>
            <a:endParaRPr lang="es-ES" sz="1600" dirty="0">
              <a:latin typeface="+mn-lt"/>
            </a:endParaRPr>
          </a:p>
          <a:p>
            <a:r>
              <a:rPr lang="es-ES" sz="1600" dirty="0">
                <a:latin typeface="+mn-lt"/>
              </a:rPr>
              <a:t>    </a:t>
            </a:r>
            <a:r>
              <a:rPr lang="es-ES" sz="1600" dirty="0" smtClean="0">
                <a:latin typeface="+mn-lt"/>
              </a:rPr>
              <a:t>	</a:t>
            </a:r>
            <a:endParaRPr lang="es-E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67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Tubs</a:t>
            </a:r>
            <a:r>
              <a:rPr lang="es-ES" dirty="0" smtClean="0"/>
              <a:t> </a:t>
            </a:r>
            <a:r>
              <a:rPr lang="es-ES" dirty="0" err="1" smtClean="0"/>
              <a:t>concèntrics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4</a:t>
            </a:fld>
            <a:endParaRPr lang="ca-ES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6768752" cy="3600400"/>
          </a:xfrm>
        </p:spPr>
        <p:txBody>
          <a:bodyPr/>
          <a:lstStyle/>
          <a:p>
            <a:pPr marL="0" indent="0">
              <a:buNone/>
            </a:pPr>
            <a:endParaRPr lang="es-ES_tradnl" sz="2400" dirty="0" smtClean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  <a:p>
            <a:pPr lvl="1">
              <a:buNone/>
            </a:pPr>
            <a:endParaRPr lang="es-E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980721" y="5085184"/>
            <a:ext cx="778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2"/>
              </a:rPr>
              <a:t>http://</a:t>
            </a:r>
            <a:r>
              <a:rPr lang="es-ES" dirty="0" smtClean="0">
                <a:hlinkClick r:id="rId2"/>
              </a:rPr>
              <a:t>epsem.upc.edu/intercanviadorsdecalor/flash/tubs_concentrics.swf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3125" name="Picture 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84" y="2780928"/>
            <a:ext cx="35147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7 CuadroTexto"/>
          <p:cNvSpPr txBox="1"/>
          <p:nvPr/>
        </p:nvSpPr>
        <p:spPr>
          <a:xfrm>
            <a:off x="611560" y="1196752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err="1">
                <a:latin typeface="+mn-lt"/>
              </a:rPr>
              <a:t>Estan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constituïts</a:t>
            </a:r>
            <a:r>
              <a:rPr lang="es-ES" sz="2000" dirty="0">
                <a:latin typeface="+mn-lt"/>
              </a:rPr>
              <a:t> per dos </a:t>
            </a:r>
            <a:r>
              <a:rPr lang="es-ES" sz="2000" dirty="0" err="1">
                <a:latin typeface="+mn-lt"/>
              </a:rPr>
              <a:t>tubs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concèntrics</a:t>
            </a:r>
            <a:r>
              <a:rPr lang="es-ES" sz="2000" dirty="0">
                <a:latin typeface="+mn-lt"/>
              </a:rPr>
              <a:t> de </a:t>
            </a:r>
            <a:r>
              <a:rPr lang="es-ES" sz="2000" dirty="0" err="1">
                <a:latin typeface="+mn-lt"/>
              </a:rPr>
              <a:t>diàmetres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diferents</a:t>
            </a:r>
            <a:r>
              <a:rPr lang="es-ES" sz="2000" dirty="0">
                <a:latin typeface="+mn-lt"/>
              </a:rPr>
              <a:t>. Un </a:t>
            </a:r>
            <a:r>
              <a:rPr lang="es-ES" sz="2000" dirty="0" err="1">
                <a:latin typeface="+mn-lt"/>
              </a:rPr>
              <a:t>dels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fluids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flueix</a:t>
            </a:r>
            <a:r>
              <a:rPr lang="es-ES" sz="2000" dirty="0">
                <a:latin typeface="+mn-lt"/>
              </a:rPr>
              <a:t> per </a:t>
            </a:r>
            <a:r>
              <a:rPr lang="es-ES" sz="2000" dirty="0" err="1">
                <a:latin typeface="+mn-lt"/>
              </a:rPr>
              <a:t>l'interior</a:t>
            </a:r>
            <a:r>
              <a:rPr lang="es-ES" sz="2000" dirty="0">
                <a:latin typeface="+mn-lt"/>
              </a:rPr>
              <a:t> del </a:t>
            </a:r>
            <a:r>
              <a:rPr lang="es-ES" sz="2000" dirty="0" err="1">
                <a:latin typeface="+mn-lt"/>
              </a:rPr>
              <a:t>tub</a:t>
            </a:r>
            <a:r>
              <a:rPr lang="es-ES" sz="2000" dirty="0">
                <a:latin typeface="+mn-lt"/>
              </a:rPr>
              <a:t> de menor </a:t>
            </a:r>
            <a:r>
              <a:rPr lang="es-ES" sz="2000" dirty="0" err="1">
                <a:latin typeface="+mn-lt"/>
              </a:rPr>
              <a:t>diàmetre</a:t>
            </a:r>
            <a:r>
              <a:rPr lang="es-ES" sz="2000" dirty="0">
                <a:latin typeface="+mn-lt"/>
              </a:rPr>
              <a:t> i </a:t>
            </a:r>
            <a:r>
              <a:rPr lang="es-ES" sz="2000" dirty="0" err="1">
                <a:latin typeface="+mn-lt"/>
              </a:rPr>
              <a:t>l'altre</a:t>
            </a:r>
            <a:r>
              <a:rPr lang="es-ES" sz="2000" dirty="0">
                <a:latin typeface="+mn-lt"/>
              </a:rPr>
              <a:t> fluid </a:t>
            </a:r>
            <a:r>
              <a:rPr lang="es-ES" sz="2000" dirty="0" err="1">
                <a:latin typeface="+mn-lt"/>
              </a:rPr>
              <a:t>flueix</a:t>
            </a:r>
            <a:r>
              <a:rPr lang="es-ES" sz="2000" dirty="0">
                <a:latin typeface="+mn-lt"/>
              </a:rPr>
              <a:t> per </a:t>
            </a:r>
            <a:r>
              <a:rPr lang="es-ES" sz="2000" dirty="0" err="1">
                <a:latin typeface="+mn-lt"/>
              </a:rPr>
              <a:t>l'espai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anul·lar</a:t>
            </a:r>
            <a:r>
              <a:rPr lang="es-ES" sz="2000" dirty="0">
                <a:latin typeface="+mn-lt"/>
              </a:rPr>
              <a:t> entre </a:t>
            </a:r>
            <a:r>
              <a:rPr lang="es-ES" sz="2000" dirty="0" err="1">
                <a:latin typeface="+mn-lt"/>
              </a:rPr>
              <a:t>els</a:t>
            </a:r>
            <a:r>
              <a:rPr lang="es-ES" sz="2000" dirty="0">
                <a:latin typeface="+mn-lt"/>
              </a:rPr>
              <a:t> dos </a:t>
            </a:r>
            <a:r>
              <a:rPr lang="es-ES" sz="2000" dirty="0" err="1">
                <a:latin typeface="+mn-lt"/>
              </a:rPr>
              <a:t>tubs</a:t>
            </a:r>
            <a:r>
              <a:rPr lang="es-ES" sz="2000" dirty="0">
                <a:latin typeface="+mn-lt"/>
              </a:rPr>
              <a:t>. </a:t>
            </a:r>
          </a:p>
        </p:txBody>
      </p:sp>
      <p:pic>
        <p:nvPicPr>
          <p:cNvPr id="3126" name="Picture 5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99" y="2780927"/>
            <a:ext cx="35147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764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Tubs</a:t>
            </a:r>
            <a:r>
              <a:rPr lang="es-ES" dirty="0" smtClean="0"/>
              <a:t> </a:t>
            </a:r>
            <a:r>
              <a:rPr lang="es-ES" dirty="0" err="1" smtClean="0"/>
              <a:t>concèntrics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5</a:t>
            </a:fld>
            <a:endParaRPr lang="ca-ES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6768752" cy="3600400"/>
          </a:xfrm>
        </p:spPr>
        <p:txBody>
          <a:bodyPr/>
          <a:lstStyle/>
          <a:p>
            <a:pPr marL="0" indent="0">
              <a:buNone/>
            </a:pPr>
            <a:endParaRPr lang="es-ES_tradnl" sz="2400" dirty="0" smtClean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  <a:p>
            <a:pPr lvl="1">
              <a:buNone/>
            </a:pPr>
            <a:endParaRPr lang="es-E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1043608" y="1340768"/>
            <a:ext cx="70567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err="1">
                <a:latin typeface="+mn-lt"/>
              </a:rPr>
              <a:t>Els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intercanviadors</a:t>
            </a:r>
            <a:r>
              <a:rPr lang="es-ES" sz="2000" dirty="0">
                <a:latin typeface="+mn-lt"/>
              </a:rPr>
              <a:t> de calor de </a:t>
            </a:r>
            <a:r>
              <a:rPr lang="es-ES" sz="2000" dirty="0" err="1">
                <a:latin typeface="+mn-lt"/>
              </a:rPr>
              <a:t>tubs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concèntrics</a:t>
            </a:r>
            <a:r>
              <a:rPr lang="es-ES" sz="2000" dirty="0">
                <a:latin typeface="+mn-lt"/>
              </a:rPr>
              <a:t> o doble </a:t>
            </a:r>
            <a:r>
              <a:rPr lang="es-ES" sz="2000" dirty="0" err="1">
                <a:latin typeface="+mn-lt"/>
              </a:rPr>
              <a:t>tub</a:t>
            </a:r>
            <a:r>
              <a:rPr lang="es-ES" sz="2000" dirty="0">
                <a:latin typeface="+mn-lt"/>
              </a:rPr>
              <a:t> poden ser </a:t>
            </a:r>
            <a:r>
              <a:rPr lang="es-ES" sz="2000" dirty="0" err="1">
                <a:latin typeface="+mn-lt"/>
              </a:rPr>
              <a:t>llisos</a:t>
            </a:r>
            <a:r>
              <a:rPr lang="es-ES" sz="2000" dirty="0">
                <a:latin typeface="+mn-lt"/>
              </a:rPr>
              <a:t> o </a:t>
            </a:r>
            <a:r>
              <a:rPr lang="es-ES" sz="2000" dirty="0" err="1">
                <a:latin typeface="+mn-lt"/>
              </a:rPr>
              <a:t>aletejats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S'utilitzen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tubs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aletejats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quan</a:t>
            </a:r>
            <a:r>
              <a:rPr lang="es-ES" sz="2000" dirty="0">
                <a:latin typeface="+mn-lt"/>
              </a:rPr>
              <a:t> el </a:t>
            </a:r>
            <a:r>
              <a:rPr lang="es-ES" sz="2000" dirty="0" err="1">
                <a:latin typeface="+mn-lt"/>
              </a:rPr>
              <a:t>coeficient</a:t>
            </a:r>
            <a:r>
              <a:rPr lang="es-ES" sz="2000" dirty="0">
                <a:latin typeface="+mn-lt"/>
              </a:rPr>
              <a:t> de </a:t>
            </a:r>
            <a:r>
              <a:rPr lang="es-ES" sz="2000" dirty="0" err="1">
                <a:latin typeface="+mn-lt"/>
              </a:rPr>
              <a:t>transferència</a:t>
            </a:r>
            <a:r>
              <a:rPr lang="es-ES" sz="2000" dirty="0">
                <a:latin typeface="+mn-lt"/>
              </a:rPr>
              <a:t> de la calor </a:t>
            </a:r>
            <a:r>
              <a:rPr lang="es-ES" sz="2000" dirty="0" err="1">
                <a:latin typeface="+mn-lt"/>
              </a:rPr>
              <a:t>d'un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dels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fluids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és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molt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més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petit</a:t>
            </a:r>
            <a:r>
              <a:rPr lang="es-ES" sz="2000" dirty="0">
                <a:latin typeface="+mn-lt"/>
              </a:rPr>
              <a:t> que </a:t>
            </a:r>
            <a:r>
              <a:rPr lang="es-ES" sz="2000" dirty="0" err="1">
                <a:latin typeface="+mn-lt"/>
              </a:rPr>
              <a:t>l'altre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Com</a:t>
            </a:r>
            <a:r>
              <a:rPr lang="es-ES" sz="2000" dirty="0">
                <a:latin typeface="+mn-lt"/>
              </a:rPr>
              <a:t> a </a:t>
            </a:r>
            <a:r>
              <a:rPr lang="es-ES" sz="2000" dirty="0" err="1">
                <a:latin typeface="+mn-lt"/>
              </a:rPr>
              <a:t>resultat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l'àrea</a:t>
            </a:r>
            <a:r>
              <a:rPr lang="es-ES" sz="2000" dirty="0">
                <a:latin typeface="+mn-lt"/>
              </a:rPr>
              <a:t> exterior </a:t>
            </a:r>
            <a:r>
              <a:rPr lang="es-ES" sz="2000" dirty="0" err="1">
                <a:latin typeface="+mn-lt"/>
              </a:rPr>
              <a:t>s'amplia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sent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aquesta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més</a:t>
            </a:r>
            <a:r>
              <a:rPr lang="es-ES" sz="2000" dirty="0">
                <a:latin typeface="+mn-lt"/>
              </a:rPr>
              <a:t> gran que </a:t>
            </a:r>
            <a:r>
              <a:rPr lang="es-ES" sz="2000" dirty="0" err="1">
                <a:latin typeface="+mn-lt"/>
              </a:rPr>
              <a:t>l'àrea</a:t>
            </a:r>
            <a:r>
              <a:rPr lang="es-ES" sz="2000" dirty="0">
                <a:latin typeface="+mn-lt"/>
              </a:rPr>
              <a:t> interior.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140968"/>
            <a:ext cx="3600400" cy="250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717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02630"/>
            <a:ext cx="8892480" cy="850106"/>
          </a:xfrm>
        </p:spPr>
        <p:txBody>
          <a:bodyPr/>
          <a:lstStyle/>
          <a:p>
            <a:r>
              <a:rPr lang="es-ES" dirty="0" err="1" smtClean="0"/>
              <a:t>Carcassa</a:t>
            </a:r>
            <a:r>
              <a:rPr lang="es-ES" dirty="0" smtClean="0"/>
              <a:t> i </a:t>
            </a:r>
            <a:r>
              <a:rPr lang="es-ES" dirty="0" err="1" smtClean="0"/>
              <a:t>tubs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424936" cy="4320480"/>
          </a:xfrm>
        </p:spPr>
        <p:txBody>
          <a:bodyPr/>
          <a:lstStyle/>
          <a:p>
            <a:pPr marL="0" indent="0" algn="just">
              <a:buNone/>
            </a:pPr>
            <a:r>
              <a:rPr lang="es-ES" sz="2400" dirty="0" err="1"/>
              <a:t>L'intercanviador</a:t>
            </a:r>
            <a:r>
              <a:rPr lang="es-ES" sz="2400" dirty="0"/>
              <a:t> de calor de </a:t>
            </a:r>
            <a:r>
              <a:rPr lang="es-ES" sz="2400" dirty="0" err="1"/>
              <a:t>carcassa</a:t>
            </a:r>
            <a:r>
              <a:rPr lang="es-ES" sz="2400" dirty="0"/>
              <a:t> i </a:t>
            </a:r>
            <a:r>
              <a:rPr lang="es-ES" sz="2400" dirty="0" err="1"/>
              <a:t>tubs</a:t>
            </a:r>
            <a:r>
              <a:rPr lang="es-ES" sz="2400" dirty="0"/>
              <a:t> </a:t>
            </a:r>
            <a:r>
              <a:rPr lang="es-ES" sz="2400" dirty="0" err="1"/>
              <a:t>és</a:t>
            </a:r>
            <a:r>
              <a:rPr lang="es-ES" sz="2400" dirty="0"/>
              <a:t> el </a:t>
            </a:r>
            <a:r>
              <a:rPr lang="es-ES" sz="2400" dirty="0" err="1"/>
              <a:t>més</a:t>
            </a:r>
            <a:r>
              <a:rPr lang="es-ES" sz="2400" dirty="0"/>
              <a:t> </a:t>
            </a:r>
            <a:r>
              <a:rPr lang="es-ES" sz="2400" dirty="0" err="1"/>
              <a:t>utilitzat</a:t>
            </a:r>
            <a:r>
              <a:rPr lang="es-ES" sz="2400" dirty="0"/>
              <a:t> en la </a:t>
            </a:r>
            <a:r>
              <a:rPr lang="es-ES" sz="2400" dirty="0" err="1"/>
              <a:t>indústria</a:t>
            </a:r>
            <a:r>
              <a:rPr lang="es-ES" sz="2400" dirty="0"/>
              <a:t>. </a:t>
            </a:r>
            <a:r>
              <a:rPr lang="es-ES" sz="2400" dirty="0" err="1"/>
              <a:t>Està</a:t>
            </a:r>
            <a:r>
              <a:rPr lang="es-ES" sz="2400" dirty="0"/>
              <a:t> </a:t>
            </a:r>
            <a:r>
              <a:rPr lang="es-ES" sz="2400" dirty="0" err="1"/>
              <a:t>format</a:t>
            </a:r>
            <a:r>
              <a:rPr lang="es-ES" sz="2400" dirty="0"/>
              <a:t> per una </a:t>
            </a:r>
            <a:r>
              <a:rPr lang="es-ES" sz="2400" dirty="0" err="1"/>
              <a:t>carcassa</a:t>
            </a:r>
            <a:r>
              <a:rPr lang="es-ES" sz="2400" dirty="0"/>
              <a:t> i per multitud de </a:t>
            </a:r>
            <a:r>
              <a:rPr lang="es-ES" sz="2400" dirty="0" err="1"/>
              <a:t>tubs</a:t>
            </a:r>
            <a:r>
              <a:rPr lang="es-ES" sz="2400" dirty="0"/>
              <a:t>. Es </a:t>
            </a:r>
            <a:r>
              <a:rPr lang="es-ES" sz="2400" dirty="0" err="1"/>
              <a:t>classifiquen</a:t>
            </a:r>
            <a:r>
              <a:rPr lang="es-ES" sz="2400" dirty="0"/>
              <a:t> </a:t>
            </a:r>
            <a:r>
              <a:rPr lang="es-ES" sz="2400" dirty="0" err="1"/>
              <a:t>pel</a:t>
            </a:r>
            <a:r>
              <a:rPr lang="es-ES" sz="2400" dirty="0"/>
              <a:t> nombre de </a:t>
            </a:r>
            <a:r>
              <a:rPr lang="es-ES" sz="2400" dirty="0" err="1"/>
              <a:t>vegades</a:t>
            </a:r>
            <a:r>
              <a:rPr lang="es-ES" sz="2400" dirty="0"/>
              <a:t> que </a:t>
            </a:r>
            <a:r>
              <a:rPr lang="es-ES" sz="2400" dirty="0" err="1"/>
              <a:t>passa</a:t>
            </a:r>
            <a:r>
              <a:rPr lang="es-ES" sz="2400" dirty="0"/>
              <a:t> el fluid per la </a:t>
            </a:r>
            <a:r>
              <a:rPr lang="es-ES" sz="2400" dirty="0" err="1"/>
              <a:t>carcassa</a:t>
            </a:r>
            <a:r>
              <a:rPr lang="es-ES" sz="2400" dirty="0"/>
              <a:t> i </a:t>
            </a:r>
            <a:r>
              <a:rPr lang="es-ES" sz="2400" dirty="0" err="1"/>
              <a:t>pel</a:t>
            </a:r>
            <a:r>
              <a:rPr lang="es-ES" sz="2400" dirty="0"/>
              <a:t> nombre de </a:t>
            </a:r>
            <a:r>
              <a:rPr lang="es-ES" sz="2400" dirty="0" err="1"/>
              <a:t>vegades</a:t>
            </a:r>
            <a:r>
              <a:rPr lang="es-ES" sz="2400" dirty="0"/>
              <a:t> que </a:t>
            </a:r>
            <a:r>
              <a:rPr lang="es-ES" sz="2400" dirty="0" err="1"/>
              <a:t>passa</a:t>
            </a:r>
            <a:r>
              <a:rPr lang="es-ES" sz="2400" dirty="0"/>
              <a:t> el fluid </a:t>
            </a:r>
            <a:r>
              <a:rPr lang="es-ES" sz="2400" dirty="0" err="1"/>
              <a:t>pels</a:t>
            </a:r>
            <a:r>
              <a:rPr lang="es-ES" sz="2400" dirty="0"/>
              <a:t> </a:t>
            </a:r>
            <a:r>
              <a:rPr lang="es-ES" sz="2400" dirty="0" err="1"/>
              <a:t>tubs</a:t>
            </a:r>
            <a:r>
              <a:rPr lang="es-ES" sz="2400" dirty="0"/>
              <a:t>.</a:t>
            </a:r>
            <a:endParaRPr lang="es-ES_tradnl" sz="2400" dirty="0"/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  <a:p>
            <a:pPr lvl="1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6</a:t>
            </a:fld>
            <a:endParaRPr lang="ca-E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853433"/>
            <a:ext cx="1969298" cy="217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46509"/>
            <a:ext cx="2162666" cy="1787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899592" y="5149695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4"/>
              </a:rPr>
              <a:t>http://</a:t>
            </a:r>
            <a:r>
              <a:rPr lang="es-ES" dirty="0" smtClean="0">
                <a:hlinkClick r:id="rId4"/>
              </a:rPr>
              <a:t>epsem.upc.edu/intercanviadorsdecalor/flash/cuirassa_1_2.swf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02630"/>
            <a:ext cx="8892480" cy="850106"/>
          </a:xfrm>
        </p:spPr>
        <p:txBody>
          <a:bodyPr/>
          <a:lstStyle/>
          <a:p>
            <a:r>
              <a:rPr lang="es-ES" dirty="0" smtClean="0"/>
              <a:t>Plaques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424936" cy="2664296"/>
          </a:xfrm>
        </p:spPr>
        <p:txBody>
          <a:bodyPr/>
          <a:lstStyle/>
          <a:p>
            <a:pPr marL="0" indent="0" algn="just">
              <a:buNone/>
            </a:pPr>
            <a:r>
              <a:rPr lang="es-ES" sz="2000" dirty="0"/>
              <a:t>Un </a:t>
            </a:r>
            <a:r>
              <a:rPr lang="es-ES" sz="2000" dirty="0" err="1"/>
              <a:t>intercanviador</a:t>
            </a:r>
            <a:r>
              <a:rPr lang="es-ES" sz="2000" dirty="0"/>
              <a:t> de calor de plaques </a:t>
            </a:r>
            <a:r>
              <a:rPr lang="es-ES" sz="2000" dirty="0" err="1"/>
              <a:t>consisteix</a:t>
            </a:r>
            <a:r>
              <a:rPr lang="es-ES" sz="2000" dirty="0"/>
              <a:t> en una </a:t>
            </a:r>
            <a:r>
              <a:rPr lang="es-ES" sz="2000" dirty="0" err="1"/>
              <a:t>successió</a:t>
            </a:r>
            <a:r>
              <a:rPr lang="es-ES" sz="2000" dirty="0"/>
              <a:t> de </a:t>
            </a:r>
            <a:r>
              <a:rPr lang="es-ES" sz="2000" dirty="0" err="1"/>
              <a:t>làmines</a:t>
            </a:r>
            <a:r>
              <a:rPr lang="es-ES" sz="2000" dirty="0"/>
              <a:t> de </a:t>
            </a:r>
            <a:r>
              <a:rPr lang="es-ES" sz="2000" dirty="0" err="1"/>
              <a:t>metall</a:t>
            </a:r>
            <a:r>
              <a:rPr lang="es-ES" sz="2000" dirty="0"/>
              <a:t> </a:t>
            </a:r>
            <a:r>
              <a:rPr lang="es-ES" sz="2000" dirty="0" err="1"/>
              <a:t>armades</a:t>
            </a:r>
            <a:r>
              <a:rPr lang="es-ES" sz="2000" dirty="0"/>
              <a:t> en un bastidor i </a:t>
            </a:r>
            <a:r>
              <a:rPr lang="es-ES" sz="2000" dirty="0" err="1"/>
              <a:t>connectades</a:t>
            </a:r>
            <a:r>
              <a:rPr lang="es-ES" sz="2000" dirty="0"/>
              <a:t> de </a:t>
            </a:r>
            <a:r>
              <a:rPr lang="es-ES" sz="2000" dirty="0" err="1"/>
              <a:t>mode</a:t>
            </a:r>
            <a:r>
              <a:rPr lang="es-ES" sz="2000" dirty="0"/>
              <a:t> que entre la primera i la </a:t>
            </a:r>
            <a:r>
              <a:rPr lang="es-ES" sz="2000" dirty="0" err="1"/>
              <a:t>segona</a:t>
            </a:r>
            <a:r>
              <a:rPr lang="es-ES" sz="2000" dirty="0"/>
              <a:t> placa </a:t>
            </a:r>
            <a:r>
              <a:rPr lang="es-ES" sz="2000" dirty="0" err="1"/>
              <a:t>circuli</a:t>
            </a:r>
            <a:r>
              <a:rPr lang="es-ES" sz="2000" dirty="0"/>
              <a:t> un fluid, entre la </a:t>
            </a:r>
            <a:r>
              <a:rPr lang="es-ES" sz="2000" dirty="0" err="1"/>
              <a:t>segona</a:t>
            </a:r>
            <a:r>
              <a:rPr lang="es-ES" sz="2000" dirty="0"/>
              <a:t> i la tercera un </a:t>
            </a:r>
            <a:r>
              <a:rPr lang="es-ES" sz="2000" dirty="0" err="1"/>
              <a:t>altre</a:t>
            </a:r>
            <a:r>
              <a:rPr lang="es-ES" sz="2000" dirty="0"/>
              <a:t>, i </a:t>
            </a:r>
            <a:r>
              <a:rPr lang="es-ES" sz="2000" dirty="0" err="1"/>
              <a:t>així</a:t>
            </a:r>
            <a:r>
              <a:rPr lang="es-ES" sz="2000" dirty="0"/>
              <a:t> </a:t>
            </a:r>
            <a:r>
              <a:rPr lang="es-ES" sz="2000" dirty="0" err="1"/>
              <a:t>successivament</a:t>
            </a:r>
            <a:r>
              <a:rPr lang="es-ES" sz="2000" dirty="0"/>
              <a:t>. </a:t>
            </a:r>
            <a:r>
              <a:rPr lang="es-ES" sz="2000" dirty="0" err="1"/>
              <a:t>Aquestes</a:t>
            </a:r>
            <a:r>
              <a:rPr lang="es-ES" sz="2000" dirty="0"/>
              <a:t> plaques </a:t>
            </a:r>
            <a:r>
              <a:rPr lang="es-ES" sz="2000" dirty="0" err="1"/>
              <a:t>estan</a:t>
            </a:r>
            <a:r>
              <a:rPr lang="es-ES" sz="2000" dirty="0"/>
              <a:t> </a:t>
            </a:r>
            <a:r>
              <a:rPr lang="es-ES" sz="2000" dirty="0" err="1"/>
              <a:t>separades</a:t>
            </a:r>
            <a:r>
              <a:rPr lang="es-ES" sz="2000" dirty="0"/>
              <a:t> per juntes, </a:t>
            </a:r>
            <a:r>
              <a:rPr lang="es-ES" sz="2000" dirty="0" err="1"/>
              <a:t>fixades</a:t>
            </a:r>
            <a:r>
              <a:rPr lang="es-ES" sz="2000" dirty="0"/>
              <a:t> en una </a:t>
            </a:r>
            <a:r>
              <a:rPr lang="es-ES" sz="2000" dirty="0" err="1"/>
              <a:t>carcassa</a:t>
            </a:r>
            <a:r>
              <a:rPr lang="es-ES" sz="2000" dirty="0"/>
              <a:t> </a:t>
            </a:r>
            <a:r>
              <a:rPr lang="es-ES" sz="2000" dirty="0" err="1"/>
              <a:t>d'acer</a:t>
            </a:r>
            <a:r>
              <a:rPr lang="es-ES" sz="2000" dirty="0" smtClean="0"/>
              <a:t>.</a:t>
            </a:r>
          </a:p>
          <a:p>
            <a:pPr marL="0" indent="0" algn="just">
              <a:buNone/>
            </a:pP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>La </a:t>
            </a:r>
            <a:r>
              <a:rPr lang="es-ES" sz="2000" dirty="0" err="1"/>
              <a:t>circulació</a:t>
            </a:r>
            <a:r>
              <a:rPr lang="es-ES" sz="2000" dirty="0"/>
              <a:t> </a:t>
            </a:r>
            <a:r>
              <a:rPr lang="es-ES" sz="2000" dirty="0" err="1"/>
              <a:t>d'aquests</a:t>
            </a:r>
            <a:r>
              <a:rPr lang="es-ES" sz="2000" dirty="0"/>
              <a:t> </a:t>
            </a:r>
            <a:r>
              <a:rPr lang="es-ES" sz="2000" dirty="0" err="1"/>
              <a:t>fluids</a:t>
            </a:r>
            <a:r>
              <a:rPr lang="es-ES" sz="2000" dirty="0"/>
              <a:t> </a:t>
            </a:r>
            <a:r>
              <a:rPr lang="es-ES" sz="2000" dirty="0" err="1"/>
              <a:t>pot</a:t>
            </a:r>
            <a:r>
              <a:rPr lang="es-ES" sz="2000" dirty="0"/>
              <a:t> </a:t>
            </a:r>
            <a:r>
              <a:rPr lang="es-ES" sz="2000" dirty="0" err="1"/>
              <a:t>tenir</a:t>
            </a:r>
            <a:r>
              <a:rPr lang="es-ES" sz="2000" dirty="0"/>
              <a:t> </a:t>
            </a:r>
            <a:r>
              <a:rPr lang="es-ES" sz="2000" dirty="0" err="1"/>
              <a:t>diferents</a:t>
            </a:r>
            <a:r>
              <a:rPr lang="es-ES" sz="2000" dirty="0"/>
              <a:t> </a:t>
            </a:r>
            <a:r>
              <a:rPr lang="es-ES" sz="2000" dirty="0" err="1"/>
              <a:t>configuracions</a:t>
            </a:r>
            <a:r>
              <a:rPr lang="es-ES" sz="2000" dirty="0"/>
              <a:t>, en </a:t>
            </a:r>
            <a:r>
              <a:rPr lang="es-ES" sz="2000" dirty="0" err="1"/>
              <a:t>paral·lel</a:t>
            </a:r>
            <a:r>
              <a:rPr lang="es-ES" sz="2000" dirty="0"/>
              <a:t> i </a:t>
            </a:r>
            <a:r>
              <a:rPr lang="es-ES" sz="2000" dirty="0" err="1"/>
              <a:t>contracorrent</a:t>
            </a:r>
            <a:r>
              <a:rPr lang="es-ES" sz="2000" dirty="0"/>
              <a:t>.</a:t>
            </a:r>
            <a:endParaRPr lang="es-ES_tradnl" sz="2000" dirty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1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7</a:t>
            </a:fld>
            <a:endParaRPr lang="ca-E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525370" y="5443483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2"/>
              </a:rPr>
              <a:t>http://</a:t>
            </a:r>
            <a:r>
              <a:rPr lang="es-ES" dirty="0" smtClean="0">
                <a:hlinkClick r:id="rId2"/>
              </a:rPr>
              <a:t>epsem.upc.edu/intercanviadorsdecalor/plaques.html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12812"/>
            <a:ext cx="449191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38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02630"/>
            <a:ext cx="8892480" cy="850106"/>
          </a:xfrm>
        </p:spPr>
        <p:txBody>
          <a:bodyPr/>
          <a:lstStyle/>
          <a:p>
            <a:r>
              <a:rPr lang="es-ES" dirty="0" smtClean="0"/>
              <a:t>Compacte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424936" cy="4248472"/>
          </a:xfrm>
        </p:spPr>
        <p:txBody>
          <a:bodyPr/>
          <a:lstStyle/>
          <a:p>
            <a:pPr marL="0" indent="0" algn="just">
              <a:buNone/>
            </a:pPr>
            <a:r>
              <a:rPr lang="es-ES" sz="2400" dirty="0"/>
              <a:t>En </a:t>
            </a:r>
            <a:r>
              <a:rPr lang="es-ES" sz="2400" dirty="0" err="1"/>
              <a:t>els</a:t>
            </a:r>
            <a:r>
              <a:rPr lang="es-ES" sz="2400" dirty="0"/>
              <a:t> </a:t>
            </a:r>
            <a:r>
              <a:rPr lang="es-ES" sz="2400" dirty="0" err="1"/>
              <a:t>intercanviadors</a:t>
            </a:r>
            <a:r>
              <a:rPr lang="es-ES" sz="2400" dirty="0"/>
              <a:t> compactes, </a:t>
            </a:r>
            <a:r>
              <a:rPr lang="es-ES" sz="2400" dirty="0" err="1"/>
              <a:t>els</a:t>
            </a:r>
            <a:r>
              <a:rPr lang="es-ES" sz="2400" dirty="0"/>
              <a:t> dos </a:t>
            </a:r>
            <a:r>
              <a:rPr lang="es-ES" sz="2400" dirty="0" err="1"/>
              <a:t>fluids</a:t>
            </a:r>
            <a:r>
              <a:rPr lang="es-ES" sz="2400" dirty="0"/>
              <a:t> </a:t>
            </a:r>
            <a:r>
              <a:rPr lang="es-ES" sz="2400" dirty="0" err="1"/>
              <a:t>normalment</a:t>
            </a:r>
            <a:r>
              <a:rPr lang="es-ES" sz="2400" dirty="0"/>
              <a:t> es </a:t>
            </a:r>
            <a:r>
              <a:rPr lang="es-ES" sz="2400" dirty="0" err="1"/>
              <a:t>mouen</a:t>
            </a:r>
            <a:r>
              <a:rPr lang="es-ES" sz="2400" dirty="0"/>
              <a:t> en </a:t>
            </a:r>
            <a:r>
              <a:rPr lang="es-ES" sz="2400" dirty="0" err="1"/>
              <a:t>direccions</a:t>
            </a:r>
            <a:r>
              <a:rPr lang="es-ES" sz="2400" dirty="0"/>
              <a:t> </a:t>
            </a:r>
            <a:r>
              <a:rPr lang="es-ES" sz="2400" dirty="0" err="1"/>
              <a:t>ortogonals</a:t>
            </a:r>
            <a:r>
              <a:rPr lang="es-ES" sz="2400" dirty="0"/>
              <a:t> entre sí. </a:t>
            </a:r>
            <a:r>
              <a:rPr lang="es-ES" sz="2400" dirty="0" err="1"/>
              <a:t>Aquesta</a:t>
            </a:r>
            <a:r>
              <a:rPr lang="es-ES" sz="2400" dirty="0"/>
              <a:t> </a:t>
            </a:r>
            <a:r>
              <a:rPr lang="es-ES" sz="2400" dirty="0" err="1"/>
              <a:t>configuració</a:t>
            </a:r>
            <a:r>
              <a:rPr lang="es-ES" sz="2400" dirty="0"/>
              <a:t> de flux </a:t>
            </a:r>
            <a:r>
              <a:rPr lang="es-ES" sz="2400" dirty="0" err="1"/>
              <a:t>rep</a:t>
            </a:r>
            <a:r>
              <a:rPr lang="es-ES" sz="2400" dirty="0"/>
              <a:t> el </a:t>
            </a:r>
            <a:r>
              <a:rPr lang="es-ES" sz="2400" dirty="0" err="1"/>
              <a:t>nom</a:t>
            </a:r>
            <a:r>
              <a:rPr lang="es-ES" sz="2400" dirty="0"/>
              <a:t> de flux </a:t>
            </a:r>
            <a:r>
              <a:rPr lang="es-ES" sz="2400" dirty="0" err="1"/>
              <a:t>creuat</a:t>
            </a:r>
            <a:r>
              <a:rPr lang="es-ES" sz="2400" dirty="0"/>
              <a:t>. El flux </a:t>
            </a:r>
            <a:r>
              <a:rPr lang="es-ES" sz="2400" dirty="0" err="1"/>
              <a:t>creuat</a:t>
            </a:r>
            <a:r>
              <a:rPr lang="es-ES" sz="2400" dirty="0"/>
              <a:t> es </a:t>
            </a:r>
            <a:r>
              <a:rPr lang="es-ES" sz="2400" dirty="0" err="1"/>
              <a:t>classifica</a:t>
            </a:r>
            <a:r>
              <a:rPr lang="es-ES" sz="2400" dirty="0"/>
              <a:t> en </a:t>
            </a:r>
            <a:r>
              <a:rPr lang="es-ES" sz="2400" b="1" dirty="0" err="1"/>
              <a:t>mesclat</a:t>
            </a:r>
            <a:r>
              <a:rPr lang="es-ES" sz="2400" dirty="0"/>
              <a:t> ( un </a:t>
            </a:r>
            <a:r>
              <a:rPr lang="es-ES" sz="2400" dirty="0" err="1"/>
              <a:t>dels</a:t>
            </a:r>
            <a:r>
              <a:rPr lang="es-ES" sz="2400" dirty="0"/>
              <a:t> dos </a:t>
            </a:r>
            <a:r>
              <a:rPr lang="es-ES" sz="2400" dirty="0" err="1"/>
              <a:t>fluids</a:t>
            </a:r>
            <a:r>
              <a:rPr lang="es-ES" sz="2400" dirty="0"/>
              <a:t> </a:t>
            </a:r>
            <a:r>
              <a:rPr lang="es-ES" sz="2400" dirty="0" err="1"/>
              <a:t>flueix</a:t>
            </a:r>
            <a:r>
              <a:rPr lang="es-ES" sz="2400" dirty="0"/>
              <a:t> </a:t>
            </a:r>
            <a:r>
              <a:rPr lang="es-ES" sz="2400" dirty="0" err="1"/>
              <a:t>lliurament</a:t>
            </a:r>
            <a:r>
              <a:rPr lang="es-ES" sz="2400" dirty="0"/>
              <a:t> en </a:t>
            </a:r>
            <a:r>
              <a:rPr lang="es-ES" sz="2400" dirty="0" err="1"/>
              <a:t>direcció</a:t>
            </a:r>
            <a:r>
              <a:rPr lang="es-ES" sz="2400" dirty="0"/>
              <a:t> ortogonal a </a:t>
            </a:r>
            <a:r>
              <a:rPr lang="es-ES" sz="2400" dirty="0" err="1"/>
              <a:t>l'altre</a:t>
            </a:r>
            <a:r>
              <a:rPr lang="es-ES" sz="2400" dirty="0"/>
              <a:t> </a:t>
            </a:r>
            <a:r>
              <a:rPr lang="es-ES" sz="2400" dirty="0" err="1"/>
              <a:t>sense</a:t>
            </a:r>
            <a:r>
              <a:rPr lang="es-ES" sz="2400" dirty="0"/>
              <a:t> </a:t>
            </a:r>
            <a:r>
              <a:rPr lang="es-ES" sz="2400" dirty="0" err="1"/>
              <a:t>restriccions</a:t>
            </a:r>
            <a:r>
              <a:rPr lang="es-ES" sz="2400" dirty="0"/>
              <a:t>) i </a:t>
            </a:r>
            <a:r>
              <a:rPr lang="es-ES" sz="2400" b="1" dirty="0"/>
              <a:t>no </a:t>
            </a:r>
            <a:r>
              <a:rPr lang="es-ES" sz="2400" b="1" dirty="0" err="1"/>
              <a:t>mesclat</a:t>
            </a:r>
            <a:r>
              <a:rPr lang="es-ES" sz="2400" dirty="0"/>
              <a:t> ( es posen unes plaques per guiar el flux </a:t>
            </a:r>
            <a:r>
              <a:rPr lang="es-ES" sz="2400" dirty="0" err="1"/>
              <a:t>d'un</a:t>
            </a:r>
            <a:r>
              <a:rPr lang="es-ES" sz="2400" dirty="0"/>
              <a:t> </a:t>
            </a:r>
            <a:r>
              <a:rPr lang="es-ES" sz="2400" dirty="0" err="1"/>
              <a:t>dels</a:t>
            </a:r>
            <a:r>
              <a:rPr lang="es-ES" sz="2400" dirty="0"/>
              <a:t> </a:t>
            </a:r>
            <a:r>
              <a:rPr lang="es-ES" sz="2400" dirty="0" err="1"/>
              <a:t>fluids</a:t>
            </a:r>
            <a:r>
              <a:rPr lang="es-ES" sz="2400" dirty="0"/>
              <a:t>). </a:t>
            </a:r>
            <a:endParaRPr lang="es-ES" dirty="0"/>
          </a:p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r>
              <a:rPr lang="es-ES" sz="2400" dirty="0">
                <a:hlinkClick r:id="rId2"/>
              </a:rPr>
              <a:t>http://</a:t>
            </a:r>
            <a:r>
              <a:rPr lang="es-ES" sz="2400" dirty="0" smtClean="0">
                <a:hlinkClick r:id="rId2"/>
              </a:rPr>
              <a:t>epsem.upc.edu/intercanviadorsdecalor/compacte.html</a:t>
            </a:r>
            <a:endParaRPr lang="es-ES" sz="2400" dirty="0" smtClean="0"/>
          </a:p>
          <a:p>
            <a:pPr marL="0" indent="0" algn="just">
              <a:buNone/>
            </a:pPr>
            <a:endParaRPr lang="es-E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8</a:t>
            </a:fld>
            <a:endParaRPr lang="ca-E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66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02630"/>
            <a:ext cx="8892480" cy="850106"/>
          </a:xfrm>
        </p:spPr>
        <p:txBody>
          <a:bodyPr/>
          <a:lstStyle/>
          <a:p>
            <a:r>
              <a:rPr lang="es-ES" dirty="0" err="1" smtClean="0"/>
              <a:t>Càlculs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424936" cy="4248472"/>
          </a:xfrm>
        </p:spPr>
        <p:txBody>
          <a:bodyPr/>
          <a:lstStyle/>
          <a:p>
            <a:pPr marL="0" indent="0" algn="just">
              <a:buNone/>
            </a:pPr>
            <a:r>
              <a:rPr lang="ca-ES" sz="2400" dirty="0"/>
              <a:t>Es disposa de les </a:t>
            </a:r>
            <a:r>
              <a:rPr lang="ca-ES" sz="2400" dirty="0" smtClean="0"/>
              <a:t>següents dades referenciades, </a:t>
            </a:r>
            <a:r>
              <a:rPr lang="ca-ES" sz="2400" dirty="0"/>
              <a:t>en un bescanviador de calor aigua </a:t>
            </a:r>
            <a:r>
              <a:rPr lang="ca-ES" sz="2400" dirty="0" err="1"/>
              <a:t>glicolada</a:t>
            </a:r>
            <a:r>
              <a:rPr lang="ca-ES" sz="2400" dirty="0"/>
              <a:t>-aigua d’un sistema solar tèrmic. Es demana determinar l’eficiència del sistema de bescanvi.</a:t>
            </a:r>
            <a:endParaRPr lang="es-ES" sz="2400" dirty="0"/>
          </a:p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endParaRPr lang="es-E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6442-6013-462A-8058-E7C5D7FF3F7D}" type="slidenum">
              <a:rPr lang="ca-ES" smtClean="0"/>
              <a:pPr>
                <a:defRPr/>
              </a:pPr>
              <a:t>9</a:t>
            </a:fld>
            <a:endParaRPr lang="ca-E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373835"/>
            <a:ext cx="5838825" cy="1978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65103"/>
            <a:ext cx="5838825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07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2759</TotalTime>
  <Words>642</Words>
  <Application>Microsoft Office PowerPoint</Application>
  <PresentationFormat>Presentación en pantalla (4:3)</PresentationFormat>
  <Paragraphs>111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Bescanviadors de calor</vt:lpstr>
      <vt:lpstr>Introducció</vt:lpstr>
      <vt:lpstr>Tipus de bescanviadors de calor </vt:lpstr>
      <vt:lpstr>Tubs concèntrics </vt:lpstr>
      <vt:lpstr>Tubs concèntrics </vt:lpstr>
      <vt:lpstr>Carcassa i tubs</vt:lpstr>
      <vt:lpstr>Plaques</vt:lpstr>
      <vt:lpstr>Compacte</vt:lpstr>
      <vt:lpstr>Càlculs</vt:lpstr>
      <vt:lpstr>Presentación de PowerPoint</vt:lpstr>
      <vt:lpstr>Presentación de PowerPoint</vt:lpstr>
      <vt:lpstr>Torres atmosfèriques</vt:lpstr>
      <vt:lpstr>Torres tir natural</vt:lpstr>
      <vt:lpstr>Torres tir mecànic</vt:lpstr>
      <vt:lpstr>Torres tir mecànic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 Rigau Caballé</dc:creator>
  <cp:lastModifiedBy>user</cp:lastModifiedBy>
  <cp:revision>263</cp:revision>
  <dcterms:created xsi:type="dcterms:W3CDTF">2013-01-22T18:50:13Z</dcterms:created>
  <dcterms:modified xsi:type="dcterms:W3CDTF">2018-10-18T11:07:58Z</dcterms:modified>
</cp:coreProperties>
</file>