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9"/>
  </p:notesMasterIdLst>
  <p:sldIdLst>
    <p:sldId id="256" r:id="rId2"/>
    <p:sldId id="265" r:id="rId3"/>
    <p:sldId id="280" r:id="rId4"/>
    <p:sldId id="294" r:id="rId5"/>
    <p:sldId id="281" r:id="rId6"/>
    <p:sldId id="295" r:id="rId7"/>
    <p:sldId id="282" r:id="rId8"/>
    <p:sldId id="283" r:id="rId9"/>
    <p:sldId id="284" r:id="rId10"/>
    <p:sldId id="296" r:id="rId11"/>
    <p:sldId id="297" r:id="rId12"/>
    <p:sldId id="299" r:id="rId13"/>
    <p:sldId id="300" r:id="rId14"/>
    <p:sldId id="301" r:id="rId15"/>
    <p:sldId id="302" r:id="rId16"/>
    <p:sldId id="303" r:id="rId17"/>
    <p:sldId id="304" r:id="rId18"/>
  </p:sldIdLst>
  <p:sldSz cx="9144000" cy="6858000" type="screen4x3"/>
  <p:notesSz cx="6858000" cy="9144000"/>
  <p:defaultTextStyle>
    <a:defPPr>
      <a:defRPr lang="ca-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796" autoAdjust="0"/>
  </p:normalViewPr>
  <p:slideViewPr>
    <p:cSldViewPr>
      <p:cViewPr>
        <p:scale>
          <a:sx n="152" d="100"/>
          <a:sy n="152" d="100"/>
        </p:scale>
        <p:origin x="-1128"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B1D380F4-2047-4BC1-9595-8F5E2124E35D}" type="datetimeFigureOut">
              <a:rPr lang="es-ES"/>
              <a:pPr>
                <a:defRPr/>
              </a:pPr>
              <a:t>20/11/18</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00DF545-5414-49F4-8DD8-328D53FAD142}" type="slidenum">
              <a:rPr lang="es-ES"/>
              <a:pPr>
                <a:defRPr/>
              </a:pPr>
              <a:t>‹Nr.›</a:t>
            </a:fld>
            <a:endParaRPr lang="es-ES"/>
          </a:p>
        </p:txBody>
      </p:sp>
    </p:spTree>
    <p:extLst>
      <p:ext uri="{BB962C8B-B14F-4D97-AF65-F5344CB8AC3E}">
        <p14:creationId xmlns:p14="http://schemas.microsoft.com/office/powerpoint/2010/main" val="252868486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38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a-ES" sz="1800" dirty="0" smtClean="0"/>
          </a:p>
        </p:txBody>
      </p:sp>
      <p:sp>
        <p:nvSpPr>
          <p:cNvPr id="1638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B7284F7-9B33-415D-B780-31FA9D842754}" type="slidenum">
              <a:rPr lang="es-ES"/>
              <a:pPr fontAlgn="base">
                <a:spcBef>
                  <a:spcPct val="0"/>
                </a:spcBef>
                <a:spcAft>
                  <a:spcPct val="0"/>
                </a:spcAft>
              </a:pPr>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lvl1pPr>
              <a:defRPr sz="5400"/>
            </a:lvl1pPr>
          </a:lstStyle>
          <a:p>
            <a:r>
              <a:rPr lang="es-ES" dirty="0" smtClean="0"/>
              <a:t>Haga clic para modificar el estilo de título del patrón</a:t>
            </a:r>
            <a:endParaRPr lang="ca-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rgbClr val="89898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ca-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lvl1pPr>
              <a:defRPr/>
            </a:lvl1pPr>
          </a:lstStyle>
          <a:p>
            <a:pPr>
              <a:defRPr/>
            </a:pPr>
            <a:fld id="{F8301CC0-663C-4780-94A1-A4BD0AE54347}" type="datetimeFigureOut">
              <a:rPr lang="ca-ES"/>
              <a:pPr>
                <a:defRPr/>
              </a:pPr>
              <a:t>20/11/18</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BE4C38F4-B56D-4CC8-AFD8-724865C13C50}" type="slidenum">
              <a:rPr lang="ca-ES"/>
              <a:pPr>
                <a:defRPr/>
              </a:pPr>
              <a:t>‹Nr.›</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lvl1pPr>
              <a:defRPr/>
            </a:lvl1pPr>
          </a:lstStyle>
          <a:p>
            <a:pPr>
              <a:defRPr/>
            </a:pPr>
            <a:fld id="{9A97D034-2040-4166-8BD5-DA356B075571}" type="datetimeFigureOut">
              <a:rPr lang="ca-ES"/>
              <a:pPr>
                <a:defRPr/>
              </a:pPr>
              <a:t>20/11/18</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7E8016D0-E0DD-437E-A00E-5DC030FA6714}" type="slidenum">
              <a:rPr lang="ca-ES"/>
              <a:pPr>
                <a:defRPr/>
              </a:pPr>
              <a:t>‹Nr.›</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2630"/>
            <a:ext cx="8229600" cy="850106"/>
          </a:xfrm>
        </p:spPr>
        <p:txBody>
          <a:bodyPr/>
          <a:lstStyle>
            <a:lvl1pPr>
              <a:defRPr sz="4800" b="1" baseline="0">
                <a:solidFill>
                  <a:schemeClr val="tx2">
                    <a:lumMod val="75000"/>
                  </a:schemeClr>
                </a:solidFill>
                <a:effectLst>
                  <a:outerShdw blurRad="38100" dist="38100" dir="2700000" algn="tl">
                    <a:srgbClr val="000000">
                      <a:alpha val="43137"/>
                    </a:srgbClr>
                  </a:outerShdw>
                </a:effectLst>
              </a:defRPr>
            </a:lvl1pPr>
          </a:lstStyle>
          <a:p>
            <a:r>
              <a:rPr lang="es-ES" dirty="0" smtClean="0"/>
              <a:t>Haga clic para modificar el estilo de título del patrón</a:t>
            </a:r>
            <a:endParaRPr lang="ca-ES" dirty="0"/>
          </a:p>
        </p:txBody>
      </p:sp>
      <p:sp>
        <p:nvSpPr>
          <p:cNvPr id="3" name="2 Marcador de contenido"/>
          <p:cNvSpPr>
            <a:spLocks noGrp="1"/>
          </p:cNvSpPr>
          <p:nvPr>
            <p:ph idx="1"/>
          </p:nvPr>
        </p:nvSpPr>
        <p:spPr>
          <a:xfrm>
            <a:off x="457200" y="1484784"/>
            <a:ext cx="8229600" cy="4641379"/>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ca-ES" dirty="0"/>
          </a:p>
        </p:txBody>
      </p:sp>
      <p:sp>
        <p:nvSpPr>
          <p:cNvPr id="4" name="3 Marcador de fecha"/>
          <p:cNvSpPr>
            <a:spLocks noGrp="1"/>
          </p:cNvSpPr>
          <p:nvPr>
            <p:ph type="dt" sz="half" idx="10"/>
          </p:nvPr>
        </p:nvSpPr>
        <p:spPr/>
        <p:txBody>
          <a:bodyPr/>
          <a:lstStyle>
            <a:lvl1pPr>
              <a:defRPr/>
            </a:lvl1pPr>
          </a:lstStyle>
          <a:p>
            <a:pPr>
              <a:defRPr/>
            </a:pPr>
            <a:fld id="{A26E3C00-87ED-4A2E-9C66-67608EA384C0}" type="datetimeFigureOut">
              <a:rPr lang="ca-ES"/>
              <a:pPr>
                <a:defRPr/>
              </a:pPr>
              <a:t>20/11/18</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D3586442-6013-462A-8058-E7C5D7FF3F7D}" type="slidenum">
              <a:rPr lang="ca-ES"/>
              <a:pPr>
                <a:defRPr/>
              </a:pPr>
              <a:t>‹Nr.›</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2B510656-6DAD-4428-ADC4-3D07824AE970}" type="datetimeFigureOut">
              <a:rPr lang="ca-ES"/>
              <a:pPr>
                <a:defRPr/>
              </a:pPr>
              <a:t>20/11/18</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44292C63-B166-4720-B3CB-1938FB59A701}" type="slidenum">
              <a:rPr lang="ca-ES"/>
              <a:pPr>
                <a:defRPr/>
              </a:pPr>
              <a:t>‹Nr.›</a:t>
            </a:fld>
            <a:endParaRPr lang="ca-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3 Marcador de fecha"/>
          <p:cNvSpPr>
            <a:spLocks noGrp="1"/>
          </p:cNvSpPr>
          <p:nvPr>
            <p:ph type="dt" sz="half" idx="10"/>
          </p:nvPr>
        </p:nvSpPr>
        <p:spPr/>
        <p:txBody>
          <a:bodyPr/>
          <a:lstStyle>
            <a:lvl1pPr>
              <a:defRPr/>
            </a:lvl1pPr>
          </a:lstStyle>
          <a:p>
            <a:pPr>
              <a:defRPr/>
            </a:pPr>
            <a:fld id="{1F177EF5-975D-4B28-9018-A81D7EC44282}" type="datetimeFigureOut">
              <a:rPr lang="ca-ES"/>
              <a:pPr>
                <a:defRPr/>
              </a:pPr>
              <a:t>20/11/18</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5240692F-5518-4D6F-BADA-AC0AD069833B}" type="slidenum">
              <a:rPr lang="ca-ES"/>
              <a:pPr>
                <a:defRPr/>
              </a:pPr>
              <a:t>‹Nr.›</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7" name="3 Marcador de fecha"/>
          <p:cNvSpPr>
            <a:spLocks noGrp="1"/>
          </p:cNvSpPr>
          <p:nvPr>
            <p:ph type="dt" sz="half" idx="10"/>
          </p:nvPr>
        </p:nvSpPr>
        <p:spPr/>
        <p:txBody>
          <a:bodyPr/>
          <a:lstStyle>
            <a:lvl1pPr>
              <a:defRPr/>
            </a:lvl1pPr>
          </a:lstStyle>
          <a:p>
            <a:pPr>
              <a:defRPr/>
            </a:pPr>
            <a:fld id="{C8C07BFD-C605-4490-903D-D90176B8EA50}" type="datetimeFigureOut">
              <a:rPr lang="ca-ES"/>
              <a:pPr>
                <a:defRPr/>
              </a:pPr>
              <a:t>20/11/18</a:t>
            </a:fld>
            <a:endParaRPr lang="ca-ES"/>
          </a:p>
        </p:txBody>
      </p:sp>
      <p:sp>
        <p:nvSpPr>
          <p:cNvPr id="8" name="4 Marcador de pie de página"/>
          <p:cNvSpPr>
            <a:spLocks noGrp="1"/>
          </p:cNvSpPr>
          <p:nvPr>
            <p:ph type="ftr" sz="quarter" idx="11"/>
          </p:nvPr>
        </p:nvSpPr>
        <p:spPr/>
        <p:txBody>
          <a:bodyPr/>
          <a:lstStyle>
            <a:lvl1pPr>
              <a:defRPr/>
            </a:lvl1pPr>
          </a:lstStyle>
          <a:p>
            <a:pPr>
              <a:defRPr/>
            </a:pPr>
            <a:endParaRPr lang="ca-ES"/>
          </a:p>
        </p:txBody>
      </p:sp>
      <p:sp>
        <p:nvSpPr>
          <p:cNvPr id="9" name="5 Marcador de número de diapositiva"/>
          <p:cNvSpPr>
            <a:spLocks noGrp="1"/>
          </p:cNvSpPr>
          <p:nvPr>
            <p:ph type="sldNum" sz="quarter" idx="12"/>
          </p:nvPr>
        </p:nvSpPr>
        <p:spPr/>
        <p:txBody>
          <a:bodyPr/>
          <a:lstStyle>
            <a:lvl1pPr>
              <a:defRPr/>
            </a:lvl1pPr>
          </a:lstStyle>
          <a:p>
            <a:pPr>
              <a:defRPr/>
            </a:pPr>
            <a:fld id="{E7C7C63C-5D0B-4447-8797-E570896B8DC9}" type="slidenum">
              <a:rPr lang="ca-ES"/>
              <a:pPr>
                <a:defRPr/>
              </a:pPr>
              <a:t>‹Nr.›</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3 Marcador de fecha"/>
          <p:cNvSpPr>
            <a:spLocks noGrp="1"/>
          </p:cNvSpPr>
          <p:nvPr>
            <p:ph type="dt" sz="half" idx="10"/>
          </p:nvPr>
        </p:nvSpPr>
        <p:spPr/>
        <p:txBody>
          <a:bodyPr/>
          <a:lstStyle>
            <a:lvl1pPr>
              <a:defRPr/>
            </a:lvl1pPr>
          </a:lstStyle>
          <a:p>
            <a:pPr>
              <a:defRPr/>
            </a:pPr>
            <a:fld id="{0609EE66-5BEA-41D5-9940-F71D0AE4A666}" type="datetimeFigureOut">
              <a:rPr lang="ca-ES"/>
              <a:pPr>
                <a:defRPr/>
              </a:pPr>
              <a:t>20/11/18</a:t>
            </a:fld>
            <a:endParaRPr lang="ca-ES"/>
          </a:p>
        </p:txBody>
      </p:sp>
      <p:sp>
        <p:nvSpPr>
          <p:cNvPr id="4" name="4 Marcador de pie de página"/>
          <p:cNvSpPr>
            <a:spLocks noGrp="1"/>
          </p:cNvSpPr>
          <p:nvPr>
            <p:ph type="ftr" sz="quarter" idx="11"/>
          </p:nvPr>
        </p:nvSpPr>
        <p:spPr/>
        <p:txBody>
          <a:bodyPr/>
          <a:lstStyle>
            <a:lvl1pPr>
              <a:defRPr/>
            </a:lvl1pPr>
          </a:lstStyle>
          <a:p>
            <a:pPr>
              <a:defRPr/>
            </a:pPr>
            <a:endParaRPr lang="ca-ES"/>
          </a:p>
        </p:txBody>
      </p:sp>
      <p:sp>
        <p:nvSpPr>
          <p:cNvPr id="5" name="5 Marcador de número de diapositiva"/>
          <p:cNvSpPr>
            <a:spLocks noGrp="1"/>
          </p:cNvSpPr>
          <p:nvPr>
            <p:ph type="sldNum" sz="quarter" idx="12"/>
          </p:nvPr>
        </p:nvSpPr>
        <p:spPr/>
        <p:txBody>
          <a:bodyPr/>
          <a:lstStyle>
            <a:lvl1pPr>
              <a:defRPr/>
            </a:lvl1pPr>
          </a:lstStyle>
          <a:p>
            <a:pPr>
              <a:defRPr/>
            </a:pPr>
            <a:fld id="{EFA4A30A-647D-4F23-AC6F-6077065F4DF4}" type="slidenum">
              <a:rPr lang="ca-ES"/>
              <a:pPr>
                <a:defRPr/>
              </a:pPr>
              <a:t>‹Nr.›</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2AFCB7C-140D-44B2-8284-AEA43EC27256}" type="datetimeFigureOut">
              <a:rPr lang="ca-ES"/>
              <a:pPr>
                <a:defRPr/>
              </a:pPr>
              <a:t>20/11/18</a:t>
            </a:fld>
            <a:endParaRPr lang="ca-ES"/>
          </a:p>
        </p:txBody>
      </p:sp>
      <p:sp>
        <p:nvSpPr>
          <p:cNvPr id="3" name="4 Marcador de pie de página"/>
          <p:cNvSpPr>
            <a:spLocks noGrp="1"/>
          </p:cNvSpPr>
          <p:nvPr>
            <p:ph type="ftr" sz="quarter" idx="11"/>
          </p:nvPr>
        </p:nvSpPr>
        <p:spPr/>
        <p:txBody>
          <a:bodyPr/>
          <a:lstStyle>
            <a:lvl1pPr>
              <a:defRPr/>
            </a:lvl1pPr>
          </a:lstStyle>
          <a:p>
            <a:pPr>
              <a:defRPr/>
            </a:pPr>
            <a:endParaRPr lang="ca-ES"/>
          </a:p>
        </p:txBody>
      </p:sp>
      <p:sp>
        <p:nvSpPr>
          <p:cNvPr id="4" name="5 Marcador de número de diapositiva"/>
          <p:cNvSpPr>
            <a:spLocks noGrp="1"/>
          </p:cNvSpPr>
          <p:nvPr>
            <p:ph type="sldNum" sz="quarter" idx="12"/>
          </p:nvPr>
        </p:nvSpPr>
        <p:spPr/>
        <p:txBody>
          <a:bodyPr/>
          <a:lstStyle>
            <a:lvl1pPr>
              <a:defRPr/>
            </a:lvl1pPr>
          </a:lstStyle>
          <a:p>
            <a:pPr>
              <a:defRPr/>
            </a:pPr>
            <a:fld id="{8D5501AF-F1EC-4CD5-A802-E54D1CAEE7E1}" type="slidenum">
              <a:rPr lang="ca-ES"/>
              <a:pPr>
                <a:defRPr/>
              </a:pPr>
              <a:t>‹Nr.›</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ca-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EB6A2FD3-4BF6-4E19-9A5D-E2B433CE70EA}" type="datetimeFigureOut">
              <a:rPr lang="ca-ES"/>
              <a:pPr>
                <a:defRPr/>
              </a:pPr>
              <a:t>20/11/18</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D66012B5-E036-40E2-A4B3-1FC701C759B2}" type="slidenum">
              <a:rPr lang="ca-ES"/>
              <a:pPr>
                <a:defRPr/>
              </a:pPr>
              <a:t>‹Nr.›</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ca-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a-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61588D2B-F52C-4A99-854E-B2DF3F007E4D}" type="datetimeFigureOut">
              <a:rPr lang="ca-ES"/>
              <a:pPr>
                <a:defRPr/>
              </a:pPr>
              <a:t>20/11/18</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780B3DFD-4D40-41DE-A401-5468CAF6625A}" type="slidenum">
              <a:rPr lang="ca-ES"/>
              <a:pPr>
                <a:defRPr/>
              </a:pPr>
              <a:t>‹Nr.›</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ca-ES" dirty="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ca-ES" dirty="0"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9A2B8EB3-270D-46A8-BB36-659970468EC2}" type="datetimeFigureOut">
              <a:rPr lang="ca-ES"/>
              <a:pPr>
                <a:defRPr/>
              </a:pPr>
              <a:t>20/11/18</a:t>
            </a:fld>
            <a:endParaRPr lang="ca-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a-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06D4206-0E1D-44EC-9F76-1E0BF268151F}" type="slidenum">
              <a:rPr lang="ca-ES"/>
              <a:pPr>
                <a:defRPr/>
              </a:pPr>
              <a:t>‹Nr.›</a:t>
            </a:fld>
            <a:endParaRPr lang="ca-ES"/>
          </a:p>
        </p:txBody>
      </p:sp>
      <p:cxnSp>
        <p:nvCxnSpPr>
          <p:cNvPr id="7" name="6 Conector recto"/>
          <p:cNvCxnSpPr/>
          <p:nvPr userDrawn="1"/>
        </p:nvCxnSpPr>
        <p:spPr>
          <a:xfrm>
            <a:off x="0" y="981075"/>
            <a:ext cx="9144000" cy="0"/>
          </a:xfrm>
          <a:prstGeom prst="line">
            <a:avLst/>
          </a:prstGeom>
          <a:ln>
            <a:solidFill>
              <a:srgbClr val="FF0000"/>
            </a:solidFill>
          </a:ln>
        </p:spPr>
        <p:style>
          <a:lnRef idx="2">
            <a:schemeClr val="accent2"/>
          </a:lnRef>
          <a:fillRef idx="0">
            <a:schemeClr val="accent2"/>
          </a:fillRef>
          <a:effectRef idx="1">
            <a:schemeClr val="accent2"/>
          </a:effectRef>
          <a:fontRef idx="minor">
            <a:schemeClr val="tx1"/>
          </a:fontRef>
        </p:style>
      </p:cxnSp>
      <p:sp>
        <p:nvSpPr>
          <p:cNvPr id="8" name="7 Rectángulo"/>
          <p:cNvSpPr/>
          <p:nvPr userDrawn="1"/>
        </p:nvSpPr>
        <p:spPr>
          <a:xfrm>
            <a:off x="0" y="5805488"/>
            <a:ext cx="9144000" cy="1052512"/>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a-ES" sz="4800" dirty="0">
              <a:latin typeface="Folio Md BT" pitchFamily="34" charset="0"/>
            </a:endParaRPr>
          </a:p>
        </p:txBody>
      </p:sp>
      <p:pic>
        <p:nvPicPr>
          <p:cNvPr id="16" name="15 Imagen" descr="Logo Montilivi 2015 blanc.png"/>
          <p:cNvPicPr>
            <a:picLocks noChangeAspect="1"/>
          </p:cNvPicPr>
          <p:nvPr userDrawn="1"/>
        </p:nvPicPr>
        <p:blipFill>
          <a:blip r:embed="rId13" cstate="print"/>
          <a:stretch>
            <a:fillRect/>
          </a:stretch>
        </p:blipFill>
        <p:spPr>
          <a:xfrm>
            <a:off x="6444208" y="5949280"/>
            <a:ext cx="2520280" cy="792873"/>
          </a:xfrm>
          <a:prstGeom prst="rect">
            <a:avLst/>
          </a:prstGeom>
        </p:spPr>
      </p:pic>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fontAlgn="base">
        <a:spcBef>
          <a:spcPct val="0"/>
        </a:spcBef>
        <a:spcAft>
          <a:spcPct val="0"/>
        </a:spcAft>
        <a:defRPr lang="ca-ES" sz="4800" b="1" kern="1200" dirty="0">
          <a:solidFill>
            <a:srgbClr val="17375E"/>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800" b="1">
          <a:solidFill>
            <a:srgbClr val="17375E"/>
          </a:solidFill>
          <a:latin typeface="Calibri" pitchFamily="34" charset="0"/>
        </a:defRPr>
      </a:lvl2pPr>
      <a:lvl3pPr algn="ctr" rtl="0" fontAlgn="base">
        <a:spcBef>
          <a:spcPct val="0"/>
        </a:spcBef>
        <a:spcAft>
          <a:spcPct val="0"/>
        </a:spcAft>
        <a:defRPr sz="4800" b="1">
          <a:solidFill>
            <a:srgbClr val="17375E"/>
          </a:solidFill>
          <a:latin typeface="Calibri" pitchFamily="34" charset="0"/>
        </a:defRPr>
      </a:lvl3pPr>
      <a:lvl4pPr algn="ctr" rtl="0" fontAlgn="base">
        <a:spcBef>
          <a:spcPct val="0"/>
        </a:spcBef>
        <a:spcAft>
          <a:spcPct val="0"/>
        </a:spcAft>
        <a:defRPr sz="4800" b="1">
          <a:solidFill>
            <a:srgbClr val="17375E"/>
          </a:solidFill>
          <a:latin typeface="Calibri" pitchFamily="34" charset="0"/>
        </a:defRPr>
      </a:lvl4pPr>
      <a:lvl5pPr algn="ctr" rtl="0" fontAlgn="base">
        <a:spcBef>
          <a:spcPct val="0"/>
        </a:spcBef>
        <a:spcAft>
          <a:spcPct val="0"/>
        </a:spcAft>
        <a:defRPr sz="4800" b="1">
          <a:solidFill>
            <a:srgbClr val="17375E"/>
          </a:solidFill>
          <a:latin typeface="Calibri" pitchFamily="34" charset="0"/>
        </a:defRPr>
      </a:lvl5pPr>
      <a:lvl6pPr marL="457200" algn="ctr" rtl="0" fontAlgn="base">
        <a:spcBef>
          <a:spcPct val="0"/>
        </a:spcBef>
        <a:spcAft>
          <a:spcPct val="0"/>
        </a:spcAft>
        <a:defRPr sz="4800" b="1">
          <a:solidFill>
            <a:srgbClr val="17375E"/>
          </a:solidFill>
          <a:latin typeface="Calibri" pitchFamily="34" charset="0"/>
        </a:defRPr>
      </a:lvl6pPr>
      <a:lvl7pPr marL="914400" algn="ctr" rtl="0" fontAlgn="base">
        <a:spcBef>
          <a:spcPct val="0"/>
        </a:spcBef>
        <a:spcAft>
          <a:spcPct val="0"/>
        </a:spcAft>
        <a:defRPr sz="4800" b="1">
          <a:solidFill>
            <a:srgbClr val="17375E"/>
          </a:solidFill>
          <a:latin typeface="Calibri" pitchFamily="34" charset="0"/>
        </a:defRPr>
      </a:lvl7pPr>
      <a:lvl8pPr marL="1371600" algn="ctr" rtl="0" fontAlgn="base">
        <a:spcBef>
          <a:spcPct val="0"/>
        </a:spcBef>
        <a:spcAft>
          <a:spcPct val="0"/>
        </a:spcAft>
        <a:defRPr sz="4800" b="1">
          <a:solidFill>
            <a:srgbClr val="17375E"/>
          </a:solidFill>
          <a:latin typeface="Calibri" pitchFamily="34" charset="0"/>
        </a:defRPr>
      </a:lvl8pPr>
      <a:lvl9pPr marL="1828800" algn="ctr" rtl="0" fontAlgn="base">
        <a:spcBef>
          <a:spcPct val="0"/>
        </a:spcBef>
        <a:spcAft>
          <a:spcPct val="0"/>
        </a:spcAft>
        <a:defRPr sz="4800" b="1">
          <a:solidFill>
            <a:srgbClr val="17375E"/>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Título"/>
          <p:cNvSpPr>
            <a:spLocks noGrp="1"/>
          </p:cNvSpPr>
          <p:nvPr>
            <p:ph type="ctrTitle"/>
          </p:nvPr>
        </p:nvSpPr>
        <p:spPr>
          <a:xfrm>
            <a:off x="251520" y="1412776"/>
            <a:ext cx="8424936" cy="2190105"/>
          </a:xfrm>
        </p:spPr>
        <p:txBody>
          <a:bodyPr/>
          <a:lstStyle/>
          <a:p>
            <a:r>
              <a:rPr lang="is-IS" dirty="0"/>
              <a:t>TEMA </a:t>
            </a:r>
            <a:r>
              <a:rPr lang="is-IS" dirty="0" smtClean="0"/>
              <a:t>2</a:t>
            </a:r>
            <a:r>
              <a:rPr lang="is-IS" dirty="0"/>
              <a:t/>
            </a:r>
            <a:br>
              <a:rPr lang="is-IS" dirty="0"/>
            </a:br>
            <a:r>
              <a:rPr lang="is-IS" dirty="0"/>
              <a:t>El </a:t>
            </a:r>
            <a:r>
              <a:rPr lang="is-IS" dirty="0" smtClean="0"/>
              <a:t>orígens de la filosofia</a:t>
            </a:r>
            <a:endParaRPr lang="ca-ES" dirty="0"/>
          </a:p>
        </p:txBody>
      </p:sp>
      <p:sp>
        <p:nvSpPr>
          <p:cNvPr id="12" name="11 Subtítulo"/>
          <p:cNvSpPr>
            <a:spLocks noGrp="1"/>
          </p:cNvSpPr>
          <p:nvPr>
            <p:ph type="subTitle" idx="1"/>
          </p:nvPr>
        </p:nvSpPr>
        <p:spPr/>
        <p:txBody>
          <a:bodyPr/>
          <a:lstStyle/>
          <a:p>
            <a:r>
              <a:rPr lang="ca-ES" dirty="0"/>
              <a:t>1r de Batxillerat</a:t>
            </a:r>
            <a:br>
              <a:rPr lang="ca-ES" dirty="0"/>
            </a:br>
            <a:r>
              <a:rPr lang="ca-ES" dirty="0"/>
              <a:t>2018-19</a:t>
            </a:r>
          </a:p>
          <a:p>
            <a:endParaRPr lang="ca-E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2000" dirty="0" smtClean="0">
                <a:effectLst/>
              </a:rPr>
              <a:t>5.  </a:t>
            </a:r>
            <a:r>
              <a:rPr lang="ca-ES" sz="2000" dirty="0">
                <a:effectLst/>
              </a:rPr>
              <a:t>Classificacions i etapes de la història de la filosofia</a:t>
            </a:r>
            <a:r>
              <a:rPr lang="en-GB" sz="2000" dirty="0">
                <a:effectLst/>
              </a:rPr>
              <a:t/>
            </a:r>
            <a:br>
              <a:rPr lang="en-GB" sz="2000" dirty="0">
                <a:effectLst/>
              </a:rPr>
            </a:br>
            <a:endParaRPr lang="ca-ES" sz="2000" dirty="0"/>
          </a:p>
        </p:txBody>
      </p:sp>
      <p:sp>
        <p:nvSpPr>
          <p:cNvPr id="3" name="Marcador de contenido 2"/>
          <p:cNvSpPr>
            <a:spLocks noGrp="1"/>
          </p:cNvSpPr>
          <p:nvPr>
            <p:ph idx="1"/>
          </p:nvPr>
        </p:nvSpPr>
        <p:spPr>
          <a:xfrm>
            <a:off x="107504" y="1052737"/>
            <a:ext cx="8856984" cy="4680519"/>
          </a:xfrm>
        </p:spPr>
        <p:txBody>
          <a:bodyPr/>
          <a:lstStyle/>
          <a:p>
            <a:pPr marL="0" indent="0">
              <a:buNone/>
            </a:pPr>
            <a:r>
              <a:rPr lang="ca-ES" sz="2000" dirty="0"/>
              <a:t>Hi ha diferents formes d'esquematitzar la història de la filosofia.</a:t>
            </a:r>
            <a:endParaRPr lang="en-GB" sz="2000" dirty="0"/>
          </a:p>
          <a:p>
            <a:pPr marL="0" indent="0">
              <a:buNone/>
            </a:pPr>
            <a:r>
              <a:rPr lang="ca-ES" sz="2000" dirty="0" smtClean="0"/>
              <a:t>Classificació </a:t>
            </a:r>
            <a:r>
              <a:rPr lang="ca-ES" sz="2000" b="1" dirty="0"/>
              <a:t>cronològica</a:t>
            </a:r>
            <a:r>
              <a:rPr lang="ca-ES" sz="2000" dirty="0"/>
              <a:t>: filosofia antiga (del s. IV aC. al V </a:t>
            </a:r>
            <a:r>
              <a:rPr lang="ca-ES" sz="2000" dirty="0" smtClean="0"/>
              <a:t>dC)</a:t>
            </a:r>
            <a:r>
              <a:rPr lang="ca-ES" sz="2000" dirty="0"/>
              <a:t>, filosofia medieval (del s. VI al XV), Renaixement (s. XV i XVI), filosofia moderna (s. XVII i XVIII) i filosofia contemporània (del s. XIX a l'actualitat)</a:t>
            </a:r>
            <a:r>
              <a:rPr lang="ca-ES" sz="2000" dirty="0" smtClean="0"/>
              <a:t>.</a:t>
            </a:r>
            <a:endParaRPr lang="en-GB" sz="2000" dirty="0"/>
          </a:p>
          <a:p>
            <a:pPr marL="0" indent="0">
              <a:buNone/>
            </a:pPr>
            <a:r>
              <a:rPr lang="ca-ES" sz="2000" dirty="0" smtClean="0"/>
              <a:t/>
            </a:r>
            <a:br>
              <a:rPr lang="ca-ES" sz="2000" dirty="0" smtClean="0"/>
            </a:br>
            <a:r>
              <a:rPr lang="ca-ES" sz="2000" dirty="0" smtClean="0"/>
              <a:t>Classificació </a:t>
            </a:r>
            <a:r>
              <a:rPr lang="ca-ES" sz="2000" b="1" dirty="0"/>
              <a:t>per paradigmes</a:t>
            </a:r>
            <a:r>
              <a:rPr lang="ca-ES" sz="2000" dirty="0"/>
              <a:t> o models de pensament:</a:t>
            </a:r>
            <a:endParaRPr lang="en-GB" sz="2000" dirty="0"/>
          </a:p>
          <a:p>
            <a:pPr marL="0" lvl="0" indent="0">
              <a:buNone/>
            </a:pPr>
            <a:r>
              <a:rPr lang="ca-ES" sz="2000" dirty="0"/>
              <a:t>El paradigma de l'ésser (paradigma ontològic) de la filosofia antiga i </a:t>
            </a:r>
            <a:r>
              <a:rPr lang="ca-ES" sz="2000" dirty="0" smtClean="0"/>
              <a:t>medieval. El </a:t>
            </a:r>
            <a:r>
              <a:rPr lang="ca-ES" sz="2000" dirty="0"/>
              <a:t>paradigma de la consciència (paradigma epistemològic) de la filosofia </a:t>
            </a:r>
            <a:r>
              <a:rPr lang="ca-ES" sz="2000" dirty="0" smtClean="0"/>
              <a:t>moderna. El </a:t>
            </a:r>
            <a:r>
              <a:rPr lang="ca-ES" sz="2000" dirty="0"/>
              <a:t>paradigma del llenguatge (paradigma semiòtic) de la filosofia contemporània.</a:t>
            </a:r>
            <a:endParaRPr lang="en-GB" sz="2000" dirty="0"/>
          </a:p>
          <a:p>
            <a:pPr marL="0" indent="0">
              <a:buNone/>
            </a:pPr>
            <a:r>
              <a:rPr lang="ca-ES" sz="1600" dirty="0" smtClean="0"/>
              <a:t/>
            </a:r>
            <a:br>
              <a:rPr lang="ca-ES" sz="1600" dirty="0" smtClean="0"/>
            </a:br>
            <a:r>
              <a:rPr lang="ca-ES" sz="1600" dirty="0" smtClean="0"/>
              <a:t>No </a:t>
            </a:r>
            <a:r>
              <a:rPr lang="ca-ES" sz="1600" dirty="0"/>
              <a:t>s'ha d'entendre que els filòsofs de cada etapa només van reflexionar el tema del paradigma propi, sinó que aquest és el punt de partida o la referència bàsica de l'època.</a:t>
            </a:r>
            <a:endParaRPr lang="en-GB" sz="1600" dirty="0"/>
          </a:p>
          <a:p>
            <a:endParaRPr lang="ca-ES" sz="2000" dirty="0"/>
          </a:p>
        </p:txBody>
      </p:sp>
    </p:spTree>
    <p:extLst>
      <p:ext uri="{BB962C8B-B14F-4D97-AF65-F5344CB8AC3E}">
        <p14:creationId xmlns:p14="http://schemas.microsoft.com/office/powerpoint/2010/main" val="796444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a:t>Classificació </a:t>
            </a:r>
          </a:p>
        </p:txBody>
      </p:sp>
      <p:sp>
        <p:nvSpPr>
          <p:cNvPr id="3" name="Marcador de contenido 2"/>
          <p:cNvSpPr>
            <a:spLocks noGrp="1"/>
          </p:cNvSpPr>
          <p:nvPr>
            <p:ph idx="1"/>
          </p:nvPr>
        </p:nvSpPr>
        <p:spPr>
          <a:xfrm>
            <a:off x="179512" y="1052736"/>
            <a:ext cx="8507288" cy="4968551"/>
          </a:xfrm>
        </p:spPr>
        <p:txBody>
          <a:bodyPr/>
          <a:lstStyle/>
          <a:p>
            <a:pPr marL="0" indent="0">
              <a:buNone/>
            </a:pPr>
            <a:r>
              <a:rPr lang="ca-ES" dirty="0" smtClean="0"/>
              <a:t>Classificació </a:t>
            </a:r>
            <a:r>
              <a:rPr lang="ca-ES" b="1" dirty="0" smtClean="0"/>
              <a:t>per etapes evolutives</a:t>
            </a:r>
            <a:r>
              <a:rPr lang="ca-ES" dirty="0" smtClean="0"/>
              <a:t>:</a:t>
            </a:r>
          </a:p>
          <a:p>
            <a:pPr lvl="0"/>
            <a:r>
              <a:rPr lang="ca-ES" sz="1800" b="1" dirty="0" smtClean="0"/>
              <a:t>L'inici, a Grècia</a:t>
            </a:r>
            <a:r>
              <a:rPr lang="ca-ES" sz="1800" dirty="0" smtClean="0"/>
              <a:t>. La filosofia engloba tot el coneixement. No hi ha separació filosofia-ciència. </a:t>
            </a:r>
          </a:p>
          <a:p>
            <a:pPr marL="0" indent="0">
              <a:buNone/>
            </a:pPr>
            <a:r>
              <a:rPr lang="ca-ES" sz="1800" dirty="0" smtClean="0"/>
              <a:t>Els filòsofs grecs van distingir entre la simple opinió (doxa) i el veritable saber (episteme). Deien que la investigació havia d’anar més enllà i més al fons de les simples aparences. Es tracta de conèixer l’essència de les coses, és a dir, l’estructura íntima que fa que les coses siguin tal i com són. A més a més volien conèixer les darreres causes que ho produeixen tot. D’aquest període corresponen filòsofs </a:t>
            </a:r>
            <a:r>
              <a:rPr lang="ca-ES" sz="1800" dirty="0" smtClean="0"/>
              <a:t>com: </a:t>
            </a:r>
            <a:r>
              <a:rPr lang="ca-ES" sz="1800" dirty="0" smtClean="0"/>
              <a:t>Tales, Anaximandre, Anaxímenes, Pitàgores, Parmènides, Heràclit, Empèdocles, Demòcrit, Plató, Aristòtil, Tomàs d’Aquino... Van ser molt optimistes i pensaven que podien arribar a conèixer la realitat en tota la seva profunditat... </a:t>
            </a:r>
          </a:p>
          <a:p>
            <a:pPr marL="0" indent="0">
              <a:buNone/>
            </a:pPr>
            <a:endParaRPr lang="es-ES_tradnl" sz="1800" dirty="0"/>
          </a:p>
          <a:p>
            <a:pPr marL="0" indent="0">
              <a:buNone/>
            </a:pPr>
            <a:r>
              <a:rPr lang="ca-ES" sz="1400" b="1" i="1" dirty="0" smtClean="0"/>
              <a:t>Episteme</a:t>
            </a:r>
            <a:r>
              <a:rPr lang="ca-ES" sz="1400" dirty="0" smtClean="0"/>
              <a:t>: paraula </a:t>
            </a:r>
            <a:r>
              <a:rPr lang="ca-ES" sz="1400" dirty="0"/>
              <a:t>grega que </a:t>
            </a:r>
            <a:r>
              <a:rPr lang="ca-ES" sz="1400" dirty="0" smtClean="0"/>
              <a:t>podem </a:t>
            </a:r>
            <a:r>
              <a:rPr lang="ca-ES" sz="1400" dirty="0"/>
              <a:t>traduir per coneixement </a:t>
            </a:r>
            <a:r>
              <a:rPr lang="ca-ES" sz="1400" dirty="0" smtClean="0"/>
              <a:t>rigorós, </a:t>
            </a:r>
            <a:r>
              <a:rPr lang="ca-ES" sz="1400" dirty="0"/>
              <a:t>explicació racional i vertadera. Sinònim de ciència.</a:t>
            </a:r>
            <a:endParaRPr lang="es-ES_tradnl" sz="1400" dirty="0"/>
          </a:p>
        </p:txBody>
      </p:sp>
    </p:spTree>
    <p:extLst>
      <p:ext uri="{BB962C8B-B14F-4D97-AF65-F5344CB8AC3E}">
        <p14:creationId xmlns:p14="http://schemas.microsoft.com/office/powerpoint/2010/main" val="2203299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512" y="116632"/>
            <a:ext cx="8507288" cy="936104"/>
          </a:xfrm>
        </p:spPr>
        <p:txBody>
          <a:bodyPr/>
          <a:lstStyle/>
          <a:p>
            <a:r>
              <a:rPr lang="ca-ES" sz="4000" dirty="0" smtClean="0"/>
              <a:t>Classificació: etapes evolutives</a:t>
            </a:r>
            <a:endParaRPr lang="ca-ES" sz="4000" dirty="0"/>
          </a:p>
        </p:txBody>
      </p:sp>
      <p:sp>
        <p:nvSpPr>
          <p:cNvPr id="3" name="Marcador de contenido 2"/>
          <p:cNvSpPr>
            <a:spLocks noGrp="1"/>
          </p:cNvSpPr>
          <p:nvPr>
            <p:ph idx="1"/>
          </p:nvPr>
        </p:nvSpPr>
        <p:spPr>
          <a:xfrm>
            <a:off x="251520" y="1268760"/>
            <a:ext cx="8435280" cy="4248473"/>
          </a:xfrm>
        </p:spPr>
        <p:txBody>
          <a:bodyPr/>
          <a:lstStyle/>
          <a:p>
            <a:pPr marL="0" lvl="0" indent="0">
              <a:buNone/>
            </a:pPr>
            <a:r>
              <a:rPr lang="ca-ES" sz="1800" dirty="0" smtClean="0"/>
              <a:t>L'</a:t>
            </a:r>
            <a:r>
              <a:rPr lang="ca-ES" sz="1800" b="1" dirty="0" smtClean="0"/>
              <a:t>època </a:t>
            </a:r>
            <a:r>
              <a:rPr lang="ca-ES" sz="1800" b="1" dirty="0"/>
              <a:t>dels sistemes filosòfics</a:t>
            </a:r>
            <a:r>
              <a:rPr lang="ca-ES" sz="1800" dirty="0"/>
              <a:t>. La </a:t>
            </a:r>
            <a:r>
              <a:rPr lang="ca-ES" sz="1800" dirty="0" smtClean="0"/>
              <a:t>Filosofia </a:t>
            </a:r>
            <a:r>
              <a:rPr lang="ca-ES" sz="1800" dirty="0"/>
              <a:t>tracta la </a:t>
            </a:r>
            <a:r>
              <a:rPr lang="ca-ES" sz="1800" dirty="0" smtClean="0"/>
              <a:t>totalitat: l'home -ànima-, </a:t>
            </a:r>
            <a:r>
              <a:rPr lang="ca-ES" sz="1800" dirty="0"/>
              <a:t>el món -la realitat- i Déu -el sentit</a:t>
            </a:r>
            <a:r>
              <a:rPr lang="ca-ES" sz="1800" dirty="0" smtClean="0"/>
              <a:t>-.</a:t>
            </a:r>
          </a:p>
          <a:p>
            <a:pPr marL="0" indent="0">
              <a:buNone/>
            </a:pPr>
            <a:r>
              <a:rPr lang="ca-ES" sz="1800" dirty="0" smtClean="0"/>
              <a:t>Aquest període comença cap al XVII i arriba fins als nostres dies. Hi ha certs canvis un segle abans amb la Revolució Científica (Copèrnic, Galileu i </a:t>
            </a:r>
            <a:r>
              <a:rPr lang="ca-ES" sz="1800" dirty="0" err="1" smtClean="0"/>
              <a:t>Keppler</a:t>
            </a:r>
            <a:r>
              <a:rPr lang="ca-ES" sz="1800" dirty="0" smtClean="0"/>
              <a:t> ), moment en què les ciències se separen de la filosofia, juntes fins aleshores, eren el mateix. A partir del segle XVI les ciències  obtenen grans resultats, al contrari que la filosofia, que sembla estancada, al voltant de preguntes metafísiques sense fi. </a:t>
            </a:r>
          </a:p>
          <a:p>
            <a:pPr marL="0" indent="0">
              <a:buNone/>
            </a:pPr>
            <a:endParaRPr lang="ca-ES" sz="1800" dirty="0" smtClean="0"/>
          </a:p>
          <a:p>
            <a:pPr marL="0" indent="0">
              <a:buNone/>
            </a:pPr>
            <a:r>
              <a:rPr lang="ca-ES" sz="1800" dirty="0" smtClean="0"/>
              <a:t>Aquest període es divideix en:</a:t>
            </a:r>
          </a:p>
          <a:p>
            <a:pPr marL="0" indent="0">
              <a:buNone/>
            </a:pPr>
            <a:r>
              <a:rPr lang="ca-ES" sz="1800" dirty="0" smtClean="0"/>
              <a:t>- Crític</a:t>
            </a:r>
          </a:p>
          <a:p>
            <a:pPr marL="0" indent="0">
              <a:buNone/>
            </a:pPr>
            <a:r>
              <a:rPr lang="ca-ES" sz="1800" dirty="0" smtClean="0"/>
              <a:t>- Lingüístic</a:t>
            </a:r>
          </a:p>
          <a:p>
            <a:pPr marL="0" lvl="0" indent="0">
              <a:buNone/>
            </a:pPr>
            <a:endParaRPr lang="ca-ES" sz="1800" dirty="0" smtClean="0"/>
          </a:p>
          <a:p>
            <a:pPr marL="0" lvl="0" indent="0">
              <a:buNone/>
            </a:pPr>
            <a:endParaRPr lang="en-GB" dirty="0"/>
          </a:p>
          <a:p>
            <a:endParaRPr lang="ca-ES" dirty="0"/>
          </a:p>
          <a:p>
            <a:endParaRPr lang="ca-ES" dirty="0"/>
          </a:p>
        </p:txBody>
      </p:sp>
    </p:spTree>
    <p:extLst>
      <p:ext uri="{BB962C8B-B14F-4D97-AF65-F5344CB8AC3E}">
        <p14:creationId xmlns:p14="http://schemas.microsoft.com/office/powerpoint/2010/main" val="754853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Crític</a:t>
            </a:r>
            <a:endParaRPr lang="ca-ES" dirty="0"/>
          </a:p>
        </p:txBody>
      </p:sp>
      <p:sp>
        <p:nvSpPr>
          <p:cNvPr id="3" name="Marcador de contenido 2"/>
          <p:cNvSpPr>
            <a:spLocks noGrp="1"/>
          </p:cNvSpPr>
          <p:nvPr>
            <p:ph idx="1"/>
          </p:nvPr>
        </p:nvSpPr>
        <p:spPr>
          <a:xfrm>
            <a:off x="395536" y="1196752"/>
            <a:ext cx="8291264" cy="4929411"/>
          </a:xfrm>
        </p:spPr>
        <p:txBody>
          <a:bodyPr/>
          <a:lstStyle/>
          <a:p>
            <a:pPr marL="0" indent="0">
              <a:buNone/>
            </a:pPr>
            <a:r>
              <a:rPr lang="ca-ES" sz="2000" dirty="0"/>
              <a:t>El nom de "crític" es deu al fet que a partir de llavors els filòsofs van emprendre la tasca de posar en dubte, a criticar, tota la filosofia del període metafísic, i van intentar fer alguna cosa nova </a:t>
            </a:r>
            <a:r>
              <a:rPr lang="ca-ES" sz="2000" dirty="0" smtClean="0"/>
              <a:t>per a superar l’etapa anterior.</a:t>
            </a:r>
            <a:br>
              <a:rPr lang="ca-ES" sz="2000" dirty="0" smtClean="0"/>
            </a:br>
            <a:r>
              <a:rPr lang="ca-ES" sz="2000" dirty="0" smtClean="0"/>
              <a:t/>
            </a:r>
            <a:br>
              <a:rPr lang="ca-ES" sz="2000" dirty="0" smtClean="0"/>
            </a:br>
            <a:r>
              <a:rPr lang="ca-ES" sz="2000" dirty="0" smtClean="0"/>
              <a:t>Descartes</a:t>
            </a:r>
            <a:r>
              <a:rPr lang="ca-ES" sz="2000" dirty="0"/>
              <a:t>, </a:t>
            </a:r>
            <a:r>
              <a:rPr lang="ca-ES" sz="2000" dirty="0" smtClean="0"/>
              <a:t>es considera </a:t>
            </a:r>
            <a:r>
              <a:rPr lang="ca-ES" sz="2000" dirty="0"/>
              <a:t>el primer pensador modern </a:t>
            </a:r>
            <a:r>
              <a:rPr lang="ca-ES" sz="2000" dirty="0" smtClean="0"/>
              <a:t>(</a:t>
            </a:r>
            <a:r>
              <a:rPr lang="ca-ES" sz="2000" dirty="0" smtClean="0"/>
              <a:t>S.</a:t>
            </a:r>
            <a:r>
              <a:rPr lang="ca-ES" sz="2000" dirty="0" smtClean="0"/>
              <a:t> </a:t>
            </a:r>
            <a:r>
              <a:rPr lang="ca-ES" sz="2000" dirty="0" smtClean="0"/>
              <a:t>XVII</a:t>
            </a:r>
            <a:r>
              <a:rPr lang="ca-ES" sz="2000" dirty="0"/>
              <a:t>) per haver intentat "superar" la filosofia </a:t>
            </a:r>
            <a:r>
              <a:rPr lang="ca-ES" sz="2000" dirty="0" smtClean="0"/>
              <a:t>Aristotèlica escolàstica </a:t>
            </a:r>
            <a:r>
              <a:rPr lang="ca-ES" sz="2000" dirty="0"/>
              <a:t>i haver </a:t>
            </a:r>
            <a:r>
              <a:rPr lang="ca-ES" sz="2000" dirty="0" smtClean="0"/>
              <a:t>fonamentat la </a:t>
            </a:r>
            <a:r>
              <a:rPr lang="ca-ES" sz="2000" dirty="0"/>
              <a:t>seva filosofia en el subjecte en comptes de l'objecte, i altres filòsofs, van considerar que el fracàs de la filosofia </a:t>
            </a:r>
            <a:r>
              <a:rPr lang="ca-ES" sz="2000" dirty="0" smtClean="0"/>
              <a:t>era causada a què </a:t>
            </a:r>
            <a:r>
              <a:rPr lang="ca-ES" sz="2000" dirty="0"/>
              <a:t>no usava un mètode adequat, de manera que n'hi hauria prou </a:t>
            </a:r>
            <a:r>
              <a:rPr lang="ca-ES" sz="2000" dirty="0" smtClean="0"/>
              <a:t>a trobar </a:t>
            </a:r>
            <a:r>
              <a:rPr lang="ca-ES" sz="2000" dirty="0"/>
              <a:t>un bon mètode perquè la filosofia entrés també en el "camí de la veritat".</a:t>
            </a:r>
          </a:p>
        </p:txBody>
      </p:sp>
    </p:spTree>
    <p:extLst>
      <p:ext uri="{BB962C8B-B14F-4D97-AF65-F5344CB8AC3E}">
        <p14:creationId xmlns:p14="http://schemas.microsoft.com/office/powerpoint/2010/main" val="3977759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Crític</a:t>
            </a:r>
            <a:endParaRPr lang="ca-ES" dirty="0"/>
          </a:p>
        </p:txBody>
      </p:sp>
      <p:sp>
        <p:nvSpPr>
          <p:cNvPr id="3" name="Marcador de contenido 2"/>
          <p:cNvSpPr>
            <a:spLocks noGrp="1"/>
          </p:cNvSpPr>
          <p:nvPr>
            <p:ph idx="1"/>
          </p:nvPr>
        </p:nvSpPr>
        <p:spPr>
          <a:xfrm>
            <a:off x="323528" y="1484785"/>
            <a:ext cx="8363272" cy="4320480"/>
          </a:xfrm>
        </p:spPr>
        <p:txBody>
          <a:bodyPr/>
          <a:lstStyle/>
          <a:p>
            <a:pPr marL="0" indent="0">
              <a:buNone/>
            </a:pPr>
            <a:r>
              <a:rPr lang="ca-ES" sz="2000" dirty="0"/>
              <a:t>Descartes </a:t>
            </a:r>
            <a:r>
              <a:rPr lang="ca-ES" sz="2000" dirty="0" smtClean="0"/>
              <a:t>aplica </a:t>
            </a:r>
            <a:r>
              <a:rPr lang="ca-ES" sz="2000" dirty="0"/>
              <a:t>a tot el coneixement passat i present el dubte metòdic </a:t>
            </a:r>
            <a:r>
              <a:rPr lang="ca-ES" sz="2000" dirty="0" smtClean="0"/>
              <a:t>i </a:t>
            </a:r>
            <a:r>
              <a:rPr lang="ca-ES" sz="2000" dirty="0"/>
              <a:t>les quatre regles del seu mètode, però </a:t>
            </a:r>
            <a:r>
              <a:rPr lang="ca-ES" sz="2000" dirty="0" smtClean="0"/>
              <a:t>quan intenta </a:t>
            </a:r>
            <a:r>
              <a:rPr lang="ca-ES" sz="2000" dirty="0"/>
              <a:t>dubtar de tot arriba a la conclusió que hi ha </a:t>
            </a:r>
            <a:r>
              <a:rPr lang="ca-ES" sz="2000" dirty="0" smtClean="0"/>
              <a:t>alguna cosa de la </a:t>
            </a:r>
            <a:r>
              <a:rPr lang="ca-ES" sz="2000" dirty="0" smtClean="0"/>
              <a:t>qual </a:t>
            </a:r>
            <a:r>
              <a:rPr lang="ca-ES" sz="2000" dirty="0"/>
              <a:t>no </a:t>
            </a:r>
            <a:r>
              <a:rPr lang="ca-ES" sz="2000" dirty="0" smtClean="0"/>
              <a:t>se’n </a:t>
            </a:r>
            <a:r>
              <a:rPr lang="ca-ES" sz="2000" dirty="0" smtClean="0"/>
              <a:t>pot </a:t>
            </a:r>
            <a:r>
              <a:rPr lang="ca-ES" sz="2000" dirty="0"/>
              <a:t>dubtar: del fet de ser ell alguna cosa que dubta, i estableix com a principi del seu sistema filosòfic la següent veritat: </a:t>
            </a:r>
            <a:r>
              <a:rPr lang="ca-ES" sz="2000" dirty="0" smtClean="0"/>
              <a:t>“Cogito, ergo sum”. </a:t>
            </a:r>
            <a:r>
              <a:rPr lang="ca-ES" sz="2000" dirty="0"/>
              <a:t>Un cop demostrada la primera veritat, completa el seu sistema demostrant els altres dos objectes de la metafísica: l'existència del món </a:t>
            </a:r>
            <a:r>
              <a:rPr lang="ca-ES" sz="2000" dirty="0" smtClean="0"/>
              <a:t>(entès </a:t>
            </a:r>
            <a:r>
              <a:rPr lang="ca-ES" sz="2000" dirty="0"/>
              <a:t>com a totalitat extensa de tot l'existent) i l'existència de Déu, causa de tot el que existeix i </a:t>
            </a:r>
            <a:r>
              <a:rPr lang="ca-ES" sz="2000" dirty="0" smtClean="0"/>
              <a:t>garantia </a:t>
            </a:r>
            <a:r>
              <a:rPr lang="ca-ES" sz="2000" dirty="0"/>
              <a:t>de tot coneixement</a:t>
            </a:r>
            <a:r>
              <a:rPr lang="ca-ES" sz="2000" dirty="0" smtClean="0"/>
              <a:t>.</a:t>
            </a:r>
          </a:p>
          <a:p>
            <a:pPr marL="0" indent="0">
              <a:buNone/>
            </a:pPr>
            <a:endParaRPr lang="ca-ES" sz="2000" dirty="0"/>
          </a:p>
          <a:p>
            <a:pPr marL="0" indent="0">
              <a:buNone/>
            </a:pPr>
            <a:endParaRPr lang="ca-ES" sz="2000" dirty="0" smtClean="0"/>
          </a:p>
          <a:p>
            <a:pPr marL="0" indent="0">
              <a:buNone/>
            </a:pPr>
            <a:endParaRPr lang="ca-ES" sz="1200" b="1" dirty="0"/>
          </a:p>
        </p:txBody>
      </p:sp>
    </p:spTree>
    <p:extLst>
      <p:ext uri="{BB962C8B-B14F-4D97-AF65-F5344CB8AC3E}">
        <p14:creationId xmlns:p14="http://schemas.microsoft.com/office/powerpoint/2010/main" val="160461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Crític</a:t>
            </a:r>
            <a:endParaRPr lang="ca-ES" dirty="0"/>
          </a:p>
        </p:txBody>
      </p:sp>
      <p:sp>
        <p:nvSpPr>
          <p:cNvPr id="3" name="Marcador de contenido 2"/>
          <p:cNvSpPr>
            <a:spLocks noGrp="1"/>
          </p:cNvSpPr>
          <p:nvPr>
            <p:ph idx="1"/>
          </p:nvPr>
        </p:nvSpPr>
        <p:spPr>
          <a:xfrm>
            <a:off x="251520" y="1052736"/>
            <a:ext cx="8435280" cy="5073427"/>
          </a:xfrm>
        </p:spPr>
        <p:txBody>
          <a:bodyPr/>
          <a:lstStyle/>
          <a:p>
            <a:pPr marL="0" indent="0">
              <a:buNone/>
            </a:pPr>
            <a:r>
              <a:rPr lang="ca-ES" sz="1800" dirty="0" smtClean="0"/>
              <a:t>Altres </a:t>
            </a:r>
            <a:r>
              <a:rPr lang="ca-ES" sz="1800" dirty="0" smtClean="0"/>
              <a:t>autors com John Locke (s. XVII-XVIII) van pensar que abans de posar-se a investigar qualsevol tema filosòfic, calia abans examinar les possibilitats i els límits de la raó. A partir d'ell, la filosofia centra el seu interès en la qüestió gnoseològica. David Hume, anglès igual que Locke, va aprofundir en aquest mateix problema, a més de realitzar una forta crítica a la metafísica i a les religions, i proposar el criteri empirista del significat.</a:t>
            </a:r>
            <a:br>
              <a:rPr lang="ca-ES" sz="1800" dirty="0" smtClean="0"/>
            </a:br>
            <a:r>
              <a:rPr lang="ca-ES" sz="1800" dirty="0" smtClean="0"/>
              <a:t/>
            </a:r>
            <a:br>
              <a:rPr lang="ca-ES" sz="1800" dirty="0" smtClean="0"/>
            </a:br>
            <a:r>
              <a:rPr lang="ca-ES" sz="1800" dirty="0" smtClean="0"/>
              <a:t>L'obra més important d'aquest període és, probablement la Crítica de la Raó Pura, </a:t>
            </a:r>
            <a:r>
              <a:rPr lang="ca-ES" sz="1800" dirty="0" smtClean="0"/>
              <a:t>d’Immanuel </a:t>
            </a:r>
            <a:r>
              <a:rPr lang="ca-ES" sz="1800" dirty="0" smtClean="0"/>
              <a:t>Kant s. XVIII. En aquesta obra sosté que el coneixement humà no pot anar més enllà de l'experiència que ens subministren els nostres sentits, per tant, la metafísica, que pretén anar més enllà, és impossible com a ciència. </a:t>
            </a:r>
            <a:r>
              <a:rPr lang="ca-ES" sz="1800" dirty="0" smtClean="0"/>
              <a:t>Alguns dels </a:t>
            </a:r>
            <a:r>
              <a:rPr lang="ca-ES" sz="1800" dirty="0" smtClean="0"/>
              <a:t>filòsofs d'aquest </a:t>
            </a:r>
            <a:r>
              <a:rPr lang="ca-ES" sz="1800" dirty="0" smtClean="0"/>
              <a:t>període van </a:t>
            </a:r>
            <a:r>
              <a:rPr lang="ca-ES" sz="1800" dirty="0" smtClean="0"/>
              <a:t>abandonar la metafísica i es van interessar per la gnoseologia (</a:t>
            </a:r>
            <a:r>
              <a:rPr lang="ca-ES" sz="1800" dirty="0" smtClean="0"/>
              <a:t>T. </a:t>
            </a:r>
            <a:r>
              <a:rPr lang="ca-ES" sz="1800" dirty="0" smtClean="0"/>
              <a:t>del coneixement), l'anàlisi de la societat, la moral, la religió, la política i l'educació.</a:t>
            </a:r>
            <a:endParaRPr lang="ca-ES" sz="1800" dirty="0"/>
          </a:p>
        </p:txBody>
      </p:sp>
    </p:spTree>
    <p:extLst>
      <p:ext uri="{BB962C8B-B14F-4D97-AF65-F5344CB8AC3E}">
        <p14:creationId xmlns:p14="http://schemas.microsoft.com/office/powerpoint/2010/main" val="3501065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Lingüístic</a:t>
            </a:r>
            <a:endParaRPr lang="ca-ES" dirty="0"/>
          </a:p>
        </p:txBody>
      </p:sp>
      <p:sp>
        <p:nvSpPr>
          <p:cNvPr id="3" name="Marcador de contenido 2"/>
          <p:cNvSpPr>
            <a:spLocks noGrp="1"/>
          </p:cNvSpPr>
          <p:nvPr>
            <p:ph idx="1"/>
          </p:nvPr>
        </p:nvSpPr>
        <p:spPr/>
        <p:txBody>
          <a:bodyPr/>
          <a:lstStyle/>
          <a:p>
            <a:pPr marL="0" indent="0">
              <a:buNone/>
            </a:pPr>
            <a:r>
              <a:rPr lang="ca-ES" sz="1800" dirty="0"/>
              <a:t>Si Kant, en el període anterior havia fixat els límits del coneixement, en el lingüístic l'interès </a:t>
            </a:r>
            <a:r>
              <a:rPr lang="ca-ES" sz="1800" dirty="0" smtClean="0"/>
              <a:t>se </a:t>
            </a:r>
            <a:r>
              <a:rPr lang="ca-ES" sz="1800" dirty="0"/>
              <a:t>centra en el llenguatge i </a:t>
            </a:r>
            <a:r>
              <a:rPr lang="ca-ES" sz="1800" dirty="0" smtClean="0"/>
              <a:t>en l'estudi </a:t>
            </a:r>
            <a:r>
              <a:rPr lang="ca-ES" sz="1800" dirty="0"/>
              <a:t>dels termes. </a:t>
            </a:r>
            <a:r>
              <a:rPr lang="ca-ES" sz="1800" dirty="0" smtClean="0"/>
              <a:t>Bertrand Russell, Ludwig Wittgenstein</a:t>
            </a:r>
            <a:r>
              <a:rPr lang="ca-ES" sz="1800" dirty="0"/>
              <a:t>, </a:t>
            </a:r>
            <a:r>
              <a:rPr lang="ca-ES" sz="1800" dirty="0" smtClean="0"/>
              <a:t>Alfred Jules Ayer </a:t>
            </a:r>
            <a:r>
              <a:rPr lang="ca-ES" sz="1800" dirty="0"/>
              <a:t>i d'altres, seguint l'empirista Hume, van arribar a la conclusió que </a:t>
            </a:r>
            <a:r>
              <a:rPr lang="ca-ES" sz="1800" dirty="0" smtClean="0"/>
              <a:t>només </a:t>
            </a:r>
            <a:r>
              <a:rPr lang="ca-ES" sz="1800" dirty="0"/>
              <a:t>tenien sentit els termes que estiguessin relacionats amb els fenòmens, és a dir, els termes empírics. Termes </a:t>
            </a:r>
            <a:r>
              <a:rPr lang="ca-ES" sz="1800" dirty="0" smtClean="0"/>
              <a:t>com: </a:t>
            </a:r>
            <a:r>
              <a:rPr lang="ca-ES" sz="1800" dirty="0"/>
              <a:t>Ànima, Déu, </a:t>
            </a:r>
            <a:r>
              <a:rPr lang="ca-ES" sz="1800" dirty="0" smtClean="0"/>
              <a:t>Món, </a:t>
            </a:r>
            <a:r>
              <a:rPr lang="ca-ES" sz="1800" dirty="0"/>
              <a:t>propis de la metafísica no tenien cap sentit, perquè no es vinculaven amb cap realitat empíricament constatable. Així, el criteri empirista del significat sosté que un terme té significat si i només </a:t>
            </a:r>
            <a:r>
              <a:rPr lang="ca-ES" sz="1800" dirty="0" smtClean="0"/>
              <a:t>sí </a:t>
            </a:r>
            <a:r>
              <a:rPr lang="ca-ES" sz="1800" dirty="0"/>
              <a:t>es correspon amb alguna realitat empíricament constatable. Per tant, el que havia de fer la filosofia era </a:t>
            </a:r>
            <a:r>
              <a:rPr lang="ca-ES" sz="1800" dirty="0" smtClean="0"/>
              <a:t>dedicar-se </a:t>
            </a:r>
            <a:r>
              <a:rPr lang="ca-ES" sz="1800" dirty="0"/>
              <a:t>a l'anàlisi del llenguatge, perquè els errors </a:t>
            </a:r>
            <a:r>
              <a:rPr lang="ca-ES" sz="1800" dirty="0" smtClean="0"/>
              <a:t>de la filosofia eren </a:t>
            </a:r>
            <a:r>
              <a:rPr lang="ca-ES" sz="1800" dirty="0" smtClean="0"/>
              <a:t>causats </a:t>
            </a:r>
            <a:r>
              <a:rPr lang="ca-ES" sz="1800" dirty="0" smtClean="0"/>
              <a:t>pel mal </a:t>
            </a:r>
            <a:r>
              <a:rPr lang="ca-ES" sz="1800" dirty="0"/>
              <a:t>ús </a:t>
            </a:r>
            <a:r>
              <a:rPr lang="ca-ES" sz="1800" dirty="0" smtClean="0"/>
              <a:t>del llenguatge, </a:t>
            </a:r>
            <a:r>
              <a:rPr lang="ca-ES" sz="1800" dirty="0"/>
              <a:t>utilitzant paraules que </a:t>
            </a:r>
            <a:r>
              <a:rPr lang="ca-ES" sz="1800" dirty="0" smtClean="0"/>
              <a:t>no volien dir res.</a:t>
            </a:r>
            <a:endParaRPr lang="ca-ES" sz="1800" dirty="0"/>
          </a:p>
        </p:txBody>
      </p:sp>
    </p:spTree>
    <p:extLst>
      <p:ext uri="{BB962C8B-B14F-4D97-AF65-F5344CB8AC3E}">
        <p14:creationId xmlns:p14="http://schemas.microsoft.com/office/powerpoint/2010/main" val="2944636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Per acabar</a:t>
            </a:r>
            <a:endParaRPr lang="ca-ES" dirty="0"/>
          </a:p>
        </p:txBody>
      </p:sp>
      <p:sp>
        <p:nvSpPr>
          <p:cNvPr id="3" name="Marcador de contenido 2"/>
          <p:cNvSpPr>
            <a:spLocks noGrp="1"/>
          </p:cNvSpPr>
          <p:nvPr>
            <p:ph idx="1"/>
          </p:nvPr>
        </p:nvSpPr>
        <p:spPr>
          <a:xfrm>
            <a:off x="457200" y="1196752"/>
            <a:ext cx="8229600" cy="4641379"/>
          </a:xfrm>
        </p:spPr>
        <p:txBody>
          <a:bodyPr/>
          <a:lstStyle/>
          <a:p>
            <a:r>
              <a:rPr lang="ca-ES" sz="2800" dirty="0" smtClean="0"/>
              <a:t>Actualment no podem dir que hi hagi una única tendència en la filosofia, hi ha filòsofs de tota mena, però el que sí sembla comú a tots ells és haver abandonat la metafísica i a dedicar-se a la interpretació de la realitat actual en tots els seus aspectes.</a:t>
            </a:r>
            <a:br>
              <a:rPr lang="ca-ES" sz="2800" dirty="0" smtClean="0"/>
            </a:br>
            <a:r>
              <a:rPr lang="ca-ES" sz="2800" dirty="0" smtClean="0"/>
              <a:t/>
            </a:r>
            <a:br>
              <a:rPr lang="ca-ES" sz="2800" dirty="0" smtClean="0"/>
            </a:br>
            <a:r>
              <a:rPr lang="ca-ES" sz="2800" dirty="0" smtClean="0"/>
              <a:t>Quin creus que hauria de ser el paper d'un/a filòsof/a en aquests temps </a:t>
            </a:r>
            <a:r>
              <a:rPr lang="ca-ES" sz="2800" smtClean="0"/>
              <a:t>en </a:t>
            </a:r>
            <a:r>
              <a:rPr lang="ca-ES" sz="2800" smtClean="0"/>
              <a:t>què sembla </a:t>
            </a:r>
            <a:r>
              <a:rPr lang="ca-ES" sz="2800" dirty="0" smtClean="0"/>
              <a:t>que interessi </a:t>
            </a:r>
            <a:r>
              <a:rPr lang="ca-ES" sz="2800" dirty="0" smtClean="0"/>
              <a:t>nom</a:t>
            </a:r>
            <a:r>
              <a:rPr lang="ca-ES" sz="2800" dirty="0" smtClean="0"/>
              <a:t>és </a:t>
            </a:r>
            <a:r>
              <a:rPr lang="ca-ES" sz="2800" dirty="0" smtClean="0"/>
              <a:t>la butxaca?</a:t>
            </a:r>
            <a:endParaRPr lang="ca-ES" sz="2800" dirty="0" smtClean="0"/>
          </a:p>
          <a:p>
            <a:endParaRPr lang="ca-ES" dirty="0"/>
          </a:p>
        </p:txBody>
      </p:sp>
    </p:spTree>
    <p:extLst>
      <p:ext uri="{BB962C8B-B14F-4D97-AF65-F5344CB8AC3E}">
        <p14:creationId xmlns:p14="http://schemas.microsoft.com/office/powerpoint/2010/main" val="2291398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4800" b="1" dirty="0" smtClean="0"/>
              <a:t>Índex</a:t>
            </a:r>
            <a:endParaRPr lang="ca-ES" dirty="0"/>
          </a:p>
        </p:txBody>
      </p:sp>
      <p:sp>
        <p:nvSpPr>
          <p:cNvPr id="3" name="Marcador de contenido 2"/>
          <p:cNvSpPr>
            <a:spLocks noGrp="1"/>
          </p:cNvSpPr>
          <p:nvPr>
            <p:ph idx="1"/>
          </p:nvPr>
        </p:nvSpPr>
        <p:spPr>
          <a:xfrm>
            <a:off x="323528" y="1340769"/>
            <a:ext cx="8640960" cy="4248471"/>
          </a:xfrm>
        </p:spPr>
        <p:txBody>
          <a:bodyPr>
            <a:normAutofit fontScale="77500" lnSpcReduction="20000"/>
          </a:bodyPr>
          <a:lstStyle/>
          <a:p>
            <a:pPr marL="514350" indent="-514350">
              <a:buAutoNum type="arabicPeriod"/>
            </a:pPr>
            <a:r>
              <a:rPr lang="ca-ES" dirty="0" smtClean="0"/>
              <a:t>La </a:t>
            </a:r>
            <a:r>
              <a:rPr lang="ca-ES" dirty="0"/>
              <a:t>filosofia i la seva </a:t>
            </a:r>
            <a:r>
              <a:rPr lang="ca-ES" dirty="0" smtClean="0"/>
              <a:t>història</a:t>
            </a:r>
            <a:br>
              <a:rPr lang="ca-ES" dirty="0" smtClean="0"/>
            </a:br>
            <a:endParaRPr lang="ca-ES" dirty="0" smtClean="0"/>
          </a:p>
          <a:p>
            <a:pPr marL="514350" indent="-514350">
              <a:buAutoNum type="arabicPeriod"/>
            </a:pPr>
            <a:r>
              <a:rPr lang="es-ES" dirty="0"/>
              <a:t>D</a:t>
            </a:r>
            <a:r>
              <a:rPr lang="ca-ES" dirty="0"/>
              <a:t>el mite al </a:t>
            </a:r>
            <a:r>
              <a:rPr lang="ca-ES" dirty="0" smtClean="0"/>
              <a:t>logos</a:t>
            </a:r>
            <a:br>
              <a:rPr lang="ca-ES" dirty="0" smtClean="0"/>
            </a:br>
            <a:endParaRPr lang="ca-ES" dirty="0" smtClean="0"/>
          </a:p>
          <a:p>
            <a:pPr marL="514350" indent="-514350">
              <a:buAutoNum type="arabicPeriod"/>
            </a:pPr>
            <a:r>
              <a:rPr lang="ca-ES" dirty="0" smtClean="0"/>
              <a:t>Factors </a:t>
            </a:r>
            <a:r>
              <a:rPr lang="ca-ES" dirty="0"/>
              <a:t>que afavoreixen el naixement de la filosofia a Grècia</a:t>
            </a:r>
            <a:r>
              <a:rPr lang="ca-ES" dirty="0" smtClean="0"/>
              <a:t/>
            </a:r>
            <a:br>
              <a:rPr lang="ca-ES" dirty="0" smtClean="0"/>
            </a:br>
            <a:endParaRPr lang="ca-ES" dirty="0" smtClean="0"/>
          </a:p>
          <a:p>
            <a:pPr marL="514350" indent="-514350">
              <a:buAutoNum type="arabicPeriod"/>
            </a:pPr>
            <a:r>
              <a:rPr lang="es-ES" dirty="0" smtClean="0"/>
              <a:t>E</a:t>
            </a:r>
            <a:r>
              <a:rPr lang="ca-ES" dirty="0" smtClean="0"/>
              <a:t>l mite</a:t>
            </a:r>
          </a:p>
          <a:p>
            <a:pPr marL="0" indent="0">
              <a:buNone/>
            </a:pPr>
            <a:r>
              <a:rPr lang="ca-ES" dirty="0" smtClean="0"/>
              <a:t>	4.1 Característiques del mite</a:t>
            </a:r>
          </a:p>
          <a:p>
            <a:pPr marL="0" indent="0">
              <a:buNone/>
            </a:pPr>
            <a:endParaRPr lang="ca-ES" dirty="0" smtClean="0"/>
          </a:p>
          <a:p>
            <a:pPr marL="0" indent="0">
              <a:buNone/>
            </a:pPr>
            <a:r>
              <a:rPr lang="ca-ES" dirty="0"/>
              <a:t>5</a:t>
            </a:r>
            <a:r>
              <a:rPr lang="ca-ES" dirty="0" smtClean="0"/>
              <a:t>. </a:t>
            </a:r>
            <a:r>
              <a:rPr lang="ca-ES" dirty="0"/>
              <a:t>Classificacions i etapes de la història de la filosofia</a:t>
            </a:r>
            <a:r>
              <a:rPr lang="en-GB" dirty="0"/>
              <a:t/>
            </a:r>
            <a:br>
              <a:rPr lang="en-GB" dirty="0"/>
            </a:br>
            <a:r>
              <a:rPr lang="en-GB" dirty="0" smtClean="0"/>
              <a:t> </a:t>
            </a:r>
            <a:endParaRPr lang="ca-ES" dirty="0" smtClean="0"/>
          </a:p>
        </p:txBody>
      </p:sp>
    </p:spTree>
    <p:extLst>
      <p:ext uri="{BB962C8B-B14F-4D97-AF65-F5344CB8AC3E}">
        <p14:creationId xmlns:p14="http://schemas.microsoft.com/office/powerpoint/2010/main" val="19646019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496" y="202630"/>
            <a:ext cx="8856984" cy="850106"/>
          </a:xfrm>
        </p:spPr>
        <p:txBody>
          <a:bodyPr/>
          <a:lstStyle/>
          <a:p>
            <a:pPr marL="457200" lvl="1" indent="0" algn="l"/>
            <a:r>
              <a:rPr lang="ca-ES" sz="4000" dirty="0" smtClean="0"/>
              <a:t>1. </a:t>
            </a:r>
            <a:r>
              <a:rPr lang="ca-ES" sz="4000" dirty="0"/>
              <a:t>La filosofia i la seva </a:t>
            </a:r>
            <a:r>
              <a:rPr lang="ca-ES" sz="4000" dirty="0" smtClean="0"/>
              <a:t>història</a:t>
            </a:r>
            <a:endParaRPr lang="ca-ES" sz="4000" dirty="0"/>
          </a:p>
        </p:txBody>
      </p:sp>
      <p:sp>
        <p:nvSpPr>
          <p:cNvPr id="3" name="Marcador de contenido 2"/>
          <p:cNvSpPr>
            <a:spLocks noGrp="1"/>
          </p:cNvSpPr>
          <p:nvPr>
            <p:ph idx="1"/>
          </p:nvPr>
        </p:nvSpPr>
        <p:spPr>
          <a:xfrm>
            <a:off x="179512" y="1052737"/>
            <a:ext cx="8784976" cy="4752527"/>
          </a:xfrm>
        </p:spPr>
        <p:txBody>
          <a:bodyPr>
            <a:noAutofit/>
          </a:bodyPr>
          <a:lstStyle/>
          <a:p>
            <a:pPr marL="0" indent="0">
              <a:buNone/>
            </a:pPr>
            <a:r>
              <a:rPr lang="ca-ES" sz="2800" dirty="0" smtClean="0"/>
              <a:t>La Filosofia neix a Grècia al s. VII-VI aC., en concret a Jònia (colònia grega a l'Àsia Menor, avui la costa mediterrània de Turquia). En aquell moment i indret, l'ésser humà observa el que l'envolta, meravellat i estranyat, però per primera vegada convençut de l'existència d’un altre tipus d’explicació; una de racional, capaç de desvetllar l'ordre i el sentit ocult de tot això. L'aparició de la Filosofia com a nova forma de pensament s'explica pel </a:t>
            </a:r>
            <a:r>
              <a:rPr lang="ca-ES" sz="2800" b="1" dirty="0" smtClean="0"/>
              <a:t>pas del mite al logos</a:t>
            </a:r>
            <a:r>
              <a:rPr lang="ca-ES" sz="2800" dirty="0" smtClean="0"/>
              <a:t>.</a:t>
            </a:r>
            <a:br>
              <a:rPr lang="ca-ES" sz="2800" dirty="0" smtClean="0"/>
            </a:br>
            <a:r>
              <a:rPr lang="ca-ES" sz="2000" dirty="0" smtClean="0"/>
              <a:t/>
            </a:r>
            <a:br>
              <a:rPr lang="ca-ES" sz="2000" dirty="0" smtClean="0"/>
            </a:br>
            <a:r>
              <a:rPr lang="ca-ES" sz="2000" dirty="0" smtClean="0"/>
              <a:t/>
            </a:r>
            <a:br>
              <a:rPr lang="ca-ES" sz="2000" dirty="0" smtClean="0"/>
            </a:br>
            <a:endParaRPr lang="ca-ES" sz="2000" dirty="0"/>
          </a:p>
        </p:txBody>
      </p:sp>
    </p:spTree>
    <p:extLst>
      <p:ext uri="{BB962C8B-B14F-4D97-AF65-F5344CB8AC3E}">
        <p14:creationId xmlns:p14="http://schemas.microsoft.com/office/powerpoint/2010/main" val="117244569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2. D</a:t>
            </a:r>
            <a:r>
              <a:rPr lang="ca-ES" dirty="0" smtClean="0"/>
              <a:t>el mite al logos</a:t>
            </a:r>
            <a:endParaRPr lang="ca-ES" dirty="0"/>
          </a:p>
        </p:txBody>
      </p:sp>
      <p:sp>
        <p:nvSpPr>
          <p:cNvPr id="3" name="Marcador de contenido 2"/>
          <p:cNvSpPr>
            <a:spLocks noGrp="1"/>
          </p:cNvSpPr>
          <p:nvPr>
            <p:ph idx="1"/>
          </p:nvPr>
        </p:nvSpPr>
        <p:spPr>
          <a:xfrm>
            <a:off x="251520" y="1052736"/>
            <a:ext cx="8517632" cy="4641379"/>
          </a:xfrm>
        </p:spPr>
        <p:txBody>
          <a:bodyPr/>
          <a:lstStyle/>
          <a:p>
            <a:pPr marL="0" indent="0">
              <a:buNone/>
            </a:pPr>
            <a:r>
              <a:rPr lang="ca-ES" sz="2800" dirty="0"/>
              <a:t>La conjunció dels factors </a:t>
            </a:r>
            <a:r>
              <a:rPr lang="ca-ES" sz="2800" b="1" dirty="0"/>
              <a:t>socials</a:t>
            </a:r>
            <a:r>
              <a:rPr lang="ca-ES" sz="2800" dirty="0"/>
              <a:t>; la fi de la monarquia micènica i els canvis socials corresponents; l'absència de castes sacerdotals entre els grecs del S. VI aC; la influència dels sabers d'altres pobles, juntament amb la mateixa situació </a:t>
            </a:r>
            <a:r>
              <a:rPr lang="ca-ES" sz="2800" b="1" dirty="0"/>
              <a:t>geogràfica</a:t>
            </a:r>
            <a:r>
              <a:rPr lang="ca-ES" sz="2800" dirty="0"/>
              <a:t> de Jònia en un encreuament de civilitzacions i </a:t>
            </a:r>
            <a:r>
              <a:rPr lang="ca-ES" sz="2800" b="1" dirty="0"/>
              <a:t>d’economia</a:t>
            </a:r>
            <a:r>
              <a:rPr lang="ca-ES" sz="2800" dirty="0"/>
              <a:t> és la que permet entendre aquest «pas del mite al logos», en el qual va jugar també un paper important </a:t>
            </a:r>
            <a:r>
              <a:rPr lang="ca-ES" sz="2800" dirty="0" smtClean="0"/>
              <a:t>el desenvolupament </a:t>
            </a:r>
            <a:r>
              <a:rPr lang="ca-ES" sz="2800" dirty="0"/>
              <a:t>d'una escriptura alfabètica. </a:t>
            </a:r>
            <a:r>
              <a:rPr lang="ca-ES" sz="2800" dirty="0" smtClean="0"/>
              <a:t> </a:t>
            </a:r>
            <a:endParaRPr lang="ca-ES" sz="2800" dirty="0"/>
          </a:p>
        </p:txBody>
      </p:sp>
    </p:spTree>
    <p:extLst>
      <p:ext uri="{BB962C8B-B14F-4D97-AF65-F5344CB8AC3E}">
        <p14:creationId xmlns:p14="http://schemas.microsoft.com/office/powerpoint/2010/main" val="14818358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9512" y="1052736"/>
            <a:ext cx="8507288" cy="5001419"/>
          </a:xfrm>
        </p:spPr>
        <p:txBody>
          <a:bodyPr>
            <a:normAutofit fontScale="92500" lnSpcReduction="20000"/>
          </a:bodyPr>
          <a:lstStyle/>
          <a:p>
            <a:pPr marL="0" indent="0">
              <a:buNone/>
            </a:pPr>
            <a:r>
              <a:rPr lang="ca-ES" dirty="0" smtClean="0"/>
              <a:t>Hem </a:t>
            </a:r>
            <a:r>
              <a:rPr lang="ca-ES" dirty="0"/>
              <a:t>de </a:t>
            </a:r>
            <a:r>
              <a:rPr lang="ca-ES" dirty="0" smtClean="0"/>
              <a:t>considerar que </a:t>
            </a:r>
            <a:r>
              <a:rPr lang="ca-ES" dirty="0"/>
              <a:t>va ser possible que el logos expliqués tot el que hi havia, perquè prèviament el mite ja tenia la inquietud en relació a l'origen i el final del món, el funcionament de la vida, l'existència humana i la societat. Els mites constitueixen un </a:t>
            </a:r>
            <a:r>
              <a:rPr lang="ca-ES" dirty="0" smtClean="0"/>
              <a:t>els </a:t>
            </a:r>
            <a:r>
              <a:rPr lang="ca-ES" dirty="0"/>
              <a:t>primers intents de l'ésser humà </a:t>
            </a:r>
            <a:r>
              <a:rPr lang="ca-ES" dirty="0" smtClean="0"/>
              <a:t>d’explicar el </a:t>
            </a:r>
            <a:r>
              <a:rPr lang="ca-ES" dirty="0"/>
              <a:t>món que </a:t>
            </a:r>
            <a:r>
              <a:rPr lang="ca-ES" dirty="0" smtClean="0"/>
              <a:t>l'envolta, dominar </a:t>
            </a:r>
            <a:r>
              <a:rPr lang="ca-ES" dirty="0"/>
              <a:t>la natura i, també, </a:t>
            </a:r>
            <a:r>
              <a:rPr lang="ca-ES" dirty="0" smtClean="0"/>
              <a:t>comprendre </a:t>
            </a:r>
            <a:r>
              <a:rPr lang="ca-ES" dirty="0"/>
              <a:t>qui és ell mateix. El mite conté </a:t>
            </a:r>
            <a:r>
              <a:rPr lang="ca-ES" b="1" dirty="0"/>
              <a:t>una primera explicació dels fenòmens naturals i humans</a:t>
            </a:r>
            <a:r>
              <a:rPr lang="ca-ES" dirty="0"/>
              <a:t>, constitueix el primer intent de respondre a la </a:t>
            </a:r>
            <a:r>
              <a:rPr lang="ca-ES" dirty="0" smtClean="0"/>
              <a:t>realitat.</a:t>
            </a:r>
            <a:endParaRPr lang="en-GB" dirty="0"/>
          </a:p>
          <a:p>
            <a:endParaRPr lang="ca-ES" dirty="0"/>
          </a:p>
        </p:txBody>
      </p:sp>
      <p:sp>
        <p:nvSpPr>
          <p:cNvPr id="2" name="CuadroTexto 1"/>
          <p:cNvSpPr txBox="1"/>
          <p:nvPr/>
        </p:nvSpPr>
        <p:spPr>
          <a:xfrm>
            <a:off x="1115616" y="116632"/>
            <a:ext cx="6192688" cy="707886"/>
          </a:xfrm>
          <a:prstGeom prst="rect">
            <a:avLst/>
          </a:prstGeom>
          <a:noFill/>
        </p:spPr>
        <p:txBody>
          <a:bodyPr wrap="square" rtlCol="0">
            <a:spAutoFit/>
          </a:bodyPr>
          <a:lstStyle/>
          <a:p>
            <a:r>
              <a:rPr lang="es-ES" sz="4000" dirty="0">
                <a:solidFill>
                  <a:schemeClr val="tx2">
                    <a:lumMod val="75000"/>
                  </a:schemeClr>
                </a:solidFill>
              </a:rPr>
              <a:t>2. D</a:t>
            </a:r>
            <a:r>
              <a:rPr lang="ca-ES" sz="4000" dirty="0">
                <a:solidFill>
                  <a:schemeClr val="tx2">
                    <a:lumMod val="75000"/>
                  </a:schemeClr>
                </a:solidFill>
              </a:rPr>
              <a:t>el mite al logos</a:t>
            </a:r>
          </a:p>
        </p:txBody>
      </p:sp>
    </p:spTree>
    <p:extLst>
      <p:ext uri="{BB962C8B-B14F-4D97-AF65-F5344CB8AC3E}">
        <p14:creationId xmlns:p14="http://schemas.microsoft.com/office/powerpoint/2010/main" val="33337109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512" y="202630"/>
            <a:ext cx="8784976" cy="850106"/>
          </a:xfrm>
        </p:spPr>
        <p:txBody>
          <a:bodyPr/>
          <a:lstStyle/>
          <a:p>
            <a:r>
              <a:rPr lang="ca-ES" sz="2000" dirty="0" smtClean="0">
                <a:effectLst/>
              </a:rPr>
              <a:t>3. Factors </a:t>
            </a:r>
            <a:r>
              <a:rPr lang="ca-ES" sz="2000" dirty="0">
                <a:effectLst/>
              </a:rPr>
              <a:t>que afavoreixen el naixement de la filosofia a Grècia</a:t>
            </a:r>
            <a:r>
              <a:rPr lang="en-GB" sz="2000" dirty="0">
                <a:effectLst/>
              </a:rPr>
              <a:t> </a:t>
            </a:r>
            <a:endParaRPr lang="ca-ES" sz="2000" dirty="0"/>
          </a:p>
        </p:txBody>
      </p:sp>
      <p:sp>
        <p:nvSpPr>
          <p:cNvPr id="3" name="Marcador de contenido 2"/>
          <p:cNvSpPr>
            <a:spLocks noGrp="1"/>
          </p:cNvSpPr>
          <p:nvPr>
            <p:ph idx="1"/>
          </p:nvPr>
        </p:nvSpPr>
        <p:spPr>
          <a:xfrm>
            <a:off x="107504" y="1052736"/>
            <a:ext cx="8579296" cy="5073427"/>
          </a:xfrm>
        </p:spPr>
        <p:txBody>
          <a:bodyPr/>
          <a:lstStyle/>
          <a:p>
            <a:pPr marL="0" indent="0">
              <a:buNone/>
            </a:pPr>
            <a:r>
              <a:rPr lang="ca-ES" sz="1800" dirty="0"/>
              <a:t>El discurs mític grec correspon a la societat i la cultura de les </a:t>
            </a:r>
            <a:r>
              <a:rPr lang="ca-ES" sz="1800" dirty="0" smtClean="0"/>
              <a:t>polis:</a:t>
            </a:r>
            <a:br>
              <a:rPr lang="ca-ES" sz="1800" dirty="0" smtClean="0"/>
            </a:br>
            <a:r>
              <a:rPr lang="ca-ES" sz="1800" dirty="0" smtClean="0"/>
              <a:t>- Ciutats </a:t>
            </a:r>
            <a:r>
              <a:rPr lang="ca-ES" sz="1800" dirty="0"/>
              <a:t>estat políticament independents. </a:t>
            </a:r>
            <a:r>
              <a:rPr lang="ca-ES" sz="1800" dirty="0" smtClean="0"/>
              <a:t/>
            </a:r>
            <a:br>
              <a:rPr lang="ca-ES" sz="1800" dirty="0" smtClean="0"/>
            </a:br>
            <a:r>
              <a:rPr lang="ca-ES" sz="1800" dirty="0" smtClean="0"/>
              <a:t>- Relleu </a:t>
            </a:r>
            <a:r>
              <a:rPr lang="ca-ES" sz="1800" dirty="0"/>
              <a:t>muntanyós de </a:t>
            </a:r>
            <a:r>
              <a:rPr lang="ca-ES" sz="1800" dirty="0" smtClean="0"/>
              <a:t>Grècia.</a:t>
            </a:r>
          </a:p>
          <a:p>
            <a:pPr marL="0" indent="0">
              <a:buNone/>
            </a:pPr>
            <a:r>
              <a:rPr lang="ca-ES" sz="1800" dirty="0" smtClean="0"/>
              <a:t>- Orografia afavoreix la navegació.</a:t>
            </a:r>
            <a:br>
              <a:rPr lang="ca-ES" sz="1800" dirty="0" smtClean="0"/>
            </a:br>
            <a:r>
              <a:rPr lang="ca-ES" sz="1800" dirty="0" smtClean="0"/>
              <a:t>- Constant </a:t>
            </a:r>
            <a:r>
              <a:rPr lang="ca-ES" sz="1800" dirty="0"/>
              <a:t>augment de </a:t>
            </a:r>
            <a:r>
              <a:rPr lang="ca-ES" sz="1800" dirty="0" smtClean="0"/>
              <a:t>població.</a:t>
            </a:r>
            <a:br>
              <a:rPr lang="ca-ES" sz="1800" dirty="0" smtClean="0"/>
            </a:br>
            <a:r>
              <a:rPr lang="ca-ES" sz="1800" dirty="0" smtClean="0"/>
              <a:t>- Limitació de </a:t>
            </a:r>
            <a:r>
              <a:rPr lang="ca-ES" sz="1800" dirty="0"/>
              <a:t>l'agricultura i la </a:t>
            </a:r>
            <a:r>
              <a:rPr lang="ca-ES" sz="1800" dirty="0" smtClean="0"/>
              <a:t>ramaderia.</a:t>
            </a:r>
            <a:endParaRPr lang="en-GB" sz="1800" dirty="0"/>
          </a:p>
          <a:p>
            <a:pPr>
              <a:buFontTx/>
              <a:buChar char="-"/>
            </a:pPr>
            <a:r>
              <a:rPr lang="ca-ES" sz="1800" dirty="0" smtClean="0"/>
              <a:t>Increment intercanvi </a:t>
            </a:r>
            <a:r>
              <a:rPr lang="ca-ES" sz="1800" dirty="0"/>
              <a:t>comercial i cultural. </a:t>
            </a:r>
            <a:r>
              <a:rPr lang="ca-ES" sz="1800" dirty="0" smtClean="0"/>
              <a:t>Nous reptes; l’organització </a:t>
            </a:r>
            <a:r>
              <a:rPr lang="ca-ES" sz="1800" dirty="0"/>
              <a:t>de les noves ciutats o la necessitat d'una legislació que protegeixi el </a:t>
            </a:r>
            <a:r>
              <a:rPr lang="ca-ES" sz="1800" dirty="0" smtClean="0"/>
              <a:t>comerç. Nova classe social -&gt; comerciants</a:t>
            </a:r>
          </a:p>
          <a:p>
            <a:pPr>
              <a:buFontTx/>
              <a:buChar char="-"/>
            </a:pPr>
            <a:r>
              <a:rPr lang="ca-ES" sz="1800" dirty="0" smtClean="0"/>
              <a:t>Acumulació </a:t>
            </a:r>
            <a:r>
              <a:rPr lang="ca-ES" sz="1800" dirty="0"/>
              <a:t>de guanys </a:t>
            </a:r>
            <a:r>
              <a:rPr lang="ca-ES" sz="1800" dirty="0" smtClean="0"/>
              <a:t>-&gt; </a:t>
            </a:r>
            <a:r>
              <a:rPr lang="ca-ES" sz="1800" dirty="0"/>
              <a:t>invenció de la </a:t>
            </a:r>
            <a:r>
              <a:rPr lang="ca-ES" sz="1800" dirty="0" smtClean="0"/>
              <a:t>moneda.</a:t>
            </a:r>
          </a:p>
          <a:p>
            <a:pPr>
              <a:buFontTx/>
              <a:buChar char="-"/>
            </a:pPr>
            <a:r>
              <a:rPr lang="ca-ES" sz="1800" dirty="0" smtClean="0"/>
              <a:t>Coneixement d’altres </a:t>
            </a:r>
            <a:r>
              <a:rPr lang="ca-ES" sz="1800" dirty="0"/>
              <a:t>cultures i costums </a:t>
            </a:r>
            <a:r>
              <a:rPr lang="ca-ES" sz="1800" dirty="0" smtClean="0"/>
              <a:t>estrangers; nous </a:t>
            </a:r>
            <a:r>
              <a:rPr lang="ca-ES" sz="1800" dirty="0"/>
              <a:t>coneixements com la geometria i l'astronomia egípcia i mesopotàmica, es milloren distintes tècniques </a:t>
            </a:r>
            <a:r>
              <a:rPr lang="ca-ES" sz="1800" dirty="0" smtClean="0"/>
              <a:t>com </a:t>
            </a:r>
            <a:r>
              <a:rPr lang="ca-ES" sz="1800" dirty="0"/>
              <a:t>les de </a:t>
            </a:r>
            <a:r>
              <a:rPr lang="ca-ES" sz="1800" dirty="0" smtClean="0"/>
              <a:t>la navegació.</a:t>
            </a:r>
          </a:p>
          <a:p>
            <a:pPr>
              <a:buFontTx/>
              <a:buChar char="-"/>
            </a:pPr>
            <a:r>
              <a:rPr lang="ca-ES" sz="1800" dirty="0" smtClean="0"/>
              <a:t>Nous </a:t>
            </a:r>
            <a:r>
              <a:rPr lang="ca-ES" sz="1800" dirty="0"/>
              <a:t>contactes amb </a:t>
            </a:r>
            <a:r>
              <a:rPr lang="ca-ES" sz="1800" dirty="0" smtClean="0"/>
              <a:t>civilitzacions; babilònica </a:t>
            </a:r>
            <a:r>
              <a:rPr lang="ca-ES" sz="1800" dirty="0"/>
              <a:t>i </a:t>
            </a:r>
            <a:r>
              <a:rPr lang="ca-ES" sz="1800" dirty="0" smtClean="0"/>
              <a:t>l'egípcia, que permetran </a:t>
            </a:r>
            <a:r>
              <a:rPr lang="ca-ES" sz="1800" dirty="0"/>
              <a:t>descobrir altres mites i visions de les coses.</a:t>
            </a:r>
            <a:endParaRPr lang="en-GB" sz="1800" dirty="0"/>
          </a:p>
          <a:p>
            <a:pPr>
              <a:buFontTx/>
              <a:buChar char="-"/>
            </a:pPr>
            <a:endParaRPr lang="en-GB" sz="2000" dirty="0"/>
          </a:p>
          <a:p>
            <a:endParaRPr lang="ca-ES" dirty="0"/>
          </a:p>
        </p:txBody>
      </p:sp>
    </p:spTree>
    <p:extLst>
      <p:ext uri="{BB962C8B-B14F-4D97-AF65-F5344CB8AC3E}">
        <p14:creationId xmlns:p14="http://schemas.microsoft.com/office/powerpoint/2010/main" val="2310574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4. Mite i Logos</a:t>
            </a:r>
            <a:endParaRPr lang="ca-ES" dirty="0"/>
          </a:p>
        </p:txBody>
      </p:sp>
      <p:sp>
        <p:nvSpPr>
          <p:cNvPr id="3" name="Marcador de contenido 2"/>
          <p:cNvSpPr>
            <a:spLocks noGrp="1"/>
          </p:cNvSpPr>
          <p:nvPr>
            <p:ph idx="1"/>
          </p:nvPr>
        </p:nvSpPr>
        <p:spPr>
          <a:xfrm>
            <a:off x="323528" y="1196752"/>
            <a:ext cx="8568952" cy="4752528"/>
          </a:xfrm>
        </p:spPr>
        <p:txBody>
          <a:bodyPr/>
          <a:lstStyle/>
          <a:p>
            <a:pPr lvl="0"/>
            <a:r>
              <a:rPr lang="ca-ES" sz="1600" b="1" dirty="0"/>
              <a:t>Mite</a:t>
            </a:r>
            <a:r>
              <a:rPr lang="ca-ES" sz="1600" dirty="0"/>
              <a:t>: conjunt de narracions de caràcter sagrat protagonitzades per éssers sobrenaturals (forces animades, déus o herois semidivins) per l'acció voluntària i capriciosa dels quals s'han originat el món (</a:t>
            </a:r>
            <a:r>
              <a:rPr lang="ca-ES" sz="1600" i="1" dirty="0"/>
              <a:t>kosmos</a:t>
            </a:r>
            <a:r>
              <a:rPr lang="ca-ES" sz="1600" dirty="0"/>
              <a:t>) i la naturalesa (</a:t>
            </a:r>
            <a:r>
              <a:rPr lang="ca-ES" sz="1600" i="1" dirty="0"/>
              <a:t>physis</a:t>
            </a:r>
            <a:r>
              <a:rPr lang="ca-ES" sz="1600" dirty="0"/>
              <a:t>). El mite és una explicació imaginativa, fantàstica i poètica sobre l'origen de l'univers. El mite, però, no és pas irracional, també és una forma de pensament; alguns autors els consideren fruit d'una mentalitat “</a:t>
            </a:r>
            <a:r>
              <a:rPr lang="ca-ES" sz="1600" dirty="0" smtClean="0"/>
              <a:t>prelògica</a:t>
            </a:r>
            <a:r>
              <a:rPr lang="ca-ES" sz="1600" dirty="0"/>
              <a:t>”</a:t>
            </a:r>
            <a:r>
              <a:rPr lang="ca-ES" sz="1600" dirty="0" smtClean="0"/>
              <a:t>.</a:t>
            </a:r>
            <a:br>
              <a:rPr lang="ca-ES" sz="1600" dirty="0" smtClean="0"/>
            </a:br>
            <a:endParaRPr lang="ca-ES" sz="1600" dirty="0" smtClean="0"/>
          </a:p>
          <a:p>
            <a:pPr lvl="0"/>
            <a:r>
              <a:rPr lang="ca-ES" sz="1600" b="1" dirty="0" smtClean="0"/>
              <a:t>Logos: </a:t>
            </a:r>
            <a:r>
              <a:rPr lang="ca-ES" sz="1600" dirty="0" smtClean="0"/>
              <a:t>del </a:t>
            </a:r>
            <a:r>
              <a:rPr lang="ca-ES" sz="1600" dirty="0"/>
              <a:t>grec </a:t>
            </a:r>
            <a:r>
              <a:rPr lang="ca-ES" sz="1600" dirty="0" err="1"/>
              <a:t>λóγος</a:t>
            </a:r>
            <a:r>
              <a:rPr lang="ca-ES" sz="1600" dirty="0"/>
              <a:t>: paraula, pensament, </a:t>
            </a:r>
            <a:r>
              <a:rPr lang="ca-ES" sz="1600" dirty="0" smtClean="0"/>
              <a:t>intel·lecció. </a:t>
            </a:r>
            <a:r>
              <a:rPr lang="ca-ES" sz="1600" dirty="0"/>
              <a:t>Terme que en filosofia </a:t>
            </a:r>
            <a:r>
              <a:rPr lang="ca-ES" sz="1600" dirty="0" smtClean="0"/>
              <a:t>en un primer moment va designar, </a:t>
            </a:r>
            <a:r>
              <a:rPr lang="ca-ES" sz="1600" dirty="0"/>
              <a:t>llei universal, base del món. En aquest sentit parla del logos, Heràclit; tot s'executa segons el logos, que és etern, universal i necessari. </a:t>
            </a:r>
            <a:r>
              <a:rPr lang="ca-ES" sz="1600" dirty="0" smtClean="0"/>
              <a:t>Els </a:t>
            </a:r>
            <a:r>
              <a:rPr lang="ca-ES" sz="1600" dirty="0"/>
              <a:t>estoics designaven amb el terme "logos" la llei dels mons físic i espiritual, atès que </a:t>
            </a:r>
            <a:r>
              <a:rPr lang="ca-ES" sz="1600" dirty="0" smtClean="0"/>
              <a:t>ambdós es fonen </a:t>
            </a:r>
            <a:r>
              <a:rPr lang="ca-ES" sz="1600" dirty="0"/>
              <a:t>en una unitat </a:t>
            </a:r>
            <a:r>
              <a:rPr lang="ca-ES" sz="1600" dirty="0" smtClean="0"/>
              <a:t>panteista. </a:t>
            </a:r>
            <a:r>
              <a:rPr lang="ca-ES" sz="1600" dirty="0"/>
              <a:t>Filó, representant de l'escola judeo-alexandrina, va desenvolupar (segle I) una teoria sobre el logos com a conjunt de les idees platòniques i també com a força creadora, mediadora entre Déu i el món creat. Trobem una interpretació anàloga del logos en el neoplatonisme i entre els gnòstics; més tard, en els textos cristians, en els escolàstics </a:t>
            </a:r>
            <a:r>
              <a:rPr lang="ca-ES" sz="1600" dirty="0" smtClean="0"/>
              <a:t>i a l’època  moderna, </a:t>
            </a:r>
            <a:r>
              <a:rPr lang="ca-ES" sz="1600" dirty="0"/>
              <a:t>Hegel</a:t>
            </a:r>
            <a:r>
              <a:rPr lang="ca-ES" sz="1600" dirty="0" smtClean="0"/>
              <a:t>, anomena logos el concepte </a:t>
            </a:r>
            <a:r>
              <a:rPr lang="ca-ES" sz="1600" dirty="0"/>
              <a:t>absolut. </a:t>
            </a:r>
            <a:endParaRPr lang="en-GB" sz="1600" dirty="0"/>
          </a:p>
          <a:p>
            <a:endParaRPr lang="ca-ES" sz="1600" dirty="0" smtClean="0"/>
          </a:p>
        </p:txBody>
      </p:sp>
    </p:spTree>
    <p:extLst>
      <p:ext uri="{BB962C8B-B14F-4D97-AF65-F5344CB8AC3E}">
        <p14:creationId xmlns:p14="http://schemas.microsoft.com/office/powerpoint/2010/main" val="206393206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4000" dirty="0" smtClean="0">
                <a:effectLst/>
              </a:rPr>
              <a:t>4.1 Característiques </a:t>
            </a:r>
            <a:r>
              <a:rPr lang="ca-ES" sz="4000" dirty="0">
                <a:effectLst/>
              </a:rPr>
              <a:t>del </a:t>
            </a:r>
            <a:r>
              <a:rPr lang="ca-ES" sz="4000" dirty="0" smtClean="0">
                <a:effectLst/>
              </a:rPr>
              <a:t>mite</a:t>
            </a:r>
            <a:endParaRPr lang="ca-ES" sz="4000" dirty="0"/>
          </a:p>
        </p:txBody>
      </p:sp>
      <p:sp>
        <p:nvSpPr>
          <p:cNvPr id="3" name="Marcador de contenido 2"/>
          <p:cNvSpPr>
            <a:spLocks noGrp="1"/>
          </p:cNvSpPr>
          <p:nvPr>
            <p:ph idx="1"/>
          </p:nvPr>
        </p:nvSpPr>
        <p:spPr>
          <a:xfrm>
            <a:off x="179512" y="1052736"/>
            <a:ext cx="8445624" cy="4713387"/>
          </a:xfrm>
        </p:spPr>
        <p:txBody>
          <a:bodyPr/>
          <a:lstStyle/>
          <a:p>
            <a:r>
              <a:rPr lang="ca-ES" sz="2000" dirty="0"/>
              <a:t>Recorren a </a:t>
            </a:r>
            <a:r>
              <a:rPr lang="ca-ES" sz="2000" b="1" dirty="0"/>
              <a:t>personatges </a:t>
            </a:r>
            <a:r>
              <a:rPr lang="ca-ES" sz="2000" b="1" dirty="0" smtClean="0"/>
              <a:t>llegendaris.</a:t>
            </a:r>
            <a:r>
              <a:rPr lang="en-GB" sz="2000" dirty="0" smtClean="0"/>
              <a:t> </a:t>
            </a:r>
          </a:p>
          <a:p>
            <a:r>
              <a:rPr lang="ca-ES" sz="2000" dirty="0"/>
              <a:t>Són </a:t>
            </a:r>
            <a:r>
              <a:rPr lang="ca-ES" sz="2000" b="1" dirty="0"/>
              <a:t>relats imaginatius i </a:t>
            </a:r>
            <a:r>
              <a:rPr lang="ca-ES" sz="2000" b="1" dirty="0" smtClean="0"/>
              <a:t>fantàstics.</a:t>
            </a:r>
            <a:r>
              <a:rPr lang="en-GB" sz="2000" dirty="0" smtClean="0"/>
              <a:t> </a:t>
            </a:r>
          </a:p>
          <a:p>
            <a:r>
              <a:rPr lang="ca-ES" sz="2000" dirty="0" smtClean="0"/>
              <a:t>És </a:t>
            </a:r>
            <a:r>
              <a:rPr lang="ca-ES" sz="2000" dirty="0"/>
              <a:t>una </a:t>
            </a:r>
            <a:r>
              <a:rPr lang="ca-ES" sz="2000" b="1" dirty="0"/>
              <a:t>explicació dogmàtica, tradicional i </a:t>
            </a:r>
            <a:r>
              <a:rPr lang="ca-ES" sz="2000" b="1" dirty="0" smtClean="0"/>
              <a:t>acrítica.</a:t>
            </a:r>
            <a:r>
              <a:rPr lang="en-GB" sz="2000" dirty="0" smtClean="0"/>
              <a:t> </a:t>
            </a:r>
          </a:p>
          <a:p>
            <a:r>
              <a:rPr lang="ca-ES" sz="2000" dirty="0"/>
              <a:t>El seu </a:t>
            </a:r>
            <a:r>
              <a:rPr lang="ca-ES" sz="2000" b="1" dirty="0"/>
              <a:t>autor</a:t>
            </a:r>
            <a:r>
              <a:rPr lang="ca-ES" sz="2000" dirty="0"/>
              <a:t> és sempre </a:t>
            </a:r>
            <a:r>
              <a:rPr lang="ca-ES" sz="2000" b="1" dirty="0"/>
              <a:t>desconegut i </a:t>
            </a:r>
            <a:r>
              <a:rPr lang="ca-ES" sz="2000" b="1" dirty="0" smtClean="0"/>
              <a:t>col·lectiu.</a:t>
            </a:r>
            <a:r>
              <a:rPr lang="en-GB" sz="2000" dirty="0" smtClean="0"/>
              <a:t/>
            </a:r>
            <a:br>
              <a:rPr lang="en-GB" sz="2000" dirty="0" smtClean="0"/>
            </a:br>
            <a:endParaRPr lang="en-GB" sz="2000" dirty="0" smtClean="0"/>
          </a:p>
          <a:p>
            <a:pPr marL="0" indent="0">
              <a:buNone/>
            </a:pPr>
            <a:r>
              <a:rPr lang="ca-ES" sz="2000" dirty="0" smtClean="0"/>
              <a:t>Funcions -&gt; satisfà </a:t>
            </a:r>
            <a:r>
              <a:rPr lang="ca-ES" sz="2000" dirty="0"/>
              <a:t>unes necessitats:</a:t>
            </a:r>
            <a:endParaRPr lang="en-GB" sz="2000" dirty="0"/>
          </a:p>
          <a:p>
            <a:pPr>
              <a:buFontTx/>
              <a:buChar char="-"/>
            </a:pPr>
            <a:r>
              <a:rPr lang="ca-ES" sz="2000" dirty="0" smtClean="0"/>
              <a:t>Teòrica </a:t>
            </a:r>
            <a:r>
              <a:rPr lang="ca-ES" sz="2000" dirty="0"/>
              <a:t>o explicativa: </a:t>
            </a:r>
            <a:r>
              <a:rPr lang="ca-ES" sz="2000" dirty="0" smtClean="0"/>
              <a:t>l'origen </a:t>
            </a:r>
            <a:r>
              <a:rPr lang="ca-ES" sz="2000" dirty="0"/>
              <a:t>del món, de l'home, </a:t>
            </a:r>
            <a:r>
              <a:rPr lang="ca-ES" sz="2000" dirty="0" smtClean="0"/>
              <a:t>sobre </a:t>
            </a:r>
            <a:r>
              <a:rPr lang="ca-ES" sz="2000" dirty="0"/>
              <a:t>la mort, el </a:t>
            </a:r>
            <a:r>
              <a:rPr lang="ca-ES" sz="2000" dirty="0" smtClean="0"/>
              <a:t>mal, els fenòmens...</a:t>
            </a:r>
            <a:endParaRPr lang="en-GB" sz="2000" dirty="0"/>
          </a:p>
          <a:p>
            <a:pPr>
              <a:buFontTx/>
              <a:buChar char="-"/>
            </a:pPr>
            <a:r>
              <a:rPr lang="ca-ES" sz="2000" dirty="0" smtClean="0"/>
              <a:t>Educativa </a:t>
            </a:r>
            <a:r>
              <a:rPr lang="ca-ES" sz="2000" dirty="0"/>
              <a:t>i moralitzant: </a:t>
            </a:r>
            <a:r>
              <a:rPr lang="ca-ES" sz="2000" dirty="0" smtClean="0"/>
              <a:t>identitat</a:t>
            </a:r>
            <a:r>
              <a:rPr lang="ca-ES" sz="2000" dirty="0"/>
              <a:t>, </a:t>
            </a:r>
            <a:r>
              <a:rPr lang="ca-ES" sz="2000" dirty="0" smtClean="0"/>
              <a:t>arrelament. </a:t>
            </a:r>
            <a:r>
              <a:rPr lang="ca-ES" sz="2000" dirty="0"/>
              <a:t>Orienta la conducta de </a:t>
            </a:r>
            <a:r>
              <a:rPr lang="ca-ES" sz="2000" dirty="0" smtClean="0"/>
              <a:t>l'home.</a:t>
            </a:r>
            <a:endParaRPr lang="en-GB" sz="2000" dirty="0"/>
          </a:p>
          <a:p>
            <a:pPr>
              <a:buFontTx/>
              <a:buChar char="-"/>
            </a:pPr>
            <a:r>
              <a:rPr lang="ca-ES" sz="2000" dirty="0" smtClean="0"/>
              <a:t>Pràctica</a:t>
            </a:r>
            <a:r>
              <a:rPr lang="ca-ES" sz="2000" dirty="0"/>
              <a:t>: dominar i </a:t>
            </a:r>
            <a:r>
              <a:rPr lang="ca-ES" sz="2000" dirty="0" smtClean="0"/>
              <a:t>manipular. A </a:t>
            </a:r>
            <a:r>
              <a:rPr lang="ca-ES" sz="2000" dirty="0"/>
              <a:t>través de rituals, cerimònies, oracions, </a:t>
            </a:r>
            <a:r>
              <a:rPr lang="ca-ES" sz="2000" dirty="0" smtClean="0"/>
              <a:t>sacrificis. El </a:t>
            </a:r>
            <a:r>
              <a:rPr lang="ca-ES" sz="2000" dirty="0"/>
              <a:t>mite esdevé </a:t>
            </a:r>
            <a:r>
              <a:rPr lang="ca-ES" sz="2000" dirty="0" smtClean="0"/>
              <a:t>màgic.</a:t>
            </a:r>
            <a:endParaRPr lang="en-GB" sz="2000" dirty="0"/>
          </a:p>
          <a:p>
            <a:endParaRPr lang="ca-ES" sz="2000" dirty="0"/>
          </a:p>
        </p:txBody>
      </p:sp>
    </p:spTree>
    <p:extLst>
      <p:ext uri="{BB962C8B-B14F-4D97-AF65-F5344CB8AC3E}">
        <p14:creationId xmlns:p14="http://schemas.microsoft.com/office/powerpoint/2010/main" val="48040538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Exercici</a:t>
            </a:r>
            <a:endParaRPr lang="ca-ES" dirty="0"/>
          </a:p>
        </p:txBody>
      </p:sp>
      <p:sp>
        <p:nvSpPr>
          <p:cNvPr id="3" name="Marcador de contenido 2"/>
          <p:cNvSpPr>
            <a:spLocks noGrp="1"/>
          </p:cNvSpPr>
          <p:nvPr>
            <p:ph idx="1"/>
          </p:nvPr>
        </p:nvSpPr>
        <p:spPr>
          <a:xfrm>
            <a:off x="395536" y="1268761"/>
            <a:ext cx="8424936" cy="4464495"/>
          </a:xfrm>
        </p:spPr>
        <p:txBody>
          <a:bodyPr/>
          <a:lstStyle/>
          <a:p>
            <a:r>
              <a:rPr lang="ca-ES" dirty="0"/>
              <a:t>En la mitologia grega, la primavera és el retorn de Persèfone: </a:t>
            </a:r>
            <a:r>
              <a:rPr lang="ca-ES" dirty="0" smtClean="0"/>
              <a:t>busca </a:t>
            </a:r>
            <a:r>
              <a:rPr lang="ca-ES" dirty="0"/>
              <a:t>informació en relació a aquest mite i </a:t>
            </a:r>
            <a:r>
              <a:rPr lang="ca-ES" b="1" dirty="0"/>
              <a:t>aplica</a:t>
            </a:r>
            <a:r>
              <a:rPr lang="ca-ES" dirty="0"/>
              <a:t> </a:t>
            </a:r>
            <a:r>
              <a:rPr lang="ca-ES" dirty="0" smtClean="0"/>
              <a:t>dues característiques del mite i </a:t>
            </a:r>
            <a:r>
              <a:rPr lang="ca-ES" b="1" dirty="0" smtClean="0"/>
              <a:t>explica</a:t>
            </a:r>
            <a:r>
              <a:rPr lang="ca-ES" dirty="0" smtClean="0"/>
              <a:t> </a:t>
            </a:r>
            <a:r>
              <a:rPr lang="ca-ES" dirty="0"/>
              <a:t>el concepte d'</a:t>
            </a:r>
            <a:r>
              <a:rPr lang="ca-ES" i="1" dirty="0"/>
              <a:t>arbitrarietat.</a:t>
            </a:r>
            <a:r>
              <a:rPr lang="ca-ES" dirty="0"/>
              <a:t> Relaciona els estats d'ànim de Demèter amb el canvi de les estacions</a:t>
            </a:r>
            <a:r>
              <a:rPr lang="ca-ES" dirty="0" smtClean="0"/>
              <a:t>.</a:t>
            </a:r>
            <a:endParaRPr lang="en-GB" dirty="0"/>
          </a:p>
        </p:txBody>
      </p:sp>
    </p:spTree>
    <p:extLst>
      <p:ext uri="{BB962C8B-B14F-4D97-AF65-F5344CB8AC3E}">
        <p14:creationId xmlns:p14="http://schemas.microsoft.com/office/powerpoint/2010/main" val="22396043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1266</TotalTime>
  <Words>1370</Words>
  <Application>Microsoft Macintosh PowerPoint</Application>
  <PresentationFormat>Presentación en pantalla (4:3)</PresentationFormat>
  <Paragraphs>70</Paragraphs>
  <Slides>17</Slides>
  <Notes>1</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TEMA 2 El orígens de la filosofia</vt:lpstr>
      <vt:lpstr>Índex</vt:lpstr>
      <vt:lpstr>1. La filosofia i la seva història</vt:lpstr>
      <vt:lpstr>2. Del mite al logos</vt:lpstr>
      <vt:lpstr>Presentación de PowerPoint</vt:lpstr>
      <vt:lpstr>3. Factors que afavoreixen el naixement de la filosofia a Grècia </vt:lpstr>
      <vt:lpstr>4. Mite i Logos</vt:lpstr>
      <vt:lpstr>4.1 Característiques del mite</vt:lpstr>
      <vt:lpstr>Exercici</vt:lpstr>
      <vt:lpstr>5.  Classificacions i etapes de la història de la filosofia </vt:lpstr>
      <vt:lpstr>Classificació </vt:lpstr>
      <vt:lpstr>Classificació: etapes evolutives</vt:lpstr>
      <vt:lpstr>Crític</vt:lpstr>
      <vt:lpstr>Crític</vt:lpstr>
      <vt:lpstr>Crític</vt:lpstr>
      <vt:lpstr>Lingüístic</vt:lpstr>
      <vt:lpstr>Per acabar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Carme Rigau Caballé</dc:creator>
  <cp:lastModifiedBy>Pepe .</cp:lastModifiedBy>
  <cp:revision>157</cp:revision>
  <dcterms:created xsi:type="dcterms:W3CDTF">2013-01-22T18:50:13Z</dcterms:created>
  <dcterms:modified xsi:type="dcterms:W3CDTF">2018-11-20T15:45:05Z</dcterms:modified>
</cp:coreProperties>
</file>